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6"/>
  </p:notesMasterIdLst>
  <p:sldIdLst>
    <p:sldId id="2018" r:id="rId2"/>
    <p:sldId id="1627" r:id="rId3"/>
    <p:sldId id="1955" r:id="rId4"/>
    <p:sldId id="2650" r:id="rId5"/>
    <p:sldId id="2653" r:id="rId6"/>
    <p:sldId id="2309" r:id="rId7"/>
    <p:sldId id="3376" r:id="rId8"/>
    <p:sldId id="3374" r:id="rId9"/>
    <p:sldId id="3373" r:id="rId10"/>
    <p:sldId id="3375" r:id="rId11"/>
    <p:sldId id="3377" r:id="rId12"/>
    <p:sldId id="3052" r:id="rId13"/>
    <p:sldId id="3136" r:id="rId14"/>
    <p:sldId id="3472" r:id="rId15"/>
    <p:sldId id="3947" r:id="rId16"/>
    <p:sldId id="3948" r:id="rId17"/>
    <p:sldId id="3471" r:id="rId18"/>
    <p:sldId id="2096" r:id="rId19"/>
    <p:sldId id="3951" r:id="rId20"/>
    <p:sldId id="2102" r:id="rId21"/>
    <p:sldId id="2843" r:id="rId22"/>
    <p:sldId id="3949" r:id="rId23"/>
    <p:sldId id="2833" r:id="rId24"/>
    <p:sldId id="2834" r:id="rId25"/>
    <p:sldId id="2825" r:id="rId26"/>
    <p:sldId id="2824" r:id="rId27"/>
    <p:sldId id="3272" r:id="rId28"/>
    <p:sldId id="3950" r:id="rId29"/>
    <p:sldId id="3953" r:id="rId30"/>
    <p:sldId id="3952" r:id="rId31"/>
    <p:sldId id="2826" r:id="rId32"/>
    <p:sldId id="3297" r:id="rId33"/>
    <p:sldId id="2823" r:id="rId34"/>
    <p:sldId id="2827" r:id="rId35"/>
    <p:sldId id="2851" r:id="rId36"/>
    <p:sldId id="2852" r:id="rId37"/>
    <p:sldId id="2853" r:id="rId38"/>
    <p:sldId id="2855" r:id="rId39"/>
    <p:sldId id="2857" r:id="rId40"/>
    <p:sldId id="2854" r:id="rId41"/>
    <p:sldId id="2856" r:id="rId42"/>
    <p:sldId id="3331" r:id="rId43"/>
    <p:sldId id="3334" r:id="rId44"/>
    <p:sldId id="3192"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01"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FFFF00"/>
    <a:srgbClr val="66FF99"/>
    <a:srgbClr val="CCFFFF"/>
    <a:srgbClr val="FFCCFF"/>
    <a:srgbClr val="CCFF99"/>
    <a:srgbClr val="4472C4"/>
    <a:srgbClr val="3366FF"/>
    <a:srgbClr val="70AD47"/>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77" autoAdjust="0"/>
    <p:restoredTop sz="95190" autoAdjust="0"/>
  </p:normalViewPr>
  <p:slideViewPr>
    <p:cSldViewPr snapToGrid="0" showGuides="1">
      <p:cViewPr>
        <p:scale>
          <a:sx n="66" d="100"/>
          <a:sy n="66" d="100"/>
        </p:scale>
        <p:origin x="234" y="507"/>
      </p:cViewPr>
      <p:guideLst>
        <p:guide orient="horz" pos="2001"/>
        <p:guide pos="3840"/>
      </p:guideLst>
    </p:cSldViewPr>
  </p:slideViewPr>
  <p:outlineViewPr>
    <p:cViewPr>
      <p:scale>
        <a:sx n="33" d="100"/>
        <a:sy n="33" d="100"/>
      </p:scale>
      <p:origin x="0" y="-83733"/>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10FEF5-D1E3-461B-AFBE-55E669F47D08}" type="doc">
      <dgm:prSet loTypeId="urn:microsoft.com/office/officeart/2005/8/layout/process5" loCatId="process" qsTypeId="urn:microsoft.com/office/officeart/2005/8/quickstyle/simple3" qsCatId="simple" csTypeId="urn:microsoft.com/office/officeart/2005/8/colors/colorful1" csCatId="colorful" phldr="1"/>
      <dgm:spPr/>
      <dgm:t>
        <a:bodyPr/>
        <a:lstStyle/>
        <a:p>
          <a:endParaRPr lang="en-ID"/>
        </a:p>
      </dgm:t>
    </dgm:pt>
    <dgm:pt modelId="{A63A5F93-214C-4383-AEE9-A073025DACFE}">
      <dgm:prSet phldrT="[Text]"/>
      <dgm:spPr>
        <a:effectLst>
          <a:outerShdw blurRad="50800" dist="38100" dir="2700000" algn="tl" rotWithShape="0">
            <a:prstClr val="black">
              <a:alpha val="40000"/>
            </a:prstClr>
          </a:outerShdw>
        </a:effectLst>
      </dgm:spPr>
      <dgm:t>
        <a:bodyPr/>
        <a:lstStyle/>
        <a:p>
          <a:r>
            <a:rPr lang="en-US" i="1">
              <a:latin typeface="Arial Narrow" panose="020B0606020202030204" pitchFamily="34" charset="0"/>
            </a:rPr>
            <a:t>Homo Economicus</a:t>
          </a:r>
          <a:endParaRPr lang="en-ID" i="1">
            <a:latin typeface="Arial Narrow" panose="020B0606020202030204" pitchFamily="34" charset="0"/>
          </a:endParaRPr>
        </a:p>
      </dgm:t>
    </dgm:pt>
    <dgm:pt modelId="{CD06FC9B-1CE2-4507-BA51-74D9F40905A0}" type="parTrans" cxnId="{B63917F2-B0CE-4231-A242-BD57A6D293B8}">
      <dgm:prSet/>
      <dgm:spPr/>
      <dgm:t>
        <a:bodyPr/>
        <a:lstStyle/>
        <a:p>
          <a:endParaRPr lang="en-ID">
            <a:latin typeface="Arial Narrow" panose="020B0606020202030204" pitchFamily="34" charset="0"/>
          </a:endParaRPr>
        </a:p>
      </dgm:t>
    </dgm:pt>
    <dgm:pt modelId="{4B40B557-6658-4D4D-9176-8F29C3B454FC}" type="sibTrans" cxnId="{B63917F2-B0CE-4231-A242-BD57A6D293B8}">
      <dgm:prSet/>
      <dgm:spPr>
        <a:effectLst>
          <a:innerShdw blurRad="63500" dist="50800" dir="13500000">
            <a:prstClr val="black">
              <a:alpha val="50000"/>
            </a:prstClr>
          </a:innerShdw>
        </a:effectLst>
      </dgm:spPr>
      <dgm:t>
        <a:bodyPr/>
        <a:lstStyle/>
        <a:p>
          <a:endParaRPr lang="en-ID">
            <a:latin typeface="Arial Narrow" panose="020B0606020202030204" pitchFamily="34" charset="0"/>
          </a:endParaRPr>
        </a:p>
      </dgm:t>
    </dgm:pt>
    <dgm:pt modelId="{478CD9C2-03EC-496F-B13C-977F5445199E}">
      <dgm:prSet phldrT="[Text]"/>
      <dgm:spPr>
        <a:effectLst>
          <a:outerShdw blurRad="50800" dist="38100" dir="2700000" algn="tl" rotWithShape="0">
            <a:prstClr val="black">
              <a:alpha val="40000"/>
            </a:prstClr>
          </a:outerShdw>
        </a:effectLst>
      </dgm:spPr>
      <dgm:t>
        <a:bodyPr/>
        <a:lstStyle/>
        <a:p>
          <a:r>
            <a:rPr lang="en-US">
              <a:latin typeface="Arial Narrow" panose="020B0606020202030204" pitchFamily="34" charset="0"/>
            </a:rPr>
            <a:t>Rasionalitas</a:t>
          </a:r>
          <a:endParaRPr lang="en-ID">
            <a:latin typeface="Arial Narrow" panose="020B0606020202030204" pitchFamily="34" charset="0"/>
          </a:endParaRPr>
        </a:p>
      </dgm:t>
    </dgm:pt>
    <dgm:pt modelId="{2585B087-0EE1-4737-9A36-F7211BB75008}" type="parTrans" cxnId="{947A187A-9BCD-4804-87C6-8D4C3DE8E2B1}">
      <dgm:prSet/>
      <dgm:spPr/>
      <dgm:t>
        <a:bodyPr/>
        <a:lstStyle/>
        <a:p>
          <a:endParaRPr lang="en-ID">
            <a:latin typeface="Arial Narrow" panose="020B0606020202030204" pitchFamily="34" charset="0"/>
          </a:endParaRPr>
        </a:p>
      </dgm:t>
    </dgm:pt>
    <dgm:pt modelId="{16CB0268-A99D-4146-98EF-F078F9C99092}" type="sibTrans" cxnId="{947A187A-9BCD-4804-87C6-8D4C3DE8E2B1}">
      <dgm:prSet/>
      <dgm:spPr>
        <a:effectLst>
          <a:innerShdw blurRad="63500" dist="50800" dir="13500000">
            <a:prstClr val="black">
              <a:alpha val="50000"/>
            </a:prstClr>
          </a:innerShdw>
        </a:effectLst>
      </dgm:spPr>
      <dgm:t>
        <a:bodyPr/>
        <a:lstStyle/>
        <a:p>
          <a:endParaRPr lang="en-ID">
            <a:latin typeface="Arial Narrow" panose="020B0606020202030204" pitchFamily="34" charset="0"/>
          </a:endParaRPr>
        </a:p>
      </dgm:t>
    </dgm:pt>
    <dgm:pt modelId="{4B7BC76B-005A-4DFD-ABB7-C6693E0914FC}">
      <dgm:prSet phldrT="[Text]"/>
      <dgm:spPr>
        <a:effectLst>
          <a:outerShdw blurRad="50800" dist="38100" dir="2700000" algn="tl" rotWithShape="0">
            <a:prstClr val="black">
              <a:alpha val="40000"/>
            </a:prstClr>
          </a:outerShdw>
        </a:effectLst>
      </dgm:spPr>
      <dgm:t>
        <a:bodyPr/>
        <a:lstStyle/>
        <a:p>
          <a:r>
            <a:rPr lang="en-US">
              <a:latin typeface="Arial Narrow" panose="020B0606020202030204" pitchFamily="34" charset="0"/>
            </a:rPr>
            <a:t>Fenomena Kompleks</a:t>
          </a:r>
          <a:endParaRPr lang="en-ID">
            <a:latin typeface="Arial Narrow" panose="020B0606020202030204" pitchFamily="34" charset="0"/>
          </a:endParaRPr>
        </a:p>
      </dgm:t>
    </dgm:pt>
    <dgm:pt modelId="{8996775A-2F29-46BA-A61F-543FE6B62B2B}" type="parTrans" cxnId="{5CC71446-AD1F-47F2-A07D-031C614921BA}">
      <dgm:prSet/>
      <dgm:spPr/>
      <dgm:t>
        <a:bodyPr/>
        <a:lstStyle/>
        <a:p>
          <a:endParaRPr lang="en-ID">
            <a:latin typeface="Arial Narrow" panose="020B0606020202030204" pitchFamily="34" charset="0"/>
          </a:endParaRPr>
        </a:p>
      </dgm:t>
    </dgm:pt>
    <dgm:pt modelId="{E12DD8DB-B226-4C9C-BA8F-6603B868E429}" type="sibTrans" cxnId="{5CC71446-AD1F-47F2-A07D-031C614921BA}">
      <dgm:prSet/>
      <dgm:spPr/>
      <dgm:t>
        <a:bodyPr/>
        <a:lstStyle/>
        <a:p>
          <a:endParaRPr lang="en-ID">
            <a:latin typeface="Arial Narrow" panose="020B0606020202030204" pitchFamily="34" charset="0"/>
          </a:endParaRPr>
        </a:p>
      </dgm:t>
    </dgm:pt>
    <dgm:pt modelId="{FDB47096-9A7B-4F76-840F-F8530C05D3D4}">
      <dgm:prSet phldrT="[Text]"/>
      <dgm:spPr>
        <a:effectLst>
          <a:outerShdw blurRad="50800" dist="38100" dir="2700000" algn="tl" rotWithShape="0">
            <a:prstClr val="black">
              <a:alpha val="40000"/>
            </a:prstClr>
          </a:outerShdw>
        </a:effectLst>
      </dgm:spPr>
      <dgm:t>
        <a:bodyPr/>
        <a:lstStyle/>
        <a:p>
          <a:r>
            <a:rPr lang="en-US">
              <a:latin typeface="Arial Narrow" panose="020B0606020202030204" pitchFamily="34" charset="0"/>
            </a:rPr>
            <a:t>Logika Dasar</a:t>
          </a:r>
          <a:endParaRPr lang="en-ID">
            <a:latin typeface="Arial Narrow" panose="020B0606020202030204" pitchFamily="34" charset="0"/>
          </a:endParaRPr>
        </a:p>
      </dgm:t>
    </dgm:pt>
    <dgm:pt modelId="{345D6C6B-3A8D-4983-944C-4B888D7E53FB}" type="parTrans" cxnId="{5618CCAF-0CB0-4578-BE1A-BE194EAA8208}">
      <dgm:prSet/>
      <dgm:spPr/>
      <dgm:t>
        <a:bodyPr/>
        <a:lstStyle/>
        <a:p>
          <a:endParaRPr lang="en-ID">
            <a:latin typeface="Arial Narrow" panose="020B0606020202030204" pitchFamily="34" charset="0"/>
          </a:endParaRPr>
        </a:p>
      </dgm:t>
    </dgm:pt>
    <dgm:pt modelId="{F57BA4BF-4CA1-42FF-8283-A66B01110EAB}" type="sibTrans" cxnId="{5618CCAF-0CB0-4578-BE1A-BE194EAA8208}">
      <dgm:prSet/>
      <dgm:spPr>
        <a:effectLst>
          <a:innerShdw blurRad="63500" dist="50800" dir="13500000">
            <a:prstClr val="black">
              <a:alpha val="50000"/>
            </a:prstClr>
          </a:innerShdw>
        </a:effectLst>
      </dgm:spPr>
      <dgm:t>
        <a:bodyPr/>
        <a:lstStyle/>
        <a:p>
          <a:endParaRPr lang="en-ID">
            <a:latin typeface="Arial Narrow" panose="020B0606020202030204" pitchFamily="34" charset="0"/>
          </a:endParaRPr>
        </a:p>
      </dgm:t>
    </dgm:pt>
    <dgm:pt modelId="{1BC354C7-6BAD-4067-AFDE-7D5BF2A083E9}">
      <dgm:prSet phldrT="[Text]"/>
      <dgm:spPr>
        <a:effectLst>
          <a:outerShdw blurRad="50800" dist="38100" dir="2700000" algn="tl" rotWithShape="0">
            <a:prstClr val="black">
              <a:alpha val="40000"/>
            </a:prstClr>
          </a:outerShdw>
        </a:effectLst>
      </dgm:spPr>
      <dgm:t>
        <a:bodyPr/>
        <a:lstStyle/>
        <a:p>
          <a:r>
            <a:rPr lang="en-US">
              <a:latin typeface="Arial Narrow" panose="020B0606020202030204" pitchFamily="34" charset="0"/>
            </a:rPr>
            <a:t>Konsep</a:t>
          </a:r>
          <a:endParaRPr lang="en-ID">
            <a:latin typeface="Arial Narrow" panose="020B0606020202030204" pitchFamily="34" charset="0"/>
          </a:endParaRPr>
        </a:p>
      </dgm:t>
    </dgm:pt>
    <dgm:pt modelId="{963284D0-982D-4CCA-B75A-1A8C2A3A82AC}" type="parTrans" cxnId="{7A19DC68-A279-4DA2-94FC-113EEE806522}">
      <dgm:prSet/>
      <dgm:spPr/>
      <dgm:t>
        <a:bodyPr/>
        <a:lstStyle/>
        <a:p>
          <a:endParaRPr lang="en-ID">
            <a:latin typeface="Arial Narrow" panose="020B0606020202030204" pitchFamily="34" charset="0"/>
          </a:endParaRPr>
        </a:p>
      </dgm:t>
    </dgm:pt>
    <dgm:pt modelId="{CAFF59F8-FCB7-472A-955D-73A73900AE27}" type="sibTrans" cxnId="{7A19DC68-A279-4DA2-94FC-113EEE806522}">
      <dgm:prSet/>
      <dgm:spPr>
        <a:effectLst>
          <a:innerShdw blurRad="63500" dist="50800" dir="13500000">
            <a:prstClr val="black">
              <a:alpha val="50000"/>
            </a:prstClr>
          </a:innerShdw>
        </a:effectLst>
      </dgm:spPr>
      <dgm:t>
        <a:bodyPr/>
        <a:lstStyle/>
        <a:p>
          <a:endParaRPr lang="en-ID">
            <a:latin typeface="Arial Narrow" panose="020B0606020202030204" pitchFamily="34" charset="0"/>
          </a:endParaRPr>
        </a:p>
      </dgm:t>
    </dgm:pt>
    <dgm:pt modelId="{2BEA14FB-20DB-4266-B0D5-6BDC59AECF7C}">
      <dgm:prSet phldrT="[Text]"/>
      <dgm:spPr>
        <a:effectLst>
          <a:outerShdw blurRad="50800" dist="38100" dir="2700000" algn="tl" rotWithShape="0">
            <a:prstClr val="black">
              <a:alpha val="40000"/>
            </a:prstClr>
          </a:outerShdw>
        </a:effectLst>
      </dgm:spPr>
      <dgm:t>
        <a:bodyPr/>
        <a:lstStyle/>
        <a:p>
          <a:r>
            <a:rPr lang="en-US" b="1">
              <a:solidFill>
                <a:srgbClr val="FF0000"/>
              </a:solidFill>
              <a:latin typeface="Arial Narrow" panose="020B0606020202030204" pitchFamily="34" charset="0"/>
            </a:rPr>
            <a:t>Teori</a:t>
          </a:r>
          <a:endParaRPr lang="en-ID" b="1">
            <a:solidFill>
              <a:srgbClr val="FF0000"/>
            </a:solidFill>
            <a:latin typeface="Arial Narrow" panose="020B0606020202030204" pitchFamily="34" charset="0"/>
          </a:endParaRPr>
        </a:p>
      </dgm:t>
    </dgm:pt>
    <dgm:pt modelId="{4A647308-0E4D-43A6-BDA5-E68FD0AA5D81}" type="parTrans" cxnId="{997453CC-DAD7-4ADE-B923-837F6F75C1CF}">
      <dgm:prSet/>
      <dgm:spPr/>
      <dgm:t>
        <a:bodyPr/>
        <a:lstStyle/>
        <a:p>
          <a:endParaRPr lang="en-ID">
            <a:latin typeface="Arial Narrow" panose="020B0606020202030204" pitchFamily="34" charset="0"/>
          </a:endParaRPr>
        </a:p>
      </dgm:t>
    </dgm:pt>
    <dgm:pt modelId="{4E3CCD4A-1F4E-4CE7-8466-2033D8D35598}" type="sibTrans" cxnId="{997453CC-DAD7-4ADE-B923-837F6F75C1CF}">
      <dgm:prSet/>
      <dgm:spPr>
        <a:effectLst>
          <a:innerShdw blurRad="63500" dist="50800" dir="13500000">
            <a:prstClr val="black">
              <a:alpha val="50000"/>
            </a:prstClr>
          </a:innerShdw>
        </a:effectLst>
      </dgm:spPr>
      <dgm:t>
        <a:bodyPr/>
        <a:lstStyle/>
        <a:p>
          <a:endParaRPr lang="en-ID">
            <a:latin typeface="Arial Narrow" panose="020B0606020202030204" pitchFamily="34" charset="0"/>
          </a:endParaRPr>
        </a:p>
      </dgm:t>
    </dgm:pt>
    <dgm:pt modelId="{C7141ADF-8766-43BE-B901-DDAD99C01AC8}" type="pres">
      <dgm:prSet presAssocID="{4B10FEF5-D1E3-461B-AFBE-55E669F47D08}" presName="diagram" presStyleCnt="0">
        <dgm:presLayoutVars>
          <dgm:dir/>
          <dgm:resizeHandles val="exact"/>
        </dgm:presLayoutVars>
      </dgm:prSet>
      <dgm:spPr/>
    </dgm:pt>
    <dgm:pt modelId="{694A5B18-F1CD-4534-8405-5B3B9598B931}" type="pres">
      <dgm:prSet presAssocID="{A63A5F93-214C-4383-AEE9-A073025DACFE}" presName="node" presStyleLbl="node1" presStyleIdx="0" presStyleCnt="6">
        <dgm:presLayoutVars>
          <dgm:bulletEnabled val="1"/>
        </dgm:presLayoutVars>
      </dgm:prSet>
      <dgm:spPr/>
    </dgm:pt>
    <dgm:pt modelId="{72B00EEB-F90F-4269-A966-CBDE8E5062F4}" type="pres">
      <dgm:prSet presAssocID="{4B40B557-6658-4D4D-9176-8F29C3B454FC}" presName="sibTrans" presStyleLbl="sibTrans2D1" presStyleIdx="0" presStyleCnt="5"/>
      <dgm:spPr/>
    </dgm:pt>
    <dgm:pt modelId="{4F9157D3-114C-49B9-8EC9-3342D13AE1AA}" type="pres">
      <dgm:prSet presAssocID="{4B40B557-6658-4D4D-9176-8F29C3B454FC}" presName="connectorText" presStyleLbl="sibTrans2D1" presStyleIdx="0" presStyleCnt="5"/>
      <dgm:spPr/>
    </dgm:pt>
    <dgm:pt modelId="{B67E11E9-122E-4A8C-AF77-5241C27AE355}" type="pres">
      <dgm:prSet presAssocID="{478CD9C2-03EC-496F-B13C-977F5445199E}" presName="node" presStyleLbl="node1" presStyleIdx="1" presStyleCnt="6">
        <dgm:presLayoutVars>
          <dgm:bulletEnabled val="1"/>
        </dgm:presLayoutVars>
      </dgm:prSet>
      <dgm:spPr/>
    </dgm:pt>
    <dgm:pt modelId="{74500212-B9CD-4A24-8855-2D821B458704}" type="pres">
      <dgm:prSet presAssocID="{16CB0268-A99D-4146-98EF-F078F9C99092}" presName="sibTrans" presStyleLbl="sibTrans2D1" presStyleIdx="1" presStyleCnt="5"/>
      <dgm:spPr/>
    </dgm:pt>
    <dgm:pt modelId="{26E91D31-99CF-460C-9F56-4A096192BAAB}" type="pres">
      <dgm:prSet presAssocID="{16CB0268-A99D-4146-98EF-F078F9C99092}" presName="connectorText" presStyleLbl="sibTrans2D1" presStyleIdx="1" presStyleCnt="5"/>
      <dgm:spPr/>
    </dgm:pt>
    <dgm:pt modelId="{0E19CD0A-5840-4BB0-925A-85D31F4F663C}" type="pres">
      <dgm:prSet presAssocID="{FDB47096-9A7B-4F76-840F-F8530C05D3D4}" presName="node" presStyleLbl="node1" presStyleIdx="2" presStyleCnt="6">
        <dgm:presLayoutVars>
          <dgm:bulletEnabled val="1"/>
        </dgm:presLayoutVars>
      </dgm:prSet>
      <dgm:spPr/>
    </dgm:pt>
    <dgm:pt modelId="{5B13E341-E6C6-4EB4-BBAF-4EB2E8EB3521}" type="pres">
      <dgm:prSet presAssocID="{F57BA4BF-4CA1-42FF-8283-A66B01110EAB}" presName="sibTrans" presStyleLbl="sibTrans2D1" presStyleIdx="2" presStyleCnt="5"/>
      <dgm:spPr/>
    </dgm:pt>
    <dgm:pt modelId="{029DC8C8-0E3C-4318-BE09-90BC2DF93219}" type="pres">
      <dgm:prSet presAssocID="{F57BA4BF-4CA1-42FF-8283-A66B01110EAB}" presName="connectorText" presStyleLbl="sibTrans2D1" presStyleIdx="2" presStyleCnt="5"/>
      <dgm:spPr/>
    </dgm:pt>
    <dgm:pt modelId="{E13CD408-E400-4F95-83FA-B797038D6081}" type="pres">
      <dgm:prSet presAssocID="{1BC354C7-6BAD-4067-AFDE-7D5BF2A083E9}" presName="node" presStyleLbl="node1" presStyleIdx="3" presStyleCnt="6">
        <dgm:presLayoutVars>
          <dgm:bulletEnabled val="1"/>
        </dgm:presLayoutVars>
      </dgm:prSet>
      <dgm:spPr/>
    </dgm:pt>
    <dgm:pt modelId="{1674DE41-CB1A-4C38-955F-F88A035B664A}" type="pres">
      <dgm:prSet presAssocID="{CAFF59F8-FCB7-472A-955D-73A73900AE27}" presName="sibTrans" presStyleLbl="sibTrans2D1" presStyleIdx="3" presStyleCnt="5"/>
      <dgm:spPr/>
    </dgm:pt>
    <dgm:pt modelId="{63F1D790-7A3F-4F6E-9B33-F4DA08731E0D}" type="pres">
      <dgm:prSet presAssocID="{CAFF59F8-FCB7-472A-955D-73A73900AE27}" presName="connectorText" presStyleLbl="sibTrans2D1" presStyleIdx="3" presStyleCnt="5"/>
      <dgm:spPr/>
    </dgm:pt>
    <dgm:pt modelId="{C658C8DD-F3D4-4759-A351-BA43EBACE941}" type="pres">
      <dgm:prSet presAssocID="{2BEA14FB-20DB-4266-B0D5-6BDC59AECF7C}" presName="node" presStyleLbl="node1" presStyleIdx="4" presStyleCnt="6">
        <dgm:presLayoutVars>
          <dgm:bulletEnabled val="1"/>
        </dgm:presLayoutVars>
      </dgm:prSet>
      <dgm:spPr/>
    </dgm:pt>
    <dgm:pt modelId="{43A00505-DD7C-4679-AC4B-0954FCCB7A4E}" type="pres">
      <dgm:prSet presAssocID="{4E3CCD4A-1F4E-4CE7-8466-2033D8D35598}" presName="sibTrans" presStyleLbl="sibTrans2D1" presStyleIdx="4" presStyleCnt="5"/>
      <dgm:spPr/>
    </dgm:pt>
    <dgm:pt modelId="{6A6AED60-86E6-4D19-9D6C-7CF400539BE4}" type="pres">
      <dgm:prSet presAssocID="{4E3CCD4A-1F4E-4CE7-8466-2033D8D35598}" presName="connectorText" presStyleLbl="sibTrans2D1" presStyleIdx="4" presStyleCnt="5"/>
      <dgm:spPr/>
    </dgm:pt>
    <dgm:pt modelId="{9C6AD16B-A997-475B-819C-0800881412C0}" type="pres">
      <dgm:prSet presAssocID="{4B7BC76B-005A-4DFD-ABB7-C6693E0914FC}" presName="node" presStyleLbl="node1" presStyleIdx="5" presStyleCnt="6">
        <dgm:presLayoutVars>
          <dgm:bulletEnabled val="1"/>
        </dgm:presLayoutVars>
      </dgm:prSet>
      <dgm:spPr/>
    </dgm:pt>
  </dgm:ptLst>
  <dgm:cxnLst>
    <dgm:cxn modelId="{23AE4706-8E6A-4748-B979-1A9F9E97B182}" type="presOf" srcId="{16CB0268-A99D-4146-98EF-F078F9C99092}" destId="{74500212-B9CD-4A24-8855-2D821B458704}" srcOrd="0" destOrd="0" presId="urn:microsoft.com/office/officeart/2005/8/layout/process5"/>
    <dgm:cxn modelId="{75A3381F-B0E5-4A76-97BF-B13C0560D064}" type="presOf" srcId="{CAFF59F8-FCB7-472A-955D-73A73900AE27}" destId="{1674DE41-CB1A-4C38-955F-F88A035B664A}" srcOrd="0" destOrd="0" presId="urn:microsoft.com/office/officeart/2005/8/layout/process5"/>
    <dgm:cxn modelId="{D4007623-BF6D-4C11-8DBC-10729619E502}" type="presOf" srcId="{4B10FEF5-D1E3-461B-AFBE-55E669F47D08}" destId="{C7141ADF-8766-43BE-B901-DDAD99C01AC8}" srcOrd="0" destOrd="0" presId="urn:microsoft.com/office/officeart/2005/8/layout/process5"/>
    <dgm:cxn modelId="{CF05192E-ACB9-44EF-9BA5-7D34B92E9384}" type="presOf" srcId="{F57BA4BF-4CA1-42FF-8283-A66B01110EAB}" destId="{029DC8C8-0E3C-4318-BE09-90BC2DF93219}" srcOrd="1" destOrd="0" presId="urn:microsoft.com/office/officeart/2005/8/layout/process5"/>
    <dgm:cxn modelId="{A4D0073E-6B7B-45AF-81D9-282ED3C92615}" type="presOf" srcId="{1BC354C7-6BAD-4067-AFDE-7D5BF2A083E9}" destId="{E13CD408-E400-4F95-83FA-B797038D6081}" srcOrd="0" destOrd="0" presId="urn:microsoft.com/office/officeart/2005/8/layout/process5"/>
    <dgm:cxn modelId="{22001F41-6F01-4F0C-9E01-36A6D54BB29D}" type="presOf" srcId="{4B7BC76B-005A-4DFD-ABB7-C6693E0914FC}" destId="{9C6AD16B-A997-475B-819C-0800881412C0}" srcOrd="0" destOrd="0" presId="urn:microsoft.com/office/officeart/2005/8/layout/process5"/>
    <dgm:cxn modelId="{5CC71446-AD1F-47F2-A07D-031C614921BA}" srcId="{4B10FEF5-D1E3-461B-AFBE-55E669F47D08}" destId="{4B7BC76B-005A-4DFD-ABB7-C6693E0914FC}" srcOrd="5" destOrd="0" parTransId="{8996775A-2F29-46BA-A61F-543FE6B62B2B}" sibTransId="{E12DD8DB-B226-4C9C-BA8F-6603B868E429}"/>
    <dgm:cxn modelId="{7A19DC68-A279-4DA2-94FC-113EEE806522}" srcId="{4B10FEF5-D1E3-461B-AFBE-55E669F47D08}" destId="{1BC354C7-6BAD-4067-AFDE-7D5BF2A083E9}" srcOrd="3" destOrd="0" parTransId="{963284D0-982D-4CCA-B75A-1A8C2A3A82AC}" sibTransId="{CAFF59F8-FCB7-472A-955D-73A73900AE27}"/>
    <dgm:cxn modelId="{072EC64B-1031-4587-B21E-CE0E6FB1A7B2}" type="presOf" srcId="{FDB47096-9A7B-4F76-840F-F8530C05D3D4}" destId="{0E19CD0A-5840-4BB0-925A-85D31F4F663C}" srcOrd="0" destOrd="0" presId="urn:microsoft.com/office/officeart/2005/8/layout/process5"/>
    <dgm:cxn modelId="{51908C4E-1ED8-45F6-A692-888F51DDC7BC}" type="presOf" srcId="{478CD9C2-03EC-496F-B13C-977F5445199E}" destId="{B67E11E9-122E-4A8C-AF77-5241C27AE355}" srcOrd="0" destOrd="0" presId="urn:microsoft.com/office/officeart/2005/8/layout/process5"/>
    <dgm:cxn modelId="{92445650-815F-469E-8432-A66DC8406259}" type="presOf" srcId="{4E3CCD4A-1F4E-4CE7-8466-2033D8D35598}" destId="{43A00505-DD7C-4679-AC4B-0954FCCB7A4E}" srcOrd="0" destOrd="0" presId="urn:microsoft.com/office/officeart/2005/8/layout/process5"/>
    <dgm:cxn modelId="{2C1AF075-7288-4CA5-8ACC-F7E9BCC07D3D}" type="presOf" srcId="{16CB0268-A99D-4146-98EF-F078F9C99092}" destId="{26E91D31-99CF-460C-9F56-4A096192BAAB}" srcOrd="1" destOrd="0" presId="urn:microsoft.com/office/officeart/2005/8/layout/process5"/>
    <dgm:cxn modelId="{CE54FB75-E240-4D63-8DC9-9B78CA948812}" type="presOf" srcId="{4B40B557-6658-4D4D-9176-8F29C3B454FC}" destId="{72B00EEB-F90F-4269-A966-CBDE8E5062F4}" srcOrd="0" destOrd="0" presId="urn:microsoft.com/office/officeart/2005/8/layout/process5"/>
    <dgm:cxn modelId="{74812876-FEBB-44AC-814C-0A8F5A2F8080}" type="presOf" srcId="{4E3CCD4A-1F4E-4CE7-8466-2033D8D35598}" destId="{6A6AED60-86E6-4D19-9D6C-7CF400539BE4}" srcOrd="1" destOrd="0" presId="urn:microsoft.com/office/officeart/2005/8/layout/process5"/>
    <dgm:cxn modelId="{947A187A-9BCD-4804-87C6-8D4C3DE8E2B1}" srcId="{4B10FEF5-D1E3-461B-AFBE-55E669F47D08}" destId="{478CD9C2-03EC-496F-B13C-977F5445199E}" srcOrd="1" destOrd="0" parTransId="{2585B087-0EE1-4737-9A36-F7211BB75008}" sibTransId="{16CB0268-A99D-4146-98EF-F078F9C99092}"/>
    <dgm:cxn modelId="{08CBA87C-3C75-4A00-A0D7-9C91BE632F07}" type="presOf" srcId="{CAFF59F8-FCB7-472A-955D-73A73900AE27}" destId="{63F1D790-7A3F-4F6E-9B33-F4DA08731E0D}" srcOrd="1" destOrd="0" presId="urn:microsoft.com/office/officeart/2005/8/layout/process5"/>
    <dgm:cxn modelId="{00406698-46FC-4385-B7B0-CCDF55673E10}" type="presOf" srcId="{A63A5F93-214C-4383-AEE9-A073025DACFE}" destId="{694A5B18-F1CD-4534-8405-5B3B9598B931}" srcOrd="0" destOrd="0" presId="urn:microsoft.com/office/officeart/2005/8/layout/process5"/>
    <dgm:cxn modelId="{E2BB3FA5-190A-4BE1-8E7F-AB267E395884}" type="presOf" srcId="{2BEA14FB-20DB-4266-B0D5-6BDC59AECF7C}" destId="{C658C8DD-F3D4-4759-A351-BA43EBACE941}" srcOrd="0" destOrd="0" presId="urn:microsoft.com/office/officeart/2005/8/layout/process5"/>
    <dgm:cxn modelId="{5618CCAF-0CB0-4578-BE1A-BE194EAA8208}" srcId="{4B10FEF5-D1E3-461B-AFBE-55E669F47D08}" destId="{FDB47096-9A7B-4F76-840F-F8530C05D3D4}" srcOrd="2" destOrd="0" parTransId="{345D6C6B-3A8D-4983-944C-4B888D7E53FB}" sibTransId="{F57BA4BF-4CA1-42FF-8283-A66B01110EAB}"/>
    <dgm:cxn modelId="{C244DCC4-B9B0-4EB0-A4B3-ACF44E6B862A}" type="presOf" srcId="{F57BA4BF-4CA1-42FF-8283-A66B01110EAB}" destId="{5B13E341-E6C6-4EB4-BBAF-4EB2E8EB3521}" srcOrd="0" destOrd="0" presId="urn:microsoft.com/office/officeart/2005/8/layout/process5"/>
    <dgm:cxn modelId="{997453CC-DAD7-4ADE-B923-837F6F75C1CF}" srcId="{4B10FEF5-D1E3-461B-AFBE-55E669F47D08}" destId="{2BEA14FB-20DB-4266-B0D5-6BDC59AECF7C}" srcOrd="4" destOrd="0" parTransId="{4A647308-0E4D-43A6-BDA5-E68FD0AA5D81}" sibTransId="{4E3CCD4A-1F4E-4CE7-8466-2033D8D35598}"/>
    <dgm:cxn modelId="{947687EB-95C1-4726-9CA4-D815AD3F068B}" type="presOf" srcId="{4B40B557-6658-4D4D-9176-8F29C3B454FC}" destId="{4F9157D3-114C-49B9-8EC9-3342D13AE1AA}" srcOrd="1" destOrd="0" presId="urn:microsoft.com/office/officeart/2005/8/layout/process5"/>
    <dgm:cxn modelId="{B63917F2-B0CE-4231-A242-BD57A6D293B8}" srcId="{4B10FEF5-D1E3-461B-AFBE-55E669F47D08}" destId="{A63A5F93-214C-4383-AEE9-A073025DACFE}" srcOrd="0" destOrd="0" parTransId="{CD06FC9B-1CE2-4507-BA51-74D9F40905A0}" sibTransId="{4B40B557-6658-4D4D-9176-8F29C3B454FC}"/>
    <dgm:cxn modelId="{0578EF5B-839D-43FB-B471-317885BFEB4D}" type="presParOf" srcId="{C7141ADF-8766-43BE-B901-DDAD99C01AC8}" destId="{694A5B18-F1CD-4534-8405-5B3B9598B931}" srcOrd="0" destOrd="0" presId="urn:microsoft.com/office/officeart/2005/8/layout/process5"/>
    <dgm:cxn modelId="{F0A0056E-9713-4835-9CB6-5D4392F36FE3}" type="presParOf" srcId="{C7141ADF-8766-43BE-B901-DDAD99C01AC8}" destId="{72B00EEB-F90F-4269-A966-CBDE8E5062F4}" srcOrd="1" destOrd="0" presId="urn:microsoft.com/office/officeart/2005/8/layout/process5"/>
    <dgm:cxn modelId="{9423E82B-6C44-4393-AEF8-A6A7AC3B7B18}" type="presParOf" srcId="{72B00EEB-F90F-4269-A966-CBDE8E5062F4}" destId="{4F9157D3-114C-49B9-8EC9-3342D13AE1AA}" srcOrd="0" destOrd="0" presId="urn:microsoft.com/office/officeart/2005/8/layout/process5"/>
    <dgm:cxn modelId="{D7C97BDF-C444-4C6F-A3F7-2975F0532CA2}" type="presParOf" srcId="{C7141ADF-8766-43BE-B901-DDAD99C01AC8}" destId="{B67E11E9-122E-4A8C-AF77-5241C27AE355}" srcOrd="2" destOrd="0" presId="urn:microsoft.com/office/officeart/2005/8/layout/process5"/>
    <dgm:cxn modelId="{BF602F09-75B9-4BC7-A216-A23B05D94C19}" type="presParOf" srcId="{C7141ADF-8766-43BE-B901-DDAD99C01AC8}" destId="{74500212-B9CD-4A24-8855-2D821B458704}" srcOrd="3" destOrd="0" presId="urn:microsoft.com/office/officeart/2005/8/layout/process5"/>
    <dgm:cxn modelId="{65D7383B-FA2F-4CAF-BD24-6B6CB805003F}" type="presParOf" srcId="{74500212-B9CD-4A24-8855-2D821B458704}" destId="{26E91D31-99CF-460C-9F56-4A096192BAAB}" srcOrd="0" destOrd="0" presId="urn:microsoft.com/office/officeart/2005/8/layout/process5"/>
    <dgm:cxn modelId="{8D463B08-7F13-4522-8FFD-1EEB5644734E}" type="presParOf" srcId="{C7141ADF-8766-43BE-B901-DDAD99C01AC8}" destId="{0E19CD0A-5840-4BB0-925A-85D31F4F663C}" srcOrd="4" destOrd="0" presId="urn:microsoft.com/office/officeart/2005/8/layout/process5"/>
    <dgm:cxn modelId="{B2484ED1-BAF9-48C3-8C0D-BF4F7A1B4F12}" type="presParOf" srcId="{C7141ADF-8766-43BE-B901-DDAD99C01AC8}" destId="{5B13E341-E6C6-4EB4-BBAF-4EB2E8EB3521}" srcOrd="5" destOrd="0" presId="urn:microsoft.com/office/officeart/2005/8/layout/process5"/>
    <dgm:cxn modelId="{E6A375A7-204F-4D6F-8EDB-6B48140A7216}" type="presParOf" srcId="{5B13E341-E6C6-4EB4-BBAF-4EB2E8EB3521}" destId="{029DC8C8-0E3C-4318-BE09-90BC2DF93219}" srcOrd="0" destOrd="0" presId="urn:microsoft.com/office/officeart/2005/8/layout/process5"/>
    <dgm:cxn modelId="{1A38CB8A-BF0C-40C6-BDBB-B6EC3DFE5A22}" type="presParOf" srcId="{C7141ADF-8766-43BE-B901-DDAD99C01AC8}" destId="{E13CD408-E400-4F95-83FA-B797038D6081}" srcOrd="6" destOrd="0" presId="urn:microsoft.com/office/officeart/2005/8/layout/process5"/>
    <dgm:cxn modelId="{EE4734DC-06B3-4D32-9CF2-6E663D20FC7A}" type="presParOf" srcId="{C7141ADF-8766-43BE-B901-DDAD99C01AC8}" destId="{1674DE41-CB1A-4C38-955F-F88A035B664A}" srcOrd="7" destOrd="0" presId="urn:microsoft.com/office/officeart/2005/8/layout/process5"/>
    <dgm:cxn modelId="{50007CB3-2A17-4FE5-9DF9-981EF929221A}" type="presParOf" srcId="{1674DE41-CB1A-4C38-955F-F88A035B664A}" destId="{63F1D790-7A3F-4F6E-9B33-F4DA08731E0D}" srcOrd="0" destOrd="0" presId="urn:microsoft.com/office/officeart/2005/8/layout/process5"/>
    <dgm:cxn modelId="{C1091BA4-0183-4312-A45F-14FAC3A3C1AC}" type="presParOf" srcId="{C7141ADF-8766-43BE-B901-DDAD99C01AC8}" destId="{C658C8DD-F3D4-4759-A351-BA43EBACE941}" srcOrd="8" destOrd="0" presId="urn:microsoft.com/office/officeart/2005/8/layout/process5"/>
    <dgm:cxn modelId="{E7A476C2-85DB-4B6C-84F1-630C5D09E4D2}" type="presParOf" srcId="{C7141ADF-8766-43BE-B901-DDAD99C01AC8}" destId="{43A00505-DD7C-4679-AC4B-0954FCCB7A4E}" srcOrd="9" destOrd="0" presId="urn:microsoft.com/office/officeart/2005/8/layout/process5"/>
    <dgm:cxn modelId="{05BFF0F5-872E-494C-9AAE-9EFFDC68F07E}" type="presParOf" srcId="{43A00505-DD7C-4679-AC4B-0954FCCB7A4E}" destId="{6A6AED60-86E6-4D19-9D6C-7CF400539BE4}" srcOrd="0" destOrd="0" presId="urn:microsoft.com/office/officeart/2005/8/layout/process5"/>
    <dgm:cxn modelId="{E902C821-A718-4A91-86E0-550783E258DD}" type="presParOf" srcId="{C7141ADF-8766-43BE-B901-DDAD99C01AC8}" destId="{9C6AD16B-A997-475B-819C-0800881412C0}"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1CF05C-2A3B-40BE-89B2-52C5B26AE3AE}"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endParaRPr lang="en-US"/>
        </a:p>
      </dgm:t>
    </dgm:pt>
    <dgm:pt modelId="{BA0823B4-39F2-45BB-B573-CD128651A694}">
      <dgm:prSet phldrT="[Text]" phldr="0" custT="1"/>
      <dgm:spPr>
        <a:effectLst>
          <a:outerShdw blurRad="50800" dist="38100" dir="2700000" algn="tl" rotWithShape="0">
            <a:prstClr val="black">
              <a:alpha val="40000"/>
            </a:prstClr>
          </a:outerShdw>
        </a:effectLst>
      </dgm:spPr>
      <dgm:t>
        <a:bodyPr/>
        <a:lstStyle/>
        <a:p>
          <a:r>
            <a:rPr lang="en-US" sz="2800">
              <a:latin typeface="Arial Narrow" panose="020B0606020202030204" pitchFamily="34" charset="0"/>
            </a:rPr>
            <a:t>Input</a:t>
          </a:r>
        </a:p>
      </dgm:t>
    </dgm:pt>
    <dgm:pt modelId="{AD0DA8CE-6FC4-4873-A50D-FADF15E78073}" type="parTrans" cxnId="{93CC8C7F-B85B-4F18-9D1D-EF707FBCB12A}">
      <dgm:prSet/>
      <dgm:spPr/>
      <dgm:t>
        <a:bodyPr/>
        <a:lstStyle/>
        <a:p>
          <a:endParaRPr lang="en-US" sz="2800">
            <a:latin typeface="Arial Narrow" panose="020B0606020202030204" pitchFamily="34" charset="0"/>
          </a:endParaRPr>
        </a:p>
      </dgm:t>
    </dgm:pt>
    <dgm:pt modelId="{6EFC8DCB-88E4-4222-96B8-334F760278AC}" type="sibTrans" cxnId="{93CC8C7F-B85B-4F18-9D1D-EF707FBCB12A}">
      <dgm:prSet/>
      <dgm:spPr/>
      <dgm:t>
        <a:bodyPr/>
        <a:lstStyle/>
        <a:p>
          <a:endParaRPr lang="en-US" sz="2800">
            <a:latin typeface="Arial Narrow" panose="020B0606020202030204" pitchFamily="34" charset="0"/>
          </a:endParaRPr>
        </a:p>
      </dgm:t>
    </dgm:pt>
    <dgm:pt modelId="{B735746B-636B-4155-B120-EC532B38E1C5}">
      <dgm:prSet phldrT="[Text]" phldr="0" custT="1"/>
      <dgm:spPr>
        <a:effectLst>
          <a:outerShdw blurRad="50800" dist="38100" dir="2700000" algn="tl" rotWithShape="0">
            <a:prstClr val="black">
              <a:alpha val="40000"/>
            </a:prstClr>
          </a:outerShdw>
        </a:effectLst>
      </dgm:spPr>
      <dgm:t>
        <a:bodyPr/>
        <a:lstStyle/>
        <a:p>
          <a:r>
            <a:rPr lang="en-US" sz="2800">
              <a:latin typeface="Arial Narrow" panose="020B0606020202030204" pitchFamily="34" charset="0"/>
            </a:rPr>
            <a:t>Process</a:t>
          </a:r>
        </a:p>
      </dgm:t>
    </dgm:pt>
    <dgm:pt modelId="{D20FD63D-869A-4D4C-883E-F43F52BAE65C}" type="parTrans" cxnId="{12DCFB02-2B54-4DAF-93BE-5E30681DA81B}">
      <dgm:prSet/>
      <dgm:spPr>
        <a:ln w="28575">
          <a:headEnd type="none" w="med" len="med"/>
          <a:tailEnd type="arrow" w="med" len="med"/>
        </a:ln>
      </dgm:spPr>
      <dgm:t>
        <a:bodyPr/>
        <a:lstStyle/>
        <a:p>
          <a:endParaRPr lang="en-US" sz="2800">
            <a:latin typeface="Arial Narrow" panose="020B0606020202030204" pitchFamily="34" charset="0"/>
          </a:endParaRPr>
        </a:p>
      </dgm:t>
    </dgm:pt>
    <dgm:pt modelId="{524C7BFA-3F20-4754-ADFB-23BB1A01B2D6}" type="sibTrans" cxnId="{12DCFB02-2B54-4DAF-93BE-5E30681DA81B}">
      <dgm:prSet/>
      <dgm:spPr/>
      <dgm:t>
        <a:bodyPr/>
        <a:lstStyle/>
        <a:p>
          <a:endParaRPr lang="en-US" sz="2800">
            <a:latin typeface="Arial Narrow" panose="020B0606020202030204" pitchFamily="34" charset="0"/>
          </a:endParaRPr>
        </a:p>
      </dgm:t>
    </dgm:pt>
    <dgm:pt modelId="{81C982C4-2CE7-4C91-915A-2BD577B297EE}">
      <dgm:prSet phldrT="[Text]" phldr="0" custT="1"/>
      <dgm:spPr>
        <a:effectLst>
          <a:outerShdw blurRad="50800" dist="38100" dir="2700000" algn="tl" rotWithShape="0">
            <a:prstClr val="black">
              <a:alpha val="40000"/>
            </a:prstClr>
          </a:outerShdw>
        </a:effectLst>
      </dgm:spPr>
      <dgm:t>
        <a:bodyPr/>
        <a:lstStyle/>
        <a:p>
          <a:r>
            <a:rPr lang="en-US" sz="2800">
              <a:latin typeface="Arial Narrow" panose="020B0606020202030204" pitchFamily="34" charset="0"/>
            </a:rPr>
            <a:t>Output</a:t>
          </a:r>
        </a:p>
      </dgm:t>
    </dgm:pt>
    <dgm:pt modelId="{2378D78E-BB4B-4A26-A2D8-52A80AB2594E}" type="parTrans" cxnId="{83998C0C-0779-4A11-AAA8-5C2090B9FB49}">
      <dgm:prSet/>
      <dgm:spPr>
        <a:ln w="28575">
          <a:headEnd type="none" w="med" len="med"/>
          <a:tailEnd type="arrow" w="med" len="med"/>
        </a:ln>
      </dgm:spPr>
      <dgm:t>
        <a:bodyPr/>
        <a:lstStyle/>
        <a:p>
          <a:endParaRPr lang="en-US" sz="2800">
            <a:latin typeface="Arial Narrow" panose="020B0606020202030204" pitchFamily="34" charset="0"/>
          </a:endParaRPr>
        </a:p>
      </dgm:t>
    </dgm:pt>
    <dgm:pt modelId="{67FB587F-86B0-43F7-A668-18A3C034F135}" type="sibTrans" cxnId="{83998C0C-0779-4A11-AAA8-5C2090B9FB49}">
      <dgm:prSet/>
      <dgm:spPr/>
      <dgm:t>
        <a:bodyPr/>
        <a:lstStyle/>
        <a:p>
          <a:endParaRPr lang="en-US" sz="2800">
            <a:latin typeface="Arial Narrow" panose="020B0606020202030204" pitchFamily="34" charset="0"/>
          </a:endParaRPr>
        </a:p>
      </dgm:t>
    </dgm:pt>
    <dgm:pt modelId="{7F0E7877-0821-488E-811D-B84D4DD9B2D2}" type="pres">
      <dgm:prSet presAssocID="{391CF05C-2A3B-40BE-89B2-52C5B26AE3AE}" presName="hierChild1" presStyleCnt="0">
        <dgm:presLayoutVars>
          <dgm:orgChart val="1"/>
          <dgm:chPref val="1"/>
          <dgm:dir/>
          <dgm:animOne val="branch"/>
          <dgm:animLvl val="lvl"/>
          <dgm:resizeHandles/>
        </dgm:presLayoutVars>
      </dgm:prSet>
      <dgm:spPr/>
    </dgm:pt>
    <dgm:pt modelId="{BEA408B2-F439-4163-9884-A12503B078BA}" type="pres">
      <dgm:prSet presAssocID="{BA0823B4-39F2-45BB-B573-CD128651A694}" presName="hierRoot1" presStyleCnt="0">
        <dgm:presLayoutVars>
          <dgm:hierBranch val="init"/>
        </dgm:presLayoutVars>
      </dgm:prSet>
      <dgm:spPr/>
    </dgm:pt>
    <dgm:pt modelId="{2BBCC297-BAB8-47C6-811C-09853F744AED}" type="pres">
      <dgm:prSet presAssocID="{BA0823B4-39F2-45BB-B573-CD128651A694}" presName="rootComposite1" presStyleCnt="0"/>
      <dgm:spPr/>
    </dgm:pt>
    <dgm:pt modelId="{3DF25A4D-5F45-4870-B76E-B19E4289CD53}" type="pres">
      <dgm:prSet presAssocID="{BA0823B4-39F2-45BB-B573-CD128651A694}" presName="rootText1" presStyleLbl="node0" presStyleIdx="0" presStyleCnt="1">
        <dgm:presLayoutVars>
          <dgm:chPref val="3"/>
        </dgm:presLayoutVars>
      </dgm:prSet>
      <dgm:spPr/>
    </dgm:pt>
    <dgm:pt modelId="{758E6EFA-FF49-467B-BEE2-344541339B87}" type="pres">
      <dgm:prSet presAssocID="{BA0823B4-39F2-45BB-B573-CD128651A694}" presName="rootConnector1" presStyleLbl="node1" presStyleIdx="0" presStyleCnt="0"/>
      <dgm:spPr/>
    </dgm:pt>
    <dgm:pt modelId="{60D64B44-BF11-45C1-944A-70EB3DCA5ECE}" type="pres">
      <dgm:prSet presAssocID="{BA0823B4-39F2-45BB-B573-CD128651A694}" presName="hierChild2" presStyleCnt="0"/>
      <dgm:spPr/>
    </dgm:pt>
    <dgm:pt modelId="{89C7831D-71BF-4B07-BB63-32804579554E}" type="pres">
      <dgm:prSet presAssocID="{D20FD63D-869A-4D4C-883E-F43F52BAE65C}" presName="Name37" presStyleLbl="parChTrans1D2" presStyleIdx="0" presStyleCnt="1"/>
      <dgm:spPr/>
    </dgm:pt>
    <dgm:pt modelId="{A6279F4A-B1CC-472B-AC44-C07F178BFB62}" type="pres">
      <dgm:prSet presAssocID="{B735746B-636B-4155-B120-EC532B38E1C5}" presName="hierRoot2" presStyleCnt="0">
        <dgm:presLayoutVars>
          <dgm:hierBranch/>
        </dgm:presLayoutVars>
      </dgm:prSet>
      <dgm:spPr/>
    </dgm:pt>
    <dgm:pt modelId="{09DD27B0-2D82-46C1-AC5B-D312D85C54A3}" type="pres">
      <dgm:prSet presAssocID="{B735746B-636B-4155-B120-EC532B38E1C5}" presName="rootComposite" presStyleCnt="0"/>
      <dgm:spPr/>
    </dgm:pt>
    <dgm:pt modelId="{BF6D830F-8F17-4EA5-BE9B-4769D8CBD0CA}" type="pres">
      <dgm:prSet presAssocID="{B735746B-636B-4155-B120-EC532B38E1C5}" presName="rootText" presStyleLbl="node2" presStyleIdx="0" presStyleCnt="1">
        <dgm:presLayoutVars>
          <dgm:chPref val="3"/>
        </dgm:presLayoutVars>
      </dgm:prSet>
      <dgm:spPr/>
    </dgm:pt>
    <dgm:pt modelId="{1B5E6C4C-A152-4465-ACE2-D0BE495F5F79}" type="pres">
      <dgm:prSet presAssocID="{B735746B-636B-4155-B120-EC532B38E1C5}" presName="rootConnector" presStyleLbl="node2" presStyleIdx="0" presStyleCnt="1"/>
      <dgm:spPr/>
    </dgm:pt>
    <dgm:pt modelId="{346A1E53-4522-4A00-A02C-E37D0320964E}" type="pres">
      <dgm:prSet presAssocID="{B735746B-636B-4155-B120-EC532B38E1C5}" presName="hierChild4" presStyleCnt="0"/>
      <dgm:spPr/>
    </dgm:pt>
    <dgm:pt modelId="{C17CFEED-BE4E-474D-833D-7599E5C3F99B}" type="pres">
      <dgm:prSet presAssocID="{2378D78E-BB4B-4A26-A2D8-52A80AB2594E}" presName="Name35" presStyleLbl="parChTrans1D3" presStyleIdx="0" presStyleCnt="1"/>
      <dgm:spPr/>
    </dgm:pt>
    <dgm:pt modelId="{00D9B3C3-F01E-4EB3-A687-19609BB022E9}" type="pres">
      <dgm:prSet presAssocID="{81C982C4-2CE7-4C91-915A-2BD577B297EE}" presName="hierRoot2" presStyleCnt="0">
        <dgm:presLayoutVars>
          <dgm:hierBranch val="init"/>
        </dgm:presLayoutVars>
      </dgm:prSet>
      <dgm:spPr/>
    </dgm:pt>
    <dgm:pt modelId="{1168D118-484E-4217-83A3-B4C55B52383F}" type="pres">
      <dgm:prSet presAssocID="{81C982C4-2CE7-4C91-915A-2BD577B297EE}" presName="rootComposite" presStyleCnt="0"/>
      <dgm:spPr/>
    </dgm:pt>
    <dgm:pt modelId="{9B3FD870-A442-4DA8-938B-7AD225A7FB1E}" type="pres">
      <dgm:prSet presAssocID="{81C982C4-2CE7-4C91-915A-2BD577B297EE}" presName="rootText" presStyleLbl="node3" presStyleIdx="0" presStyleCnt="1">
        <dgm:presLayoutVars>
          <dgm:chPref val="3"/>
        </dgm:presLayoutVars>
      </dgm:prSet>
      <dgm:spPr/>
    </dgm:pt>
    <dgm:pt modelId="{BDE0F047-8868-47A1-9F69-B595DBBA9058}" type="pres">
      <dgm:prSet presAssocID="{81C982C4-2CE7-4C91-915A-2BD577B297EE}" presName="rootConnector" presStyleLbl="node3" presStyleIdx="0" presStyleCnt="1"/>
      <dgm:spPr/>
    </dgm:pt>
    <dgm:pt modelId="{CA79DD99-E94A-4C00-A578-737AC82A36E3}" type="pres">
      <dgm:prSet presAssocID="{81C982C4-2CE7-4C91-915A-2BD577B297EE}" presName="hierChild4" presStyleCnt="0"/>
      <dgm:spPr/>
    </dgm:pt>
    <dgm:pt modelId="{131C61E2-1B89-4A5F-974F-16078138E580}" type="pres">
      <dgm:prSet presAssocID="{81C982C4-2CE7-4C91-915A-2BD577B297EE}" presName="hierChild5" presStyleCnt="0"/>
      <dgm:spPr/>
    </dgm:pt>
    <dgm:pt modelId="{8B6B53AE-3DBE-4689-8ED9-36C382CB8FF7}" type="pres">
      <dgm:prSet presAssocID="{B735746B-636B-4155-B120-EC532B38E1C5}" presName="hierChild5" presStyleCnt="0"/>
      <dgm:spPr/>
    </dgm:pt>
    <dgm:pt modelId="{D5BB01C2-9A13-4BBA-BC25-C92549F88E74}" type="pres">
      <dgm:prSet presAssocID="{BA0823B4-39F2-45BB-B573-CD128651A694}" presName="hierChild3" presStyleCnt="0"/>
      <dgm:spPr/>
    </dgm:pt>
  </dgm:ptLst>
  <dgm:cxnLst>
    <dgm:cxn modelId="{12DCFB02-2B54-4DAF-93BE-5E30681DA81B}" srcId="{BA0823B4-39F2-45BB-B573-CD128651A694}" destId="{B735746B-636B-4155-B120-EC532B38E1C5}" srcOrd="0" destOrd="0" parTransId="{D20FD63D-869A-4D4C-883E-F43F52BAE65C}" sibTransId="{524C7BFA-3F20-4754-ADFB-23BB1A01B2D6}"/>
    <dgm:cxn modelId="{83998C0C-0779-4A11-AAA8-5C2090B9FB49}" srcId="{B735746B-636B-4155-B120-EC532B38E1C5}" destId="{81C982C4-2CE7-4C91-915A-2BD577B297EE}" srcOrd="0" destOrd="0" parTransId="{2378D78E-BB4B-4A26-A2D8-52A80AB2594E}" sibTransId="{67FB587F-86B0-43F7-A668-18A3C034F135}"/>
    <dgm:cxn modelId="{559CD667-6D9C-4C05-B6A1-39829AE10228}" type="presOf" srcId="{BA0823B4-39F2-45BB-B573-CD128651A694}" destId="{758E6EFA-FF49-467B-BEE2-344541339B87}" srcOrd="1" destOrd="0" presId="urn:microsoft.com/office/officeart/2005/8/layout/orgChart1"/>
    <dgm:cxn modelId="{6CD2E26A-6A61-456F-83A2-B218454C862C}" type="presOf" srcId="{BA0823B4-39F2-45BB-B573-CD128651A694}" destId="{3DF25A4D-5F45-4870-B76E-B19E4289CD53}" srcOrd="0" destOrd="0" presId="urn:microsoft.com/office/officeart/2005/8/layout/orgChart1"/>
    <dgm:cxn modelId="{BAD0766E-E7E7-41BA-B42E-A779E29B9D69}" type="presOf" srcId="{B735746B-636B-4155-B120-EC532B38E1C5}" destId="{BF6D830F-8F17-4EA5-BE9B-4769D8CBD0CA}" srcOrd="0" destOrd="0" presId="urn:microsoft.com/office/officeart/2005/8/layout/orgChart1"/>
    <dgm:cxn modelId="{FC1DBB7D-98A8-4827-83DF-D0AA4C6B1918}" type="presOf" srcId="{81C982C4-2CE7-4C91-915A-2BD577B297EE}" destId="{BDE0F047-8868-47A1-9F69-B595DBBA9058}" srcOrd="1" destOrd="0" presId="urn:microsoft.com/office/officeart/2005/8/layout/orgChart1"/>
    <dgm:cxn modelId="{93CC8C7F-B85B-4F18-9D1D-EF707FBCB12A}" srcId="{391CF05C-2A3B-40BE-89B2-52C5B26AE3AE}" destId="{BA0823B4-39F2-45BB-B573-CD128651A694}" srcOrd="0" destOrd="0" parTransId="{AD0DA8CE-6FC4-4873-A50D-FADF15E78073}" sibTransId="{6EFC8DCB-88E4-4222-96B8-334F760278AC}"/>
    <dgm:cxn modelId="{FF22EF7F-39F1-4591-9072-CB14508B572C}" type="presOf" srcId="{2378D78E-BB4B-4A26-A2D8-52A80AB2594E}" destId="{C17CFEED-BE4E-474D-833D-7599E5C3F99B}" srcOrd="0" destOrd="0" presId="urn:microsoft.com/office/officeart/2005/8/layout/orgChart1"/>
    <dgm:cxn modelId="{6D74DB95-545E-4D5F-A434-5C13D6454025}" type="presOf" srcId="{B735746B-636B-4155-B120-EC532B38E1C5}" destId="{1B5E6C4C-A152-4465-ACE2-D0BE495F5F79}" srcOrd="1" destOrd="0" presId="urn:microsoft.com/office/officeart/2005/8/layout/orgChart1"/>
    <dgm:cxn modelId="{79AE95B0-B060-4C6C-B222-17A014938C22}" type="presOf" srcId="{D20FD63D-869A-4D4C-883E-F43F52BAE65C}" destId="{89C7831D-71BF-4B07-BB63-32804579554E}" srcOrd="0" destOrd="0" presId="urn:microsoft.com/office/officeart/2005/8/layout/orgChart1"/>
    <dgm:cxn modelId="{59D176BE-8D68-4AD5-BDF0-7EE9EAC834C3}" type="presOf" srcId="{391CF05C-2A3B-40BE-89B2-52C5B26AE3AE}" destId="{7F0E7877-0821-488E-811D-B84D4DD9B2D2}" srcOrd="0" destOrd="0" presId="urn:microsoft.com/office/officeart/2005/8/layout/orgChart1"/>
    <dgm:cxn modelId="{584AEBD0-BD6D-470D-8DDB-A7228937AF5F}" type="presOf" srcId="{81C982C4-2CE7-4C91-915A-2BD577B297EE}" destId="{9B3FD870-A442-4DA8-938B-7AD225A7FB1E}" srcOrd="0" destOrd="0" presId="urn:microsoft.com/office/officeart/2005/8/layout/orgChart1"/>
    <dgm:cxn modelId="{AD175811-98C1-42A1-B01B-C5EB73EF4199}" type="presParOf" srcId="{7F0E7877-0821-488E-811D-B84D4DD9B2D2}" destId="{BEA408B2-F439-4163-9884-A12503B078BA}" srcOrd="0" destOrd="0" presId="urn:microsoft.com/office/officeart/2005/8/layout/orgChart1"/>
    <dgm:cxn modelId="{8C939484-843B-49A0-9497-42EDBAD2DA30}" type="presParOf" srcId="{BEA408B2-F439-4163-9884-A12503B078BA}" destId="{2BBCC297-BAB8-47C6-811C-09853F744AED}" srcOrd="0" destOrd="0" presId="urn:microsoft.com/office/officeart/2005/8/layout/orgChart1"/>
    <dgm:cxn modelId="{36ECBCCC-B5B1-4AB0-8CF2-675DE74B1F21}" type="presParOf" srcId="{2BBCC297-BAB8-47C6-811C-09853F744AED}" destId="{3DF25A4D-5F45-4870-B76E-B19E4289CD53}" srcOrd="0" destOrd="0" presId="urn:microsoft.com/office/officeart/2005/8/layout/orgChart1"/>
    <dgm:cxn modelId="{E448E4F5-96C3-4BBE-9E16-6561F6F4E8FF}" type="presParOf" srcId="{2BBCC297-BAB8-47C6-811C-09853F744AED}" destId="{758E6EFA-FF49-467B-BEE2-344541339B87}" srcOrd="1" destOrd="0" presId="urn:microsoft.com/office/officeart/2005/8/layout/orgChart1"/>
    <dgm:cxn modelId="{495560CE-FBBB-42CF-94AA-0F6DC0B89DD0}" type="presParOf" srcId="{BEA408B2-F439-4163-9884-A12503B078BA}" destId="{60D64B44-BF11-45C1-944A-70EB3DCA5ECE}" srcOrd="1" destOrd="0" presId="urn:microsoft.com/office/officeart/2005/8/layout/orgChart1"/>
    <dgm:cxn modelId="{4097583C-E6E2-48BD-9E72-1FEDC1F56E4A}" type="presParOf" srcId="{60D64B44-BF11-45C1-944A-70EB3DCA5ECE}" destId="{89C7831D-71BF-4B07-BB63-32804579554E}" srcOrd="0" destOrd="0" presId="urn:microsoft.com/office/officeart/2005/8/layout/orgChart1"/>
    <dgm:cxn modelId="{04ACA056-931E-4160-9833-DA1779E81676}" type="presParOf" srcId="{60D64B44-BF11-45C1-944A-70EB3DCA5ECE}" destId="{A6279F4A-B1CC-472B-AC44-C07F178BFB62}" srcOrd="1" destOrd="0" presId="urn:microsoft.com/office/officeart/2005/8/layout/orgChart1"/>
    <dgm:cxn modelId="{9A073CA2-EEAA-4CF4-8789-2CA01825012B}" type="presParOf" srcId="{A6279F4A-B1CC-472B-AC44-C07F178BFB62}" destId="{09DD27B0-2D82-46C1-AC5B-D312D85C54A3}" srcOrd="0" destOrd="0" presId="urn:microsoft.com/office/officeart/2005/8/layout/orgChart1"/>
    <dgm:cxn modelId="{659FF8F7-DA85-4688-98CF-F956EA8E13F6}" type="presParOf" srcId="{09DD27B0-2D82-46C1-AC5B-D312D85C54A3}" destId="{BF6D830F-8F17-4EA5-BE9B-4769D8CBD0CA}" srcOrd="0" destOrd="0" presId="urn:microsoft.com/office/officeart/2005/8/layout/orgChart1"/>
    <dgm:cxn modelId="{9830BDED-CC7F-4EEC-A4E0-7AD5C5DDE198}" type="presParOf" srcId="{09DD27B0-2D82-46C1-AC5B-D312D85C54A3}" destId="{1B5E6C4C-A152-4465-ACE2-D0BE495F5F79}" srcOrd="1" destOrd="0" presId="urn:microsoft.com/office/officeart/2005/8/layout/orgChart1"/>
    <dgm:cxn modelId="{E41112A9-69C1-43F1-8AA0-BA8A56296D02}" type="presParOf" srcId="{A6279F4A-B1CC-472B-AC44-C07F178BFB62}" destId="{346A1E53-4522-4A00-A02C-E37D0320964E}" srcOrd="1" destOrd="0" presId="urn:microsoft.com/office/officeart/2005/8/layout/orgChart1"/>
    <dgm:cxn modelId="{E51D0A1D-9E18-4D69-AAB1-2065453C6304}" type="presParOf" srcId="{346A1E53-4522-4A00-A02C-E37D0320964E}" destId="{C17CFEED-BE4E-474D-833D-7599E5C3F99B}" srcOrd="0" destOrd="0" presId="urn:microsoft.com/office/officeart/2005/8/layout/orgChart1"/>
    <dgm:cxn modelId="{3B15660C-CC71-4843-A09D-3C7ACE0DF6CA}" type="presParOf" srcId="{346A1E53-4522-4A00-A02C-E37D0320964E}" destId="{00D9B3C3-F01E-4EB3-A687-19609BB022E9}" srcOrd="1" destOrd="0" presId="urn:microsoft.com/office/officeart/2005/8/layout/orgChart1"/>
    <dgm:cxn modelId="{FE5BD476-3312-4819-ADF8-D001A83932BD}" type="presParOf" srcId="{00D9B3C3-F01E-4EB3-A687-19609BB022E9}" destId="{1168D118-484E-4217-83A3-B4C55B52383F}" srcOrd="0" destOrd="0" presId="urn:microsoft.com/office/officeart/2005/8/layout/orgChart1"/>
    <dgm:cxn modelId="{D82F1483-3587-40A8-8BD5-F45A61544B70}" type="presParOf" srcId="{1168D118-484E-4217-83A3-B4C55B52383F}" destId="{9B3FD870-A442-4DA8-938B-7AD225A7FB1E}" srcOrd="0" destOrd="0" presId="urn:microsoft.com/office/officeart/2005/8/layout/orgChart1"/>
    <dgm:cxn modelId="{470F87F4-2447-4456-BF16-BC11A17CE179}" type="presParOf" srcId="{1168D118-484E-4217-83A3-B4C55B52383F}" destId="{BDE0F047-8868-47A1-9F69-B595DBBA9058}" srcOrd="1" destOrd="0" presId="urn:microsoft.com/office/officeart/2005/8/layout/orgChart1"/>
    <dgm:cxn modelId="{F9A0CA8B-4377-426E-99F6-6BF3E0C36C73}" type="presParOf" srcId="{00D9B3C3-F01E-4EB3-A687-19609BB022E9}" destId="{CA79DD99-E94A-4C00-A578-737AC82A36E3}" srcOrd="1" destOrd="0" presId="urn:microsoft.com/office/officeart/2005/8/layout/orgChart1"/>
    <dgm:cxn modelId="{B2210B48-CD13-47D8-A86E-1DDA2401213A}" type="presParOf" srcId="{00D9B3C3-F01E-4EB3-A687-19609BB022E9}" destId="{131C61E2-1B89-4A5F-974F-16078138E580}" srcOrd="2" destOrd="0" presId="urn:microsoft.com/office/officeart/2005/8/layout/orgChart1"/>
    <dgm:cxn modelId="{825287CD-FC35-409B-AD44-061EB5982701}" type="presParOf" srcId="{A6279F4A-B1CC-472B-AC44-C07F178BFB62}" destId="{8B6B53AE-3DBE-4689-8ED9-36C382CB8FF7}" srcOrd="2" destOrd="0" presId="urn:microsoft.com/office/officeart/2005/8/layout/orgChart1"/>
    <dgm:cxn modelId="{12742EC5-273F-4A72-8E5D-4820C032D93A}" type="presParOf" srcId="{BEA408B2-F439-4163-9884-A12503B078BA}" destId="{D5BB01C2-9A13-4BBA-BC25-C92549F88E7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532449-E63C-497E-9DD4-1ED15DFF6528}" type="doc">
      <dgm:prSet loTypeId="urn:microsoft.com/office/officeart/2005/8/layout/radial1" loCatId="relationship" qsTypeId="urn:microsoft.com/office/officeart/2005/8/quickstyle/simple3" qsCatId="simple" csTypeId="urn:microsoft.com/office/officeart/2005/8/colors/accent1_2" csCatId="accent1" phldr="1"/>
      <dgm:spPr/>
      <dgm:t>
        <a:bodyPr/>
        <a:lstStyle/>
        <a:p>
          <a:endParaRPr lang="en-US"/>
        </a:p>
      </dgm:t>
    </dgm:pt>
    <dgm:pt modelId="{95973732-B2C0-466A-9E7F-AB8594B75298}">
      <dgm:prSet phldrT="[Text]" custT="1"/>
      <dgm:spPr>
        <a:solidFill>
          <a:schemeClr val="accent6">
            <a:lumMod val="40000"/>
            <a:lumOff val="60000"/>
          </a:schemeClr>
        </a:solidFill>
        <a:effectLst>
          <a:outerShdw blurRad="50800" dist="38100" dir="2700000" algn="tl" rotWithShape="0">
            <a:prstClr val="black">
              <a:alpha val="40000"/>
            </a:prstClr>
          </a:outerShdw>
        </a:effectLst>
      </dgm:spPr>
      <dgm:t>
        <a:bodyPr/>
        <a:lstStyle/>
        <a:p>
          <a:r>
            <a:rPr lang="en-US" sz="1800">
              <a:latin typeface="Arial Narrow" panose="020B0606020202030204" pitchFamily="34" charset="0"/>
            </a:rPr>
            <a:t>Hukum Perjanjian</a:t>
          </a:r>
        </a:p>
      </dgm:t>
    </dgm:pt>
    <dgm:pt modelId="{2596F11B-3F22-46F4-81C1-9FE0633A48E2}" type="parTrans" cxnId="{6027AF26-8983-459D-9E5C-07DD5E6BEC40}">
      <dgm:prSet/>
      <dgm:spPr>
        <a:ln w="19050">
          <a:headEnd type="arrow" w="med" len="med"/>
          <a:tailEnd type="none" w="med" len="med"/>
        </a:ln>
      </dgm:spPr>
      <dgm:t>
        <a:bodyPr/>
        <a:lstStyle/>
        <a:p>
          <a:endParaRPr lang="en-US" sz="1800">
            <a:latin typeface="Arial Narrow" panose="020B0606020202030204" pitchFamily="34" charset="0"/>
          </a:endParaRPr>
        </a:p>
      </dgm:t>
    </dgm:pt>
    <dgm:pt modelId="{526E3C4B-B8C9-403B-8861-AB200936C453}" type="sibTrans" cxnId="{6027AF26-8983-459D-9E5C-07DD5E6BEC40}">
      <dgm:prSet/>
      <dgm:spPr/>
      <dgm:t>
        <a:bodyPr/>
        <a:lstStyle/>
        <a:p>
          <a:endParaRPr lang="en-US" sz="1800">
            <a:latin typeface="Arial Narrow" panose="020B0606020202030204" pitchFamily="34" charset="0"/>
          </a:endParaRPr>
        </a:p>
      </dgm:t>
    </dgm:pt>
    <dgm:pt modelId="{32DBC5D9-35AB-4DB5-AA01-40D3C29A1510}">
      <dgm:prSet phldrT="[Text]" custT="1"/>
      <dgm:spPr>
        <a:solidFill>
          <a:schemeClr val="accent6">
            <a:lumMod val="40000"/>
            <a:lumOff val="60000"/>
          </a:schemeClr>
        </a:solidFill>
        <a:effectLst>
          <a:outerShdw blurRad="50800" dist="38100" dir="2700000" algn="tl" rotWithShape="0">
            <a:prstClr val="black">
              <a:alpha val="40000"/>
            </a:prstClr>
          </a:outerShdw>
        </a:effectLst>
      </dgm:spPr>
      <dgm:t>
        <a:bodyPr/>
        <a:lstStyle/>
        <a:p>
          <a:r>
            <a:rPr lang="en-US" sz="1800">
              <a:latin typeface="Arial Narrow" panose="020B0606020202030204" pitchFamily="34" charset="0"/>
            </a:rPr>
            <a:t>Standar Akuntansi Keuangan</a:t>
          </a:r>
        </a:p>
      </dgm:t>
    </dgm:pt>
    <dgm:pt modelId="{E9A3DF62-E0CC-4440-97DC-A2F6E6C0E076}" type="sibTrans" cxnId="{075BE632-A8F5-4A68-BC76-D120D35D12F8}">
      <dgm:prSet/>
      <dgm:spPr/>
      <dgm:t>
        <a:bodyPr/>
        <a:lstStyle/>
        <a:p>
          <a:endParaRPr lang="en-US" sz="1800">
            <a:latin typeface="Arial Narrow" panose="020B0606020202030204" pitchFamily="34" charset="0"/>
          </a:endParaRPr>
        </a:p>
      </dgm:t>
    </dgm:pt>
    <dgm:pt modelId="{A64B4973-9ECE-473B-ABB0-CEE5A6E62D52}" type="parTrans" cxnId="{075BE632-A8F5-4A68-BC76-D120D35D12F8}">
      <dgm:prSet/>
      <dgm:spPr>
        <a:ln w="19050">
          <a:headEnd type="none" w="med" len="med"/>
          <a:tailEnd type="arrow" w="med" len="med"/>
        </a:ln>
      </dgm:spPr>
      <dgm:t>
        <a:bodyPr/>
        <a:lstStyle/>
        <a:p>
          <a:endParaRPr lang="en-US" sz="1800">
            <a:latin typeface="Arial Narrow" panose="020B0606020202030204" pitchFamily="34" charset="0"/>
          </a:endParaRPr>
        </a:p>
      </dgm:t>
    </dgm:pt>
    <dgm:pt modelId="{02F68400-9C5F-4D6A-90E6-FA69EC277D18}">
      <dgm:prSet phldrT="[Text]" custT="1"/>
      <dgm:spPr>
        <a:solidFill>
          <a:schemeClr val="accent6">
            <a:lumMod val="40000"/>
            <a:lumOff val="60000"/>
          </a:schemeClr>
        </a:solidFill>
        <a:effectLst>
          <a:outerShdw blurRad="50800" dist="38100" dir="2700000" algn="tl" rotWithShape="0">
            <a:prstClr val="black">
              <a:alpha val="40000"/>
            </a:prstClr>
          </a:outerShdw>
        </a:effectLst>
      </dgm:spPr>
      <dgm:t>
        <a:bodyPr/>
        <a:lstStyle/>
        <a:p>
          <a:r>
            <a:rPr lang="en-US" sz="1800">
              <a:latin typeface="Arial Narrow" panose="020B0606020202030204" pitchFamily="34" charset="0"/>
            </a:rPr>
            <a:t>Hukum Pajak</a:t>
          </a:r>
        </a:p>
      </dgm:t>
    </dgm:pt>
    <dgm:pt modelId="{7E906C69-0629-4552-9AFA-F1790F1D2BCB}" type="sibTrans" cxnId="{775847DE-38D2-427B-8640-512366C75151}">
      <dgm:prSet/>
      <dgm:spPr/>
      <dgm:t>
        <a:bodyPr/>
        <a:lstStyle/>
        <a:p>
          <a:endParaRPr lang="en-US" sz="1800">
            <a:latin typeface="Arial Narrow" panose="020B0606020202030204" pitchFamily="34" charset="0"/>
          </a:endParaRPr>
        </a:p>
      </dgm:t>
    </dgm:pt>
    <dgm:pt modelId="{A6B227BA-E61B-4FC3-BABD-EFB14AE5E6D3}" type="parTrans" cxnId="{775847DE-38D2-427B-8640-512366C75151}">
      <dgm:prSet/>
      <dgm:spPr>
        <a:ln w="19050">
          <a:headEnd type="none" w="med" len="med"/>
          <a:tailEnd type="arrow" w="med" len="med"/>
        </a:ln>
      </dgm:spPr>
      <dgm:t>
        <a:bodyPr/>
        <a:lstStyle/>
        <a:p>
          <a:endParaRPr lang="en-US" sz="1800">
            <a:latin typeface="Arial Narrow" panose="020B0606020202030204" pitchFamily="34" charset="0"/>
          </a:endParaRPr>
        </a:p>
      </dgm:t>
    </dgm:pt>
    <dgm:pt modelId="{50EA36F9-7D1C-4687-985C-8B4C534FD9EA}">
      <dgm:prSet phldrT="[Text]" custT="1"/>
      <dgm:spPr>
        <a:solidFill>
          <a:srgbClr val="66FFFF"/>
        </a:solidFill>
        <a:effectLst>
          <a:outerShdw blurRad="50800" dist="38100" dir="2700000" algn="tl" rotWithShape="0">
            <a:prstClr val="black">
              <a:alpha val="40000"/>
            </a:prstClr>
          </a:outerShdw>
        </a:effectLst>
      </dgm:spPr>
      <dgm:t>
        <a:bodyPr/>
        <a:lstStyle/>
        <a:p>
          <a:r>
            <a:rPr lang="en-US" sz="1800">
              <a:latin typeface="Arial Narrow" panose="020B0606020202030204" pitchFamily="34" charset="0"/>
            </a:rPr>
            <a:t>Transaksi</a:t>
          </a:r>
        </a:p>
      </dgm:t>
    </dgm:pt>
    <dgm:pt modelId="{5EC00CC1-D976-4917-BB94-04C0EBAF9E02}" type="sibTrans" cxnId="{85C9B841-F70C-44ED-83A0-25B57F5C1BFD}">
      <dgm:prSet/>
      <dgm:spPr/>
      <dgm:t>
        <a:bodyPr/>
        <a:lstStyle/>
        <a:p>
          <a:endParaRPr lang="en-US" sz="1800">
            <a:latin typeface="Arial Narrow" panose="020B0606020202030204" pitchFamily="34" charset="0"/>
          </a:endParaRPr>
        </a:p>
      </dgm:t>
    </dgm:pt>
    <dgm:pt modelId="{26E6A767-09E2-444E-BF7D-E09130340E97}" type="parTrans" cxnId="{85C9B841-F70C-44ED-83A0-25B57F5C1BFD}">
      <dgm:prSet/>
      <dgm:spPr/>
      <dgm:t>
        <a:bodyPr/>
        <a:lstStyle/>
        <a:p>
          <a:endParaRPr lang="en-US" sz="1800">
            <a:latin typeface="Arial Narrow" panose="020B0606020202030204" pitchFamily="34" charset="0"/>
          </a:endParaRPr>
        </a:p>
      </dgm:t>
    </dgm:pt>
    <dgm:pt modelId="{9D099BC4-0D61-4292-9EE7-07568949D38D}" type="pres">
      <dgm:prSet presAssocID="{5F532449-E63C-497E-9DD4-1ED15DFF6528}" presName="cycle" presStyleCnt="0">
        <dgm:presLayoutVars>
          <dgm:chMax val="1"/>
          <dgm:dir/>
          <dgm:animLvl val="ctr"/>
          <dgm:resizeHandles val="exact"/>
        </dgm:presLayoutVars>
      </dgm:prSet>
      <dgm:spPr/>
    </dgm:pt>
    <dgm:pt modelId="{C947C12E-ED9F-40F3-8DE5-E904C4B9BF30}" type="pres">
      <dgm:prSet presAssocID="{50EA36F9-7D1C-4687-985C-8B4C534FD9EA}" presName="centerShape" presStyleLbl="node0" presStyleIdx="0" presStyleCnt="1"/>
      <dgm:spPr/>
    </dgm:pt>
    <dgm:pt modelId="{46C9EC57-609A-4FD6-BA39-8BF8A09BCD74}" type="pres">
      <dgm:prSet presAssocID="{2596F11B-3F22-46F4-81C1-9FE0633A48E2}" presName="Name9" presStyleLbl="parChTrans1D2" presStyleIdx="0" presStyleCnt="3"/>
      <dgm:spPr/>
    </dgm:pt>
    <dgm:pt modelId="{219432FC-EE8E-4203-893A-51209C111AD3}" type="pres">
      <dgm:prSet presAssocID="{2596F11B-3F22-46F4-81C1-9FE0633A48E2}" presName="connTx" presStyleLbl="parChTrans1D2" presStyleIdx="0" presStyleCnt="3"/>
      <dgm:spPr/>
    </dgm:pt>
    <dgm:pt modelId="{8FF724B0-A207-474E-BDBF-F936865E594C}" type="pres">
      <dgm:prSet presAssocID="{95973732-B2C0-466A-9E7F-AB8594B75298}" presName="node" presStyleLbl="node1" presStyleIdx="0" presStyleCnt="3">
        <dgm:presLayoutVars>
          <dgm:bulletEnabled val="1"/>
        </dgm:presLayoutVars>
      </dgm:prSet>
      <dgm:spPr/>
    </dgm:pt>
    <dgm:pt modelId="{65608BB6-37F2-4891-BE82-E2BD76E62D64}" type="pres">
      <dgm:prSet presAssocID="{A64B4973-9ECE-473B-ABB0-CEE5A6E62D52}" presName="Name9" presStyleLbl="parChTrans1D2" presStyleIdx="1" presStyleCnt="3"/>
      <dgm:spPr/>
    </dgm:pt>
    <dgm:pt modelId="{F706E2AF-DE77-427D-8870-C16A66430CA5}" type="pres">
      <dgm:prSet presAssocID="{A64B4973-9ECE-473B-ABB0-CEE5A6E62D52}" presName="connTx" presStyleLbl="parChTrans1D2" presStyleIdx="1" presStyleCnt="3"/>
      <dgm:spPr/>
    </dgm:pt>
    <dgm:pt modelId="{F9162866-974D-4A35-BAED-825967B37AF4}" type="pres">
      <dgm:prSet presAssocID="{32DBC5D9-35AB-4DB5-AA01-40D3C29A1510}" presName="node" presStyleLbl="node1" presStyleIdx="1" presStyleCnt="3">
        <dgm:presLayoutVars>
          <dgm:bulletEnabled val="1"/>
        </dgm:presLayoutVars>
      </dgm:prSet>
      <dgm:spPr/>
    </dgm:pt>
    <dgm:pt modelId="{C5B681A7-802D-4632-8717-20D326CF9AF6}" type="pres">
      <dgm:prSet presAssocID="{A6B227BA-E61B-4FC3-BABD-EFB14AE5E6D3}" presName="Name9" presStyleLbl="parChTrans1D2" presStyleIdx="2" presStyleCnt="3"/>
      <dgm:spPr/>
    </dgm:pt>
    <dgm:pt modelId="{EA6AFD3A-6B47-4B27-ADD7-D17B27D00F82}" type="pres">
      <dgm:prSet presAssocID="{A6B227BA-E61B-4FC3-BABD-EFB14AE5E6D3}" presName="connTx" presStyleLbl="parChTrans1D2" presStyleIdx="2" presStyleCnt="3"/>
      <dgm:spPr/>
    </dgm:pt>
    <dgm:pt modelId="{9B955739-D53E-4F07-B0F5-AF42E18D03AA}" type="pres">
      <dgm:prSet presAssocID="{02F68400-9C5F-4D6A-90E6-FA69EC277D18}" presName="node" presStyleLbl="node1" presStyleIdx="2" presStyleCnt="3">
        <dgm:presLayoutVars>
          <dgm:bulletEnabled val="1"/>
        </dgm:presLayoutVars>
      </dgm:prSet>
      <dgm:spPr/>
    </dgm:pt>
  </dgm:ptLst>
  <dgm:cxnLst>
    <dgm:cxn modelId="{98A94C12-D402-4CEE-B049-B6FE6BB4043F}" type="presOf" srcId="{02F68400-9C5F-4D6A-90E6-FA69EC277D18}" destId="{9B955739-D53E-4F07-B0F5-AF42E18D03AA}" srcOrd="0" destOrd="0" presId="urn:microsoft.com/office/officeart/2005/8/layout/radial1"/>
    <dgm:cxn modelId="{304EEF16-25EA-4550-BEDD-7E156B528478}" type="presOf" srcId="{5F532449-E63C-497E-9DD4-1ED15DFF6528}" destId="{9D099BC4-0D61-4292-9EE7-07568949D38D}" srcOrd="0" destOrd="0" presId="urn:microsoft.com/office/officeart/2005/8/layout/radial1"/>
    <dgm:cxn modelId="{6027AF26-8983-459D-9E5C-07DD5E6BEC40}" srcId="{50EA36F9-7D1C-4687-985C-8B4C534FD9EA}" destId="{95973732-B2C0-466A-9E7F-AB8594B75298}" srcOrd="0" destOrd="0" parTransId="{2596F11B-3F22-46F4-81C1-9FE0633A48E2}" sibTransId="{526E3C4B-B8C9-403B-8861-AB200936C453}"/>
    <dgm:cxn modelId="{D39B122A-0262-4EE1-8DE6-B35AF779F0AD}" type="presOf" srcId="{A6B227BA-E61B-4FC3-BABD-EFB14AE5E6D3}" destId="{C5B681A7-802D-4632-8717-20D326CF9AF6}" srcOrd="0" destOrd="0" presId="urn:microsoft.com/office/officeart/2005/8/layout/radial1"/>
    <dgm:cxn modelId="{075BE632-A8F5-4A68-BC76-D120D35D12F8}" srcId="{50EA36F9-7D1C-4687-985C-8B4C534FD9EA}" destId="{32DBC5D9-35AB-4DB5-AA01-40D3C29A1510}" srcOrd="1" destOrd="0" parTransId="{A64B4973-9ECE-473B-ABB0-CEE5A6E62D52}" sibTransId="{E9A3DF62-E0CC-4440-97DC-A2F6E6C0E076}"/>
    <dgm:cxn modelId="{85C9B841-F70C-44ED-83A0-25B57F5C1BFD}" srcId="{5F532449-E63C-497E-9DD4-1ED15DFF6528}" destId="{50EA36F9-7D1C-4687-985C-8B4C534FD9EA}" srcOrd="0" destOrd="0" parTransId="{26E6A767-09E2-444E-BF7D-E09130340E97}" sibTransId="{5EC00CC1-D976-4917-BB94-04C0EBAF9E02}"/>
    <dgm:cxn modelId="{9A0DAF58-D2B3-4EF9-93CC-5669F8232230}" type="presOf" srcId="{95973732-B2C0-466A-9E7F-AB8594B75298}" destId="{8FF724B0-A207-474E-BDBF-F936865E594C}" srcOrd="0" destOrd="0" presId="urn:microsoft.com/office/officeart/2005/8/layout/radial1"/>
    <dgm:cxn modelId="{EFA04859-2D7F-4F5C-A2D4-03C454CC9DB2}" type="presOf" srcId="{2596F11B-3F22-46F4-81C1-9FE0633A48E2}" destId="{219432FC-EE8E-4203-893A-51209C111AD3}" srcOrd="1" destOrd="0" presId="urn:microsoft.com/office/officeart/2005/8/layout/radial1"/>
    <dgm:cxn modelId="{A4D09E88-EEA1-4481-87DB-5C1AECB34B6B}" type="presOf" srcId="{A64B4973-9ECE-473B-ABB0-CEE5A6E62D52}" destId="{65608BB6-37F2-4891-BE82-E2BD76E62D64}" srcOrd="0" destOrd="0" presId="urn:microsoft.com/office/officeart/2005/8/layout/radial1"/>
    <dgm:cxn modelId="{A8ED5DA4-9024-4D0E-97C3-2FECF56CB4CA}" type="presOf" srcId="{A64B4973-9ECE-473B-ABB0-CEE5A6E62D52}" destId="{F706E2AF-DE77-427D-8870-C16A66430CA5}" srcOrd="1" destOrd="0" presId="urn:microsoft.com/office/officeart/2005/8/layout/radial1"/>
    <dgm:cxn modelId="{77F7BBAB-8B8E-406B-9CB5-6F5153320033}" type="presOf" srcId="{32DBC5D9-35AB-4DB5-AA01-40D3C29A1510}" destId="{F9162866-974D-4A35-BAED-825967B37AF4}" srcOrd="0" destOrd="0" presId="urn:microsoft.com/office/officeart/2005/8/layout/radial1"/>
    <dgm:cxn modelId="{6F3B8FB6-9FF5-44D5-B697-3D372FFF85D2}" type="presOf" srcId="{50EA36F9-7D1C-4687-985C-8B4C534FD9EA}" destId="{C947C12E-ED9F-40F3-8DE5-E904C4B9BF30}" srcOrd="0" destOrd="0" presId="urn:microsoft.com/office/officeart/2005/8/layout/radial1"/>
    <dgm:cxn modelId="{12EFCFD0-B551-4E07-B2F3-B7B4D5CA4B14}" type="presOf" srcId="{2596F11B-3F22-46F4-81C1-9FE0633A48E2}" destId="{46C9EC57-609A-4FD6-BA39-8BF8A09BCD74}" srcOrd="0" destOrd="0" presId="urn:microsoft.com/office/officeart/2005/8/layout/radial1"/>
    <dgm:cxn modelId="{FF446FD1-B135-49E8-8489-B49ABC582D1D}" type="presOf" srcId="{A6B227BA-E61B-4FC3-BABD-EFB14AE5E6D3}" destId="{EA6AFD3A-6B47-4B27-ADD7-D17B27D00F82}" srcOrd="1" destOrd="0" presId="urn:microsoft.com/office/officeart/2005/8/layout/radial1"/>
    <dgm:cxn modelId="{775847DE-38D2-427B-8640-512366C75151}" srcId="{50EA36F9-7D1C-4687-985C-8B4C534FD9EA}" destId="{02F68400-9C5F-4D6A-90E6-FA69EC277D18}" srcOrd="2" destOrd="0" parTransId="{A6B227BA-E61B-4FC3-BABD-EFB14AE5E6D3}" sibTransId="{7E906C69-0629-4552-9AFA-F1790F1D2BCB}"/>
    <dgm:cxn modelId="{C48E236A-5176-42FD-9D98-FE95AB5BA469}" type="presParOf" srcId="{9D099BC4-0D61-4292-9EE7-07568949D38D}" destId="{C947C12E-ED9F-40F3-8DE5-E904C4B9BF30}" srcOrd="0" destOrd="0" presId="urn:microsoft.com/office/officeart/2005/8/layout/radial1"/>
    <dgm:cxn modelId="{80591429-4C70-4818-9CCA-257AC7E1AB20}" type="presParOf" srcId="{9D099BC4-0D61-4292-9EE7-07568949D38D}" destId="{46C9EC57-609A-4FD6-BA39-8BF8A09BCD74}" srcOrd="1" destOrd="0" presId="urn:microsoft.com/office/officeart/2005/8/layout/radial1"/>
    <dgm:cxn modelId="{B85F4307-8FD2-47D9-A69A-FCA6C8072C5C}" type="presParOf" srcId="{46C9EC57-609A-4FD6-BA39-8BF8A09BCD74}" destId="{219432FC-EE8E-4203-893A-51209C111AD3}" srcOrd="0" destOrd="0" presId="urn:microsoft.com/office/officeart/2005/8/layout/radial1"/>
    <dgm:cxn modelId="{4D9CC54E-8217-416B-8343-9E0E066A6223}" type="presParOf" srcId="{9D099BC4-0D61-4292-9EE7-07568949D38D}" destId="{8FF724B0-A207-474E-BDBF-F936865E594C}" srcOrd="2" destOrd="0" presId="urn:microsoft.com/office/officeart/2005/8/layout/radial1"/>
    <dgm:cxn modelId="{E479A557-9895-4106-BCB9-A70EB6D4CB98}" type="presParOf" srcId="{9D099BC4-0D61-4292-9EE7-07568949D38D}" destId="{65608BB6-37F2-4891-BE82-E2BD76E62D64}" srcOrd="3" destOrd="0" presId="urn:microsoft.com/office/officeart/2005/8/layout/radial1"/>
    <dgm:cxn modelId="{27C73BC6-3C57-4B1E-AABC-B44D01E15661}" type="presParOf" srcId="{65608BB6-37F2-4891-BE82-E2BD76E62D64}" destId="{F706E2AF-DE77-427D-8870-C16A66430CA5}" srcOrd="0" destOrd="0" presId="urn:microsoft.com/office/officeart/2005/8/layout/radial1"/>
    <dgm:cxn modelId="{F05CB640-C795-453B-8C5A-315728977E0D}" type="presParOf" srcId="{9D099BC4-0D61-4292-9EE7-07568949D38D}" destId="{F9162866-974D-4A35-BAED-825967B37AF4}" srcOrd="4" destOrd="0" presId="urn:microsoft.com/office/officeart/2005/8/layout/radial1"/>
    <dgm:cxn modelId="{3262AC1F-0EE7-4274-9AEE-CBFA5A719017}" type="presParOf" srcId="{9D099BC4-0D61-4292-9EE7-07568949D38D}" destId="{C5B681A7-802D-4632-8717-20D326CF9AF6}" srcOrd="5" destOrd="0" presId="urn:microsoft.com/office/officeart/2005/8/layout/radial1"/>
    <dgm:cxn modelId="{C91F1FF4-E997-4337-9EDF-D6FB5DC04368}" type="presParOf" srcId="{C5B681A7-802D-4632-8717-20D326CF9AF6}" destId="{EA6AFD3A-6B47-4B27-ADD7-D17B27D00F82}" srcOrd="0" destOrd="0" presId="urn:microsoft.com/office/officeart/2005/8/layout/radial1"/>
    <dgm:cxn modelId="{CBBE65CF-785E-4CA5-B4FE-6B4EA543DB3C}" type="presParOf" srcId="{9D099BC4-0D61-4292-9EE7-07568949D38D}" destId="{9B955739-D53E-4F07-B0F5-AF42E18D03AA}" srcOrd="6" destOrd="0" presId="urn:microsoft.com/office/officeart/2005/8/layout/radial1"/>
  </dgm:cxnLst>
  <dgm:bg>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A5B18-F1CD-4534-8405-5B3B9598B931}">
      <dsp:nvSpPr>
        <dsp:cNvPr id="0" name=""/>
        <dsp:cNvSpPr/>
      </dsp:nvSpPr>
      <dsp:spPr>
        <a:xfrm>
          <a:off x="773587" y="447"/>
          <a:ext cx="1683016" cy="1009809"/>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i="1" kern="1200">
              <a:latin typeface="Arial Narrow" panose="020B0606020202030204" pitchFamily="34" charset="0"/>
            </a:rPr>
            <a:t>Homo Economicus</a:t>
          </a:r>
          <a:endParaRPr lang="en-ID" sz="2500" i="1" kern="1200">
            <a:latin typeface="Arial Narrow" panose="020B0606020202030204" pitchFamily="34" charset="0"/>
          </a:endParaRPr>
        </a:p>
      </dsp:txBody>
      <dsp:txXfrm>
        <a:off x="803163" y="30023"/>
        <a:ext cx="1623864" cy="950657"/>
      </dsp:txXfrm>
    </dsp:sp>
    <dsp:sp modelId="{72B00EEB-F90F-4269-A966-CBDE8E5062F4}">
      <dsp:nvSpPr>
        <dsp:cNvPr id="0" name=""/>
        <dsp:cNvSpPr/>
      </dsp:nvSpPr>
      <dsp:spPr>
        <a:xfrm>
          <a:off x="2604708" y="296658"/>
          <a:ext cx="356799" cy="417387"/>
        </a:xfrm>
        <a:prstGeom prst="rightArrow">
          <a:avLst>
            <a:gd name="adj1" fmla="val 60000"/>
            <a:gd name="adj2" fmla="val 5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latin typeface="Arial Narrow" panose="020B0606020202030204" pitchFamily="34" charset="0"/>
          </a:endParaRPr>
        </a:p>
      </dsp:txBody>
      <dsp:txXfrm>
        <a:off x="2604708" y="380135"/>
        <a:ext cx="249759" cy="250433"/>
      </dsp:txXfrm>
    </dsp:sp>
    <dsp:sp modelId="{B67E11E9-122E-4A8C-AF77-5241C27AE355}">
      <dsp:nvSpPr>
        <dsp:cNvPr id="0" name=""/>
        <dsp:cNvSpPr/>
      </dsp:nvSpPr>
      <dsp:spPr>
        <a:xfrm>
          <a:off x="3129809" y="447"/>
          <a:ext cx="1683016" cy="1009809"/>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Arial Narrow" panose="020B0606020202030204" pitchFamily="34" charset="0"/>
            </a:rPr>
            <a:t>Rasionalitas</a:t>
          </a:r>
          <a:endParaRPr lang="en-ID" sz="2500" kern="1200">
            <a:latin typeface="Arial Narrow" panose="020B0606020202030204" pitchFamily="34" charset="0"/>
          </a:endParaRPr>
        </a:p>
      </dsp:txBody>
      <dsp:txXfrm>
        <a:off x="3159385" y="30023"/>
        <a:ext cx="1623864" cy="950657"/>
      </dsp:txXfrm>
    </dsp:sp>
    <dsp:sp modelId="{74500212-B9CD-4A24-8855-2D821B458704}">
      <dsp:nvSpPr>
        <dsp:cNvPr id="0" name=""/>
        <dsp:cNvSpPr/>
      </dsp:nvSpPr>
      <dsp:spPr>
        <a:xfrm rot="5400000">
          <a:off x="3792918" y="1128068"/>
          <a:ext cx="356799" cy="417387"/>
        </a:xfrm>
        <a:prstGeom prst="rightArrow">
          <a:avLst>
            <a:gd name="adj1" fmla="val 60000"/>
            <a:gd name="adj2" fmla="val 5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latin typeface="Arial Narrow" panose="020B0606020202030204" pitchFamily="34" charset="0"/>
          </a:endParaRPr>
        </a:p>
      </dsp:txBody>
      <dsp:txXfrm rot="-5400000">
        <a:off x="3846101" y="1158362"/>
        <a:ext cx="250433" cy="249759"/>
      </dsp:txXfrm>
    </dsp:sp>
    <dsp:sp modelId="{0E19CD0A-5840-4BB0-925A-85D31F4F663C}">
      <dsp:nvSpPr>
        <dsp:cNvPr id="0" name=""/>
        <dsp:cNvSpPr/>
      </dsp:nvSpPr>
      <dsp:spPr>
        <a:xfrm>
          <a:off x="3129809" y="1683463"/>
          <a:ext cx="1683016" cy="1009809"/>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Arial Narrow" panose="020B0606020202030204" pitchFamily="34" charset="0"/>
            </a:rPr>
            <a:t>Logika Dasar</a:t>
          </a:r>
          <a:endParaRPr lang="en-ID" sz="2500" kern="1200">
            <a:latin typeface="Arial Narrow" panose="020B0606020202030204" pitchFamily="34" charset="0"/>
          </a:endParaRPr>
        </a:p>
      </dsp:txBody>
      <dsp:txXfrm>
        <a:off x="3159385" y="1713039"/>
        <a:ext cx="1623864" cy="950657"/>
      </dsp:txXfrm>
    </dsp:sp>
    <dsp:sp modelId="{5B13E341-E6C6-4EB4-BBAF-4EB2E8EB3521}">
      <dsp:nvSpPr>
        <dsp:cNvPr id="0" name=""/>
        <dsp:cNvSpPr/>
      </dsp:nvSpPr>
      <dsp:spPr>
        <a:xfrm rot="10800000">
          <a:off x="2624904" y="1979674"/>
          <a:ext cx="356799" cy="417387"/>
        </a:xfrm>
        <a:prstGeom prst="rightArrow">
          <a:avLst>
            <a:gd name="adj1" fmla="val 60000"/>
            <a:gd name="adj2" fmla="val 5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latin typeface="Arial Narrow" panose="020B0606020202030204" pitchFamily="34" charset="0"/>
          </a:endParaRPr>
        </a:p>
      </dsp:txBody>
      <dsp:txXfrm rot="10800000">
        <a:off x="2731944" y="2063151"/>
        <a:ext cx="249759" cy="250433"/>
      </dsp:txXfrm>
    </dsp:sp>
    <dsp:sp modelId="{E13CD408-E400-4F95-83FA-B797038D6081}">
      <dsp:nvSpPr>
        <dsp:cNvPr id="0" name=""/>
        <dsp:cNvSpPr/>
      </dsp:nvSpPr>
      <dsp:spPr>
        <a:xfrm>
          <a:off x="773587" y="1683463"/>
          <a:ext cx="1683016" cy="1009809"/>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Arial Narrow" panose="020B0606020202030204" pitchFamily="34" charset="0"/>
            </a:rPr>
            <a:t>Konsep</a:t>
          </a:r>
          <a:endParaRPr lang="en-ID" sz="2500" kern="1200">
            <a:latin typeface="Arial Narrow" panose="020B0606020202030204" pitchFamily="34" charset="0"/>
          </a:endParaRPr>
        </a:p>
      </dsp:txBody>
      <dsp:txXfrm>
        <a:off x="803163" y="1713039"/>
        <a:ext cx="1623864" cy="950657"/>
      </dsp:txXfrm>
    </dsp:sp>
    <dsp:sp modelId="{1674DE41-CB1A-4C38-955F-F88A035B664A}">
      <dsp:nvSpPr>
        <dsp:cNvPr id="0" name=""/>
        <dsp:cNvSpPr/>
      </dsp:nvSpPr>
      <dsp:spPr>
        <a:xfrm rot="5400000">
          <a:off x="1436695" y="2811084"/>
          <a:ext cx="356799" cy="417387"/>
        </a:xfrm>
        <a:prstGeom prst="rightArrow">
          <a:avLst>
            <a:gd name="adj1" fmla="val 60000"/>
            <a:gd name="adj2" fmla="val 5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latin typeface="Arial Narrow" panose="020B0606020202030204" pitchFamily="34" charset="0"/>
          </a:endParaRPr>
        </a:p>
      </dsp:txBody>
      <dsp:txXfrm rot="-5400000">
        <a:off x="1489878" y="2841378"/>
        <a:ext cx="250433" cy="249759"/>
      </dsp:txXfrm>
    </dsp:sp>
    <dsp:sp modelId="{C658C8DD-F3D4-4759-A351-BA43EBACE941}">
      <dsp:nvSpPr>
        <dsp:cNvPr id="0" name=""/>
        <dsp:cNvSpPr/>
      </dsp:nvSpPr>
      <dsp:spPr>
        <a:xfrm>
          <a:off x="773587" y="3366479"/>
          <a:ext cx="1683016" cy="1009809"/>
        </a:xfrm>
        <a:prstGeom prst="roundRect">
          <a:avLst>
            <a:gd name="adj" fmla="val 1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solidFill>
                <a:srgbClr val="FF0000"/>
              </a:solidFill>
              <a:latin typeface="Arial Narrow" panose="020B0606020202030204" pitchFamily="34" charset="0"/>
            </a:rPr>
            <a:t>Teori</a:t>
          </a:r>
          <a:endParaRPr lang="en-ID" sz="2500" b="1" kern="1200">
            <a:solidFill>
              <a:srgbClr val="FF0000"/>
            </a:solidFill>
            <a:latin typeface="Arial Narrow" panose="020B0606020202030204" pitchFamily="34" charset="0"/>
          </a:endParaRPr>
        </a:p>
      </dsp:txBody>
      <dsp:txXfrm>
        <a:off x="803163" y="3396055"/>
        <a:ext cx="1623864" cy="950657"/>
      </dsp:txXfrm>
    </dsp:sp>
    <dsp:sp modelId="{43A00505-DD7C-4679-AC4B-0954FCCB7A4E}">
      <dsp:nvSpPr>
        <dsp:cNvPr id="0" name=""/>
        <dsp:cNvSpPr/>
      </dsp:nvSpPr>
      <dsp:spPr>
        <a:xfrm>
          <a:off x="2604708" y="3662690"/>
          <a:ext cx="356799" cy="417387"/>
        </a:xfrm>
        <a:prstGeom prst="rightArrow">
          <a:avLst>
            <a:gd name="adj1" fmla="val 60000"/>
            <a:gd name="adj2" fmla="val 50000"/>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innerShdw blurRad="63500" dist="50800" dir="13500000">
            <a:prstClr val="black">
              <a:alpha val="50000"/>
            </a:prstClr>
          </a:inn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ID" sz="1900" kern="1200">
            <a:latin typeface="Arial Narrow" panose="020B0606020202030204" pitchFamily="34" charset="0"/>
          </a:endParaRPr>
        </a:p>
      </dsp:txBody>
      <dsp:txXfrm>
        <a:off x="2604708" y="3746167"/>
        <a:ext cx="249759" cy="250433"/>
      </dsp:txXfrm>
    </dsp:sp>
    <dsp:sp modelId="{9C6AD16B-A997-475B-819C-0800881412C0}">
      <dsp:nvSpPr>
        <dsp:cNvPr id="0" name=""/>
        <dsp:cNvSpPr/>
      </dsp:nvSpPr>
      <dsp:spPr>
        <a:xfrm>
          <a:off x="3129809" y="3366479"/>
          <a:ext cx="1683016" cy="1009809"/>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latin typeface="Arial Narrow" panose="020B0606020202030204" pitchFamily="34" charset="0"/>
            </a:rPr>
            <a:t>Fenomena Kompleks</a:t>
          </a:r>
          <a:endParaRPr lang="en-ID" sz="2500" kern="1200">
            <a:latin typeface="Arial Narrow" panose="020B0606020202030204" pitchFamily="34" charset="0"/>
          </a:endParaRPr>
        </a:p>
      </dsp:txBody>
      <dsp:txXfrm>
        <a:off x="3159385" y="3396055"/>
        <a:ext cx="1623864" cy="9506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CFEED-BE4E-474D-833D-7599E5C3F99B}">
      <dsp:nvSpPr>
        <dsp:cNvPr id="0" name=""/>
        <dsp:cNvSpPr/>
      </dsp:nvSpPr>
      <dsp:spPr>
        <a:xfrm>
          <a:off x="1002596" y="2712398"/>
          <a:ext cx="91440" cy="440185"/>
        </a:xfrm>
        <a:custGeom>
          <a:avLst/>
          <a:gdLst/>
          <a:ahLst/>
          <a:cxnLst/>
          <a:rect l="0" t="0" r="0" b="0"/>
          <a:pathLst>
            <a:path>
              <a:moveTo>
                <a:pt x="45720" y="0"/>
              </a:moveTo>
              <a:lnTo>
                <a:pt x="45720" y="440185"/>
              </a:lnTo>
            </a:path>
          </a:pathLst>
        </a:custGeom>
        <a:noFill/>
        <a:ln w="28575" cap="flat" cmpd="sng" algn="ctr">
          <a:solidFill>
            <a:scrgbClr r="0" g="0" b="0"/>
          </a:solidFill>
          <a:prstDash val="solid"/>
          <a:miter lim="800000"/>
          <a:headEnd type="none" w="med" len="med"/>
          <a:tailEnd type="arrow" w="med" len="med"/>
        </a:ln>
        <a:effectLst/>
      </dsp:spPr>
      <dsp:style>
        <a:lnRef idx="2">
          <a:scrgbClr r="0" g="0" b="0"/>
        </a:lnRef>
        <a:fillRef idx="0">
          <a:scrgbClr r="0" g="0" b="0"/>
        </a:fillRef>
        <a:effectRef idx="0">
          <a:scrgbClr r="0" g="0" b="0"/>
        </a:effectRef>
        <a:fontRef idx="minor"/>
      </dsp:style>
    </dsp:sp>
    <dsp:sp modelId="{89C7831D-71BF-4B07-BB63-32804579554E}">
      <dsp:nvSpPr>
        <dsp:cNvPr id="0" name=""/>
        <dsp:cNvSpPr/>
      </dsp:nvSpPr>
      <dsp:spPr>
        <a:xfrm>
          <a:off x="1002596" y="1224152"/>
          <a:ext cx="91440" cy="440185"/>
        </a:xfrm>
        <a:custGeom>
          <a:avLst/>
          <a:gdLst/>
          <a:ahLst/>
          <a:cxnLst/>
          <a:rect l="0" t="0" r="0" b="0"/>
          <a:pathLst>
            <a:path>
              <a:moveTo>
                <a:pt x="45720" y="0"/>
              </a:moveTo>
              <a:lnTo>
                <a:pt x="45720" y="440185"/>
              </a:lnTo>
            </a:path>
          </a:pathLst>
        </a:custGeom>
        <a:noFill/>
        <a:ln w="28575" cap="flat" cmpd="sng" algn="ctr">
          <a:solidFill>
            <a:scrgbClr r="0" g="0" b="0"/>
          </a:solidFill>
          <a:prstDash val="solid"/>
          <a:miter lim="800000"/>
          <a:headEnd type="none" w="med" len="med"/>
          <a:tailEnd type="arrow" w="med" len="med"/>
        </a:ln>
        <a:effectLst/>
      </dsp:spPr>
      <dsp:style>
        <a:lnRef idx="2">
          <a:scrgbClr r="0" g="0" b="0"/>
        </a:lnRef>
        <a:fillRef idx="0">
          <a:scrgbClr r="0" g="0" b="0"/>
        </a:fillRef>
        <a:effectRef idx="0">
          <a:scrgbClr r="0" g="0" b="0"/>
        </a:effectRef>
        <a:fontRef idx="minor"/>
      </dsp:style>
    </dsp:sp>
    <dsp:sp modelId="{3DF25A4D-5F45-4870-B76E-B19E4289CD53}">
      <dsp:nvSpPr>
        <dsp:cNvPr id="0" name=""/>
        <dsp:cNvSpPr/>
      </dsp:nvSpPr>
      <dsp:spPr>
        <a:xfrm>
          <a:off x="255" y="176092"/>
          <a:ext cx="2096121" cy="104806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latin typeface="Arial Narrow" panose="020B0606020202030204" pitchFamily="34" charset="0"/>
            </a:rPr>
            <a:t>Input</a:t>
          </a:r>
        </a:p>
      </dsp:txBody>
      <dsp:txXfrm>
        <a:off x="255" y="176092"/>
        <a:ext cx="2096121" cy="1048060"/>
      </dsp:txXfrm>
    </dsp:sp>
    <dsp:sp modelId="{BF6D830F-8F17-4EA5-BE9B-4769D8CBD0CA}">
      <dsp:nvSpPr>
        <dsp:cNvPr id="0" name=""/>
        <dsp:cNvSpPr/>
      </dsp:nvSpPr>
      <dsp:spPr>
        <a:xfrm>
          <a:off x="255" y="1664338"/>
          <a:ext cx="2096121" cy="1048060"/>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latin typeface="Arial Narrow" panose="020B0606020202030204" pitchFamily="34" charset="0"/>
            </a:rPr>
            <a:t>Process</a:t>
          </a:r>
        </a:p>
      </dsp:txBody>
      <dsp:txXfrm>
        <a:off x="255" y="1664338"/>
        <a:ext cx="2096121" cy="1048060"/>
      </dsp:txXfrm>
    </dsp:sp>
    <dsp:sp modelId="{9B3FD870-A442-4DA8-938B-7AD225A7FB1E}">
      <dsp:nvSpPr>
        <dsp:cNvPr id="0" name=""/>
        <dsp:cNvSpPr/>
      </dsp:nvSpPr>
      <dsp:spPr>
        <a:xfrm>
          <a:off x="255" y="3152584"/>
          <a:ext cx="2096121" cy="1048060"/>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latin typeface="Arial Narrow" panose="020B0606020202030204" pitchFamily="34" charset="0"/>
            </a:rPr>
            <a:t>Output</a:t>
          </a:r>
        </a:p>
      </dsp:txBody>
      <dsp:txXfrm>
        <a:off x="255" y="3152584"/>
        <a:ext cx="2096121" cy="10480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7C12E-ED9F-40F3-8DE5-E904C4B9BF30}">
      <dsp:nvSpPr>
        <dsp:cNvPr id="0" name=""/>
        <dsp:cNvSpPr/>
      </dsp:nvSpPr>
      <dsp:spPr>
        <a:xfrm>
          <a:off x="1688594" y="1930753"/>
          <a:ext cx="1472129" cy="1472129"/>
        </a:xfrm>
        <a:prstGeom prst="ellipse">
          <a:avLst/>
        </a:prstGeom>
        <a:solidFill>
          <a:srgbClr val="66FFFF"/>
        </a:soli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Narrow" panose="020B0606020202030204" pitchFamily="34" charset="0"/>
            </a:rPr>
            <a:t>Transaksi</a:t>
          </a:r>
        </a:p>
      </dsp:txBody>
      <dsp:txXfrm>
        <a:off x="1904182" y="2146341"/>
        <a:ext cx="1040953" cy="1040953"/>
      </dsp:txXfrm>
    </dsp:sp>
    <dsp:sp modelId="{46C9EC57-609A-4FD6-BA39-8BF8A09BCD74}">
      <dsp:nvSpPr>
        <dsp:cNvPr id="0" name=""/>
        <dsp:cNvSpPr/>
      </dsp:nvSpPr>
      <dsp:spPr>
        <a:xfrm rot="16200000">
          <a:off x="2203825" y="1682597"/>
          <a:ext cx="441668" cy="54643"/>
        </a:xfrm>
        <a:custGeom>
          <a:avLst/>
          <a:gdLst/>
          <a:ahLst/>
          <a:cxnLst/>
          <a:rect l="0" t="0" r="0" b="0"/>
          <a:pathLst>
            <a:path>
              <a:moveTo>
                <a:pt x="0" y="27321"/>
              </a:moveTo>
              <a:lnTo>
                <a:pt x="441668" y="27321"/>
              </a:lnTo>
            </a:path>
          </a:pathLst>
        </a:custGeom>
        <a:noFill/>
        <a:ln w="19050" cap="flat" cmpd="sng" algn="ctr">
          <a:solidFill>
            <a:scrgbClr r="0" g="0" b="0"/>
          </a:solidFill>
          <a:prstDash val="solid"/>
          <a:miter lim="800000"/>
          <a:headEnd type="arrow" w="med" len="med"/>
          <a:tailEnd type="non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Arial Narrow" panose="020B0606020202030204" pitchFamily="34" charset="0"/>
          </a:endParaRPr>
        </a:p>
      </dsp:txBody>
      <dsp:txXfrm>
        <a:off x="2413617" y="1698877"/>
        <a:ext cx="22083" cy="22083"/>
      </dsp:txXfrm>
    </dsp:sp>
    <dsp:sp modelId="{8FF724B0-A207-474E-BDBF-F936865E594C}">
      <dsp:nvSpPr>
        <dsp:cNvPr id="0" name=""/>
        <dsp:cNvSpPr/>
      </dsp:nvSpPr>
      <dsp:spPr>
        <a:xfrm>
          <a:off x="1688594" y="16954"/>
          <a:ext cx="1472129" cy="1472129"/>
        </a:xfrm>
        <a:prstGeom prst="ellipse">
          <a:avLst/>
        </a:prstGeom>
        <a:solidFill>
          <a:schemeClr val="accent6">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Narrow" panose="020B0606020202030204" pitchFamily="34" charset="0"/>
            </a:rPr>
            <a:t>Hukum Perjanjian</a:t>
          </a:r>
        </a:p>
      </dsp:txBody>
      <dsp:txXfrm>
        <a:off x="1904182" y="232542"/>
        <a:ext cx="1040953" cy="1040953"/>
      </dsp:txXfrm>
    </dsp:sp>
    <dsp:sp modelId="{65608BB6-37F2-4891-BE82-E2BD76E62D64}">
      <dsp:nvSpPr>
        <dsp:cNvPr id="0" name=""/>
        <dsp:cNvSpPr/>
      </dsp:nvSpPr>
      <dsp:spPr>
        <a:xfrm rot="1800000">
          <a:off x="3032524" y="3117946"/>
          <a:ext cx="441668" cy="54643"/>
        </a:xfrm>
        <a:custGeom>
          <a:avLst/>
          <a:gdLst/>
          <a:ahLst/>
          <a:cxnLst/>
          <a:rect l="0" t="0" r="0" b="0"/>
          <a:pathLst>
            <a:path>
              <a:moveTo>
                <a:pt x="0" y="27321"/>
              </a:moveTo>
              <a:lnTo>
                <a:pt x="441668" y="27321"/>
              </a:lnTo>
            </a:path>
          </a:pathLst>
        </a:custGeom>
        <a:noFill/>
        <a:ln w="19050" cap="flat" cmpd="sng" algn="ctr">
          <a:solidFill>
            <a:scrgbClr r="0" g="0" b="0"/>
          </a:solidFill>
          <a:prstDash val="solid"/>
          <a:miter lim="800000"/>
          <a:headEnd type="none" w="med" len="med"/>
          <a:tailEnd type="arrow"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Arial Narrow" panose="020B0606020202030204" pitchFamily="34" charset="0"/>
          </a:endParaRPr>
        </a:p>
      </dsp:txBody>
      <dsp:txXfrm>
        <a:off x="3242316" y="3134226"/>
        <a:ext cx="22083" cy="22083"/>
      </dsp:txXfrm>
    </dsp:sp>
    <dsp:sp modelId="{F9162866-974D-4A35-BAED-825967B37AF4}">
      <dsp:nvSpPr>
        <dsp:cNvPr id="0" name=""/>
        <dsp:cNvSpPr/>
      </dsp:nvSpPr>
      <dsp:spPr>
        <a:xfrm>
          <a:off x="3345992" y="2887652"/>
          <a:ext cx="1472129" cy="1472129"/>
        </a:xfrm>
        <a:prstGeom prst="ellipse">
          <a:avLst/>
        </a:prstGeom>
        <a:solidFill>
          <a:schemeClr val="accent6">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Narrow" panose="020B0606020202030204" pitchFamily="34" charset="0"/>
            </a:rPr>
            <a:t>Standar Akuntansi Keuangan</a:t>
          </a:r>
        </a:p>
      </dsp:txBody>
      <dsp:txXfrm>
        <a:off x="3561580" y="3103240"/>
        <a:ext cx="1040953" cy="1040953"/>
      </dsp:txXfrm>
    </dsp:sp>
    <dsp:sp modelId="{C5B681A7-802D-4632-8717-20D326CF9AF6}">
      <dsp:nvSpPr>
        <dsp:cNvPr id="0" name=""/>
        <dsp:cNvSpPr/>
      </dsp:nvSpPr>
      <dsp:spPr>
        <a:xfrm rot="9000000">
          <a:off x="1375125" y="3117946"/>
          <a:ext cx="441668" cy="54643"/>
        </a:xfrm>
        <a:custGeom>
          <a:avLst/>
          <a:gdLst/>
          <a:ahLst/>
          <a:cxnLst/>
          <a:rect l="0" t="0" r="0" b="0"/>
          <a:pathLst>
            <a:path>
              <a:moveTo>
                <a:pt x="0" y="27321"/>
              </a:moveTo>
              <a:lnTo>
                <a:pt x="441668" y="27321"/>
              </a:lnTo>
            </a:path>
          </a:pathLst>
        </a:custGeom>
        <a:noFill/>
        <a:ln w="19050" cap="flat" cmpd="sng" algn="ctr">
          <a:solidFill>
            <a:scrgbClr r="0" g="0" b="0"/>
          </a:solidFill>
          <a:prstDash val="solid"/>
          <a:miter lim="800000"/>
          <a:headEnd type="none" w="med" len="med"/>
          <a:tailEnd type="arrow"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Arial Narrow" panose="020B0606020202030204" pitchFamily="34" charset="0"/>
          </a:endParaRPr>
        </a:p>
      </dsp:txBody>
      <dsp:txXfrm rot="10800000">
        <a:off x="1584918" y="3134226"/>
        <a:ext cx="22083" cy="22083"/>
      </dsp:txXfrm>
    </dsp:sp>
    <dsp:sp modelId="{9B955739-D53E-4F07-B0F5-AF42E18D03AA}">
      <dsp:nvSpPr>
        <dsp:cNvPr id="0" name=""/>
        <dsp:cNvSpPr/>
      </dsp:nvSpPr>
      <dsp:spPr>
        <a:xfrm>
          <a:off x="31196" y="2887652"/>
          <a:ext cx="1472129" cy="1472129"/>
        </a:xfrm>
        <a:prstGeom prst="ellipse">
          <a:avLst/>
        </a:prstGeom>
        <a:solidFill>
          <a:schemeClr val="accent6">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a:latin typeface="Arial Narrow" panose="020B0606020202030204" pitchFamily="34" charset="0"/>
            </a:rPr>
            <a:t>Hukum Pajak</a:t>
          </a:r>
        </a:p>
      </dsp:txBody>
      <dsp:txXfrm>
        <a:off x="246784" y="3103240"/>
        <a:ext cx="1040953" cy="1040953"/>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043BD0-19E7-4955-ADB7-9CEA45F61BB6}" type="datetimeFigureOut">
              <a:rPr lang="en-US" smtClean="0"/>
              <a:t>7/22/2026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BBFC29-A344-4DBD-BC56-E5076CA4BF21}" type="slidenum">
              <a:rPr lang="en-US" smtClean="0"/>
              <a:t>‹#›</a:t>
            </a:fld>
            <a:endParaRPr lang="en-US"/>
          </a:p>
        </p:txBody>
      </p:sp>
    </p:spTree>
    <p:extLst>
      <p:ext uri="{BB962C8B-B14F-4D97-AF65-F5344CB8AC3E}">
        <p14:creationId xmlns:p14="http://schemas.microsoft.com/office/powerpoint/2010/main" val="3797127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BBFC29-A344-4DBD-BC56-E5076CA4BF21}" type="slidenum">
              <a:rPr lang="en-US" smtClean="0"/>
              <a:t>1</a:t>
            </a:fld>
            <a:endParaRPr lang="en-US"/>
          </a:p>
        </p:txBody>
      </p:sp>
    </p:spTree>
    <p:extLst>
      <p:ext uri="{BB962C8B-B14F-4D97-AF65-F5344CB8AC3E}">
        <p14:creationId xmlns:p14="http://schemas.microsoft.com/office/powerpoint/2010/main" val="2389586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a:p>
        </p:txBody>
      </p:sp>
      <p:sp>
        <p:nvSpPr>
          <p:cNvPr id="4" name="Slide Number Placeholder 3"/>
          <p:cNvSpPr>
            <a:spLocks noGrp="1"/>
          </p:cNvSpPr>
          <p:nvPr>
            <p:ph type="sldNum" sz="quarter" idx="5"/>
          </p:nvPr>
        </p:nvSpPr>
        <p:spPr/>
        <p:txBody>
          <a:bodyPr/>
          <a:lstStyle/>
          <a:p>
            <a:fld id="{E5BBFC29-A344-4DBD-BC56-E5076CA4BF21}" type="slidenum">
              <a:rPr lang="en-US" smtClean="0"/>
              <a:t>12</a:t>
            </a:fld>
            <a:endParaRPr lang="en-US"/>
          </a:p>
        </p:txBody>
      </p:sp>
    </p:spTree>
    <p:extLst>
      <p:ext uri="{BB962C8B-B14F-4D97-AF65-F5344CB8AC3E}">
        <p14:creationId xmlns:p14="http://schemas.microsoft.com/office/powerpoint/2010/main" val="343245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BBFC29-A344-4DBD-BC56-E5076CA4BF21}" type="slidenum">
              <a:rPr lang="en-US" smtClean="0"/>
              <a:t>18</a:t>
            </a:fld>
            <a:endParaRPr lang="en-US"/>
          </a:p>
        </p:txBody>
      </p:sp>
    </p:spTree>
    <p:extLst>
      <p:ext uri="{BB962C8B-B14F-4D97-AF65-F5344CB8AC3E}">
        <p14:creationId xmlns:p14="http://schemas.microsoft.com/office/powerpoint/2010/main" val="4284227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65D15-FE47-2ABE-41C6-E1BCEFFD435C}"/>
              </a:ext>
            </a:extLst>
          </p:cNvPr>
          <p:cNvSpPr>
            <a:spLocks noGrp="1"/>
          </p:cNvSpPr>
          <p:nvPr>
            <p:ph type="ctrTitle"/>
          </p:nvPr>
        </p:nvSpPr>
        <p:spPr>
          <a:xfrm>
            <a:off x="2535636" y="2283112"/>
            <a:ext cx="9144000" cy="2387600"/>
          </a:xfrm>
        </p:spPr>
        <p:txBody>
          <a:bodyPr anchor="b"/>
          <a:lstStyle>
            <a:lvl1pPr algn="r">
              <a:defRPr sz="6000" b="0">
                <a:latin typeface="+mn-lt"/>
              </a:defRPr>
            </a:lvl1pPr>
          </a:lstStyle>
          <a:p>
            <a:r>
              <a:rPr lang="en-US"/>
              <a:t>Click to edit Master title style</a:t>
            </a:r>
          </a:p>
        </p:txBody>
      </p:sp>
      <p:sp>
        <p:nvSpPr>
          <p:cNvPr id="3" name="Subtitle 2">
            <a:extLst>
              <a:ext uri="{FF2B5EF4-FFF2-40B4-BE49-F238E27FC236}">
                <a16:creationId xmlns:a16="http://schemas.microsoft.com/office/drawing/2014/main" id="{29D1F720-B442-D7CB-01E8-4E85503123C6}"/>
              </a:ext>
            </a:extLst>
          </p:cNvPr>
          <p:cNvSpPr>
            <a:spLocks noGrp="1"/>
          </p:cNvSpPr>
          <p:nvPr>
            <p:ph type="subTitle" idx="1"/>
          </p:nvPr>
        </p:nvSpPr>
        <p:spPr>
          <a:xfrm>
            <a:off x="2535636" y="4830051"/>
            <a:ext cx="9144000" cy="805491"/>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A18B06-8FC4-D931-A1D8-735EB2827FBA}"/>
              </a:ext>
            </a:extLst>
          </p:cNvPr>
          <p:cNvSpPr>
            <a:spLocks noGrp="1"/>
          </p:cNvSpPr>
          <p:nvPr>
            <p:ph type="dt" sz="half" idx="10"/>
          </p:nvPr>
        </p:nvSpPr>
        <p:spPr>
          <a:xfrm>
            <a:off x="353418" y="5930004"/>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95C010D5-0C74-FD86-C32D-B82631324E8A}"/>
              </a:ext>
            </a:extLst>
          </p:cNvPr>
          <p:cNvSpPr>
            <a:spLocks noGrp="1"/>
          </p:cNvSpPr>
          <p:nvPr>
            <p:ph type="ftr" sz="quarter" idx="11"/>
          </p:nvPr>
        </p:nvSpPr>
        <p:spPr>
          <a:xfrm>
            <a:off x="3988112" y="5930003"/>
            <a:ext cx="4114800" cy="365125"/>
          </a:xfrm>
        </p:spPr>
        <p:txBody>
          <a:bodyPr/>
          <a:lstStyle/>
          <a:p>
            <a:r>
              <a:rPr lang="it-IT"/>
              <a:t>Coffee Morning | 23 Juli 2027 | Dr. Prianto Budi Saptono, Ak., CA, MBA.</a:t>
            </a:r>
            <a:endParaRPr lang="en-US"/>
          </a:p>
        </p:txBody>
      </p:sp>
      <p:sp>
        <p:nvSpPr>
          <p:cNvPr id="6" name="Slide Number Placeholder 5">
            <a:extLst>
              <a:ext uri="{FF2B5EF4-FFF2-40B4-BE49-F238E27FC236}">
                <a16:creationId xmlns:a16="http://schemas.microsoft.com/office/drawing/2014/main" id="{B7BBA6E0-5D19-AA0E-D262-111F602C38D5}"/>
              </a:ext>
            </a:extLst>
          </p:cNvPr>
          <p:cNvSpPr>
            <a:spLocks noGrp="1"/>
          </p:cNvSpPr>
          <p:nvPr>
            <p:ph type="sldNum" sz="quarter" idx="12"/>
          </p:nvPr>
        </p:nvSpPr>
        <p:spPr>
          <a:xfrm>
            <a:off x="8936436" y="5930002"/>
            <a:ext cx="2743200" cy="365125"/>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24981891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7AD13-9275-4A43-5C11-999DF63B6B6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DCE828-5F0A-CF16-E2D7-6E40639C44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114B7C-3A1D-BAA0-C2B9-78A0CFDD976A}"/>
              </a:ext>
            </a:extLst>
          </p:cNvPr>
          <p:cNvSpPr>
            <a:spLocks noGrp="1"/>
          </p:cNvSpPr>
          <p:nvPr>
            <p:ph type="dt" sz="half" idx="10"/>
          </p:nvPr>
        </p:nvSpPr>
        <p:spPr>
          <a:xfrm>
            <a:off x="415126" y="6048141"/>
            <a:ext cx="2743200" cy="215444"/>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08797EA-608C-84A9-E87D-C8981A6030B3}"/>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6" name="Slide Number Placeholder 5">
            <a:extLst>
              <a:ext uri="{FF2B5EF4-FFF2-40B4-BE49-F238E27FC236}">
                <a16:creationId xmlns:a16="http://schemas.microsoft.com/office/drawing/2014/main" id="{2EDC52F1-99C8-452B-B50E-3543E8275272}"/>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1109063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017266-ECCD-D9F2-2D60-3E5A8C0EDDC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8570D8-3510-B1C1-2A51-29E7EA2303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F85A55-181B-3A9D-2F85-6D378593A9F2}"/>
              </a:ext>
            </a:extLst>
          </p:cNvPr>
          <p:cNvSpPr>
            <a:spLocks noGrp="1"/>
          </p:cNvSpPr>
          <p:nvPr>
            <p:ph type="dt" sz="half" idx="10"/>
          </p:nvPr>
        </p:nvSpPr>
        <p:spPr>
          <a:xfrm>
            <a:off x="415126" y="6048141"/>
            <a:ext cx="2743200" cy="215444"/>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6699C8FE-CE6E-C3A7-9C85-9A22181732EC}"/>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6" name="Slide Number Placeholder 5">
            <a:extLst>
              <a:ext uri="{FF2B5EF4-FFF2-40B4-BE49-F238E27FC236}">
                <a16:creationId xmlns:a16="http://schemas.microsoft.com/office/drawing/2014/main" id="{F393EEFD-312F-8160-EAD3-169FBEEBCB2F}"/>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37866183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20C786C0-80BD-38A4-EADF-F8CC740E959A}"/>
              </a:ext>
            </a:extLst>
          </p:cNvPr>
          <p:cNvSpPr>
            <a:spLocks noGrp="1"/>
          </p:cNvSpPr>
          <p:nvPr>
            <p:ph type="ftr" sz="quarter" idx="11"/>
          </p:nvPr>
        </p:nvSpPr>
        <p:spPr>
          <a:xfrm>
            <a:off x="415126" y="6149118"/>
            <a:ext cx="7738274" cy="215444"/>
          </a:xfrm>
        </p:spPr>
        <p:txBody>
          <a:bodyPr/>
          <a:lstStyle>
            <a:lvl1pPr algn="l">
              <a:defRPr/>
            </a:lvl1pPr>
          </a:lstStyle>
          <a:p>
            <a:r>
              <a:rPr lang="it-IT"/>
              <a:t>Coffee Morning | 23 Juli 2027 | Dr. Prianto Budi Saptono, Ak., CA, MBA.</a:t>
            </a:r>
            <a:endParaRPr lang="en-US"/>
          </a:p>
        </p:txBody>
      </p:sp>
      <p:sp>
        <p:nvSpPr>
          <p:cNvPr id="6" name="Slide Number Placeholder 5">
            <a:extLst>
              <a:ext uri="{FF2B5EF4-FFF2-40B4-BE49-F238E27FC236}">
                <a16:creationId xmlns:a16="http://schemas.microsoft.com/office/drawing/2014/main" id="{5B0A4DF6-5870-269E-1994-92D9150B1EDA}"/>
              </a:ext>
            </a:extLst>
          </p:cNvPr>
          <p:cNvSpPr>
            <a:spLocks noGrp="1"/>
          </p:cNvSpPr>
          <p:nvPr>
            <p:ph type="sldNum" sz="quarter" idx="12"/>
          </p:nvPr>
        </p:nvSpPr>
        <p:spPr>
          <a:xfrm>
            <a:off x="11107436" y="6161467"/>
            <a:ext cx="650738" cy="215444"/>
          </a:xfrm>
          <a:prstGeom prst="rect">
            <a:avLst/>
          </a:prstGeom>
        </p:spPr>
        <p:txBody>
          <a:bodyPr/>
          <a:lstStyle/>
          <a:p>
            <a:fld id="{A41DA790-10AA-4C91-B558-F29F37CE99B4}" type="slidenum">
              <a:rPr lang="en-US" smtClean="0"/>
              <a:t>‹#›</a:t>
            </a:fld>
            <a:endParaRPr lang="en-US"/>
          </a:p>
        </p:txBody>
      </p:sp>
      <p:sp>
        <p:nvSpPr>
          <p:cNvPr id="7" name="Title Placeholder 1">
            <a:extLst>
              <a:ext uri="{FF2B5EF4-FFF2-40B4-BE49-F238E27FC236}">
                <a16:creationId xmlns:a16="http://schemas.microsoft.com/office/drawing/2014/main" id="{1B0E0F42-BB6D-4F4D-BACC-7C54EF86A1DC}"/>
              </a:ext>
            </a:extLst>
          </p:cNvPr>
          <p:cNvSpPr>
            <a:spLocks noGrp="1"/>
          </p:cNvSpPr>
          <p:nvPr>
            <p:ph type="title"/>
          </p:nvPr>
        </p:nvSpPr>
        <p:spPr>
          <a:xfrm>
            <a:off x="415126" y="658635"/>
            <a:ext cx="11343049" cy="891474"/>
          </a:xfrm>
          <a:prstGeom prst="rect">
            <a:avLst/>
          </a:prstGeom>
        </p:spPr>
        <p:txBody>
          <a:bodyPr vert="horz" lIns="91440" tIns="45720" rIns="91440" bIns="45720" rtlCol="0" anchor="ctr">
            <a:normAutofit/>
          </a:bodyPr>
          <a:lstStyle/>
          <a:p>
            <a:r>
              <a:rPr lang="en-US"/>
              <a:t>Click to edit Master title style</a:t>
            </a:r>
          </a:p>
        </p:txBody>
      </p:sp>
      <p:sp>
        <p:nvSpPr>
          <p:cNvPr id="3" name="Content Placeholder 2">
            <a:extLst>
              <a:ext uri="{FF2B5EF4-FFF2-40B4-BE49-F238E27FC236}">
                <a16:creationId xmlns:a16="http://schemas.microsoft.com/office/drawing/2014/main" id="{706ECCFC-1C51-5F1E-71F7-F9FBFD164775}"/>
              </a:ext>
            </a:extLst>
          </p:cNvPr>
          <p:cNvSpPr>
            <a:spLocks noGrp="1"/>
          </p:cNvSpPr>
          <p:nvPr>
            <p:ph idx="1"/>
          </p:nvPr>
        </p:nvSpPr>
        <p:spPr/>
        <p:txBody>
          <a:bodyPr numCol="2">
            <a:normAutofit/>
          </a:bodyPr>
          <a:lstStyle>
            <a:lvl1pPr>
              <a:defRPr sz="2200"/>
            </a:lvl1pPr>
            <a:lvl2pPr>
              <a:defRPr sz="2200"/>
            </a:lvl2pPr>
            <a:lvl3pPr>
              <a:defRPr sz="2200"/>
            </a:lvl3pPr>
            <a:lvl4pPr>
              <a:defRPr sz="2200"/>
            </a:lvl4pPr>
            <a:lvl5pPr>
              <a:defRPr sz="2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0674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left)">
                                      <p:cBhvr>
                                        <p:cTn id="11" dur="1000"/>
                                        <p:tgtEl>
                                          <p:spTgt spid="3">
                                            <p:txEl>
                                              <p:pRg st="1" end="1"/>
                                            </p:tx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1000"/>
                                        <p:tgtEl>
                                          <p:spTgt spid="3">
                                            <p:txEl>
                                              <p:pRg st="2" end="2"/>
                                            </p:txEl>
                                          </p:spTgt>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left)">
                                      <p:cBhvr>
                                        <p:cTn id="19" dur="1000"/>
                                        <p:tgtEl>
                                          <p:spTgt spid="3">
                                            <p:txEl>
                                              <p:pRg st="3" end="3"/>
                                            </p:txEl>
                                          </p:spTgt>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left)">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1000"/>
                        <p:tgtEl>
                          <p:spTgt spid="3"/>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1000"/>
                        <p:tgtEl>
                          <p:spTgt spid="3"/>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1000"/>
                        <p:tgtEl>
                          <p:spTgt spid="3"/>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1000"/>
                        <p:tgtEl>
                          <p:spTgt spid="3"/>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100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6E424-C1A4-441D-4327-012A0ACF63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98C55CC-B08D-0EF2-F163-559D17C6FDB4}"/>
              </a:ext>
            </a:extLst>
          </p:cNvPr>
          <p:cNvSpPr>
            <a:spLocks noGrp="1"/>
          </p:cNvSpPr>
          <p:nvPr>
            <p:ph type="body" idx="1"/>
          </p:nvPr>
        </p:nvSpPr>
        <p:spPr>
          <a:xfrm>
            <a:off x="838200" y="4562475"/>
            <a:ext cx="10515600" cy="1500187"/>
          </a:xfrm>
        </p:spPr>
        <p:txBody>
          <a:bodyPr/>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F5FCECB-1562-ABF9-3A39-F7D4154C5129}"/>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6" name="Slide Number Placeholder 5">
            <a:extLst>
              <a:ext uri="{FF2B5EF4-FFF2-40B4-BE49-F238E27FC236}">
                <a16:creationId xmlns:a16="http://schemas.microsoft.com/office/drawing/2014/main" id="{DE424190-2AD5-2593-F082-C7340CE2C538}"/>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14720654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0D511D-19EC-5B9E-D9FC-4AFA1D61CA8F}"/>
              </a:ext>
            </a:extLst>
          </p:cNvPr>
          <p:cNvSpPr>
            <a:spLocks noGrp="1"/>
          </p:cNvSpPr>
          <p:nvPr>
            <p:ph sz="half" idx="1"/>
          </p:nvPr>
        </p:nvSpPr>
        <p:spPr>
          <a:xfrm>
            <a:off x="415126" y="1671867"/>
            <a:ext cx="5604674" cy="4376273"/>
          </a:xfrm>
        </p:spPr>
        <p:txBody>
          <a:bodyPr>
            <a:normAutofit/>
          </a:bodyPr>
          <a:lstStyle>
            <a:lvl1pPr>
              <a:defRPr sz="2200">
                <a:solidFill>
                  <a:schemeClr val="tx1"/>
                </a:solidFill>
                <a:latin typeface="Arial Narrow" panose="020B0606020202030204" pitchFamily="34" charset="0"/>
              </a:defRPr>
            </a:lvl1pPr>
            <a:lvl2pPr>
              <a:defRPr sz="2200">
                <a:solidFill>
                  <a:schemeClr val="tx1"/>
                </a:solidFill>
                <a:latin typeface="Arial Narrow" panose="020B0606020202030204" pitchFamily="34" charset="0"/>
              </a:defRPr>
            </a:lvl2pPr>
            <a:lvl3pPr>
              <a:defRPr sz="2200">
                <a:solidFill>
                  <a:schemeClr val="tx1"/>
                </a:solidFill>
                <a:latin typeface="Arial Narrow" panose="020B0606020202030204" pitchFamily="34" charset="0"/>
              </a:defRPr>
            </a:lvl3pPr>
            <a:lvl4pPr>
              <a:defRPr sz="2200">
                <a:solidFill>
                  <a:schemeClr val="tx1"/>
                </a:solidFill>
                <a:latin typeface="Arial Narrow" panose="020B0606020202030204" pitchFamily="34" charset="0"/>
              </a:defRPr>
            </a:lvl4pPr>
            <a:lvl5pPr>
              <a:defRPr sz="2200">
                <a:solidFill>
                  <a:schemeClr val="tx1"/>
                </a:solidFill>
                <a:latin typeface="Arial Narrow" panose="020B0606020202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B8DDA2-8483-D7F8-7F20-5218B92B2C3C}"/>
              </a:ext>
            </a:extLst>
          </p:cNvPr>
          <p:cNvSpPr>
            <a:spLocks noGrp="1"/>
          </p:cNvSpPr>
          <p:nvPr>
            <p:ph sz="half" idx="2"/>
          </p:nvPr>
        </p:nvSpPr>
        <p:spPr>
          <a:xfrm>
            <a:off x="6172200" y="1671867"/>
            <a:ext cx="5585974" cy="4376274"/>
          </a:xfrm>
        </p:spPr>
        <p:txBody>
          <a:bodyPr>
            <a:normAutofit/>
          </a:bodyPr>
          <a:lstStyle>
            <a:lvl1pPr>
              <a:defRPr sz="2200">
                <a:solidFill>
                  <a:schemeClr val="tx1"/>
                </a:solidFill>
                <a:latin typeface="Arial Narrow" panose="020B0606020202030204" pitchFamily="34" charset="0"/>
              </a:defRPr>
            </a:lvl1pPr>
            <a:lvl2pPr>
              <a:defRPr sz="2200">
                <a:solidFill>
                  <a:schemeClr val="tx1"/>
                </a:solidFill>
                <a:latin typeface="Arial Narrow" panose="020B0606020202030204" pitchFamily="34" charset="0"/>
              </a:defRPr>
            </a:lvl2pPr>
            <a:lvl3pPr>
              <a:defRPr sz="2200">
                <a:solidFill>
                  <a:schemeClr val="tx1"/>
                </a:solidFill>
                <a:latin typeface="Arial Narrow" panose="020B0606020202030204" pitchFamily="34" charset="0"/>
              </a:defRPr>
            </a:lvl3pPr>
            <a:lvl4pPr>
              <a:defRPr sz="2200">
                <a:solidFill>
                  <a:schemeClr val="tx1"/>
                </a:solidFill>
                <a:latin typeface="Arial Narrow" panose="020B0606020202030204" pitchFamily="34" charset="0"/>
              </a:defRPr>
            </a:lvl4pPr>
            <a:lvl5pPr>
              <a:defRPr sz="2200">
                <a:solidFill>
                  <a:schemeClr val="tx1"/>
                </a:solidFill>
                <a:latin typeface="Arial Narrow" panose="020B0606020202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3B84DA56-9BCA-4F55-1C13-2F0584F6526D}"/>
              </a:ext>
            </a:extLst>
          </p:cNvPr>
          <p:cNvSpPr>
            <a:spLocks noGrp="1"/>
          </p:cNvSpPr>
          <p:nvPr>
            <p:ph type="ftr" sz="quarter" idx="11"/>
          </p:nvPr>
        </p:nvSpPr>
        <p:spPr>
          <a:xfrm>
            <a:off x="415126" y="6149118"/>
            <a:ext cx="7756974" cy="215444"/>
          </a:xfrm>
        </p:spPr>
        <p:txBody>
          <a:bodyPr/>
          <a:lstStyle/>
          <a:p>
            <a:r>
              <a:rPr lang="it-IT"/>
              <a:t>Coffee Morning | 23 Juli 2027 | Dr. Prianto Budi Saptono, Ak., CA, MBA.</a:t>
            </a:r>
            <a:endParaRPr lang="en-US"/>
          </a:p>
        </p:txBody>
      </p:sp>
      <p:sp>
        <p:nvSpPr>
          <p:cNvPr id="7" name="Slide Number Placeholder 6">
            <a:extLst>
              <a:ext uri="{FF2B5EF4-FFF2-40B4-BE49-F238E27FC236}">
                <a16:creationId xmlns:a16="http://schemas.microsoft.com/office/drawing/2014/main" id="{1CA72679-C84A-62D4-ACAA-8A60DC51123B}"/>
              </a:ext>
            </a:extLst>
          </p:cNvPr>
          <p:cNvSpPr>
            <a:spLocks noGrp="1"/>
          </p:cNvSpPr>
          <p:nvPr>
            <p:ph type="sldNum" sz="quarter" idx="12"/>
          </p:nvPr>
        </p:nvSpPr>
        <p:spPr>
          <a:xfrm>
            <a:off x="9033674" y="6161467"/>
            <a:ext cx="2743200" cy="215444"/>
          </a:xfrm>
          <a:prstGeom prst="rect">
            <a:avLst/>
          </a:prstGeom>
        </p:spPr>
        <p:txBody>
          <a:bodyPr/>
          <a:lstStyle/>
          <a:p>
            <a:fld id="{A41DA790-10AA-4C91-B558-F29F37CE99B4}" type="slidenum">
              <a:rPr lang="en-US" smtClean="0"/>
              <a:t>‹#›</a:t>
            </a:fld>
            <a:endParaRPr lang="en-US"/>
          </a:p>
        </p:txBody>
      </p:sp>
      <p:sp>
        <p:nvSpPr>
          <p:cNvPr id="8" name="Title Placeholder 1">
            <a:extLst>
              <a:ext uri="{FF2B5EF4-FFF2-40B4-BE49-F238E27FC236}">
                <a16:creationId xmlns:a16="http://schemas.microsoft.com/office/drawing/2014/main" id="{CC8B30E3-D115-42F2-AF01-9DDB7959C715}"/>
              </a:ext>
            </a:extLst>
          </p:cNvPr>
          <p:cNvSpPr>
            <a:spLocks noGrp="1"/>
          </p:cNvSpPr>
          <p:nvPr>
            <p:ph type="title"/>
          </p:nvPr>
        </p:nvSpPr>
        <p:spPr>
          <a:xfrm>
            <a:off x="415126" y="679417"/>
            <a:ext cx="11343049" cy="89147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9654983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750"/>
                                        <p:tgtEl>
                                          <p:spTgt spid="3">
                                            <p:txEl>
                                              <p:pRg st="0" end="0"/>
                                            </p:txEl>
                                          </p:spTgt>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750"/>
                                        <p:tgtEl>
                                          <p:spTgt spid="3">
                                            <p:txEl>
                                              <p:pRg st="1" end="1"/>
                                            </p:txEl>
                                          </p:spTgt>
                                        </p:tgtEl>
                                      </p:cBhvr>
                                    </p:animEffect>
                                  </p:childTnLst>
                                </p:cTn>
                              </p:par>
                            </p:childTnLst>
                          </p:cTn>
                        </p:par>
                        <p:par>
                          <p:cTn id="12" fill="hold">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750"/>
                                        <p:tgtEl>
                                          <p:spTgt spid="3">
                                            <p:txEl>
                                              <p:pRg st="2" end="2"/>
                                            </p:txEl>
                                          </p:spTgt>
                                        </p:tgtEl>
                                      </p:cBhvr>
                                    </p:animEffect>
                                  </p:childTnLst>
                                </p:cTn>
                              </p:par>
                            </p:childTnLst>
                          </p:cTn>
                        </p:par>
                        <p:par>
                          <p:cTn id="16" fill="hold">
                            <p:stCondLst>
                              <p:cond delay="2250"/>
                            </p:stCondLst>
                            <p:childTnLst>
                              <p:par>
                                <p:cTn id="17" presetID="22" presetClass="entr" presetSubtype="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750"/>
                                        <p:tgtEl>
                                          <p:spTgt spid="3">
                                            <p:txEl>
                                              <p:pRg st="3" end="3"/>
                                            </p:txEl>
                                          </p:spTgt>
                                        </p:tgtEl>
                                      </p:cBhvr>
                                    </p:animEffect>
                                  </p:childTnLst>
                                </p:cTn>
                              </p:par>
                            </p:childTnLst>
                          </p:cTn>
                        </p:par>
                        <p:par>
                          <p:cTn id="20" fill="hold">
                            <p:stCondLst>
                              <p:cond delay="3000"/>
                            </p:stCondLst>
                            <p:childTnLst>
                              <p:par>
                                <p:cTn id="21" presetID="22" presetClass="entr" presetSubtype="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up)">
                                      <p:cBhvr>
                                        <p:cTn id="23" dur="750"/>
                                        <p:tgtEl>
                                          <p:spTgt spid="3">
                                            <p:txEl>
                                              <p:pRg st="4" end="4"/>
                                            </p:txEl>
                                          </p:spTgt>
                                        </p:tgtEl>
                                      </p:cBhvr>
                                    </p:animEffect>
                                  </p:childTnLst>
                                </p:cTn>
                              </p:par>
                            </p:childTnLst>
                          </p:cTn>
                        </p:par>
                        <p:par>
                          <p:cTn id="24" fill="hold">
                            <p:stCondLst>
                              <p:cond delay="3750"/>
                            </p:stCondLst>
                            <p:childTnLst>
                              <p:par>
                                <p:cTn id="25" presetID="22" presetClass="entr" presetSubtype="1" fill="hold" grpId="0" nodeType="after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Effect transition="in" filter="wipe(up)">
                                      <p:cBhvr>
                                        <p:cTn id="27" dur="750"/>
                                        <p:tgtEl>
                                          <p:spTgt spid="4">
                                            <p:txEl>
                                              <p:pRg st="0" end="0"/>
                                            </p:txEl>
                                          </p:spTgt>
                                        </p:tgtEl>
                                      </p:cBhvr>
                                    </p:animEffect>
                                  </p:childTnLst>
                                </p:cTn>
                              </p:par>
                            </p:childTnLst>
                          </p:cTn>
                        </p:par>
                        <p:par>
                          <p:cTn id="28" fill="hold">
                            <p:stCondLst>
                              <p:cond delay="4500"/>
                            </p:stCondLst>
                            <p:childTnLst>
                              <p:par>
                                <p:cTn id="29" presetID="22" presetClass="entr" presetSubtype="1" fill="hold" grpId="0" nodeType="after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Effect transition="in" filter="wipe(up)">
                                      <p:cBhvr>
                                        <p:cTn id="31" dur="750"/>
                                        <p:tgtEl>
                                          <p:spTgt spid="4">
                                            <p:txEl>
                                              <p:pRg st="1" end="1"/>
                                            </p:txEl>
                                          </p:spTgt>
                                        </p:tgtEl>
                                      </p:cBhvr>
                                    </p:animEffect>
                                  </p:childTnLst>
                                </p:cTn>
                              </p:par>
                            </p:childTnLst>
                          </p:cTn>
                        </p:par>
                        <p:par>
                          <p:cTn id="32" fill="hold">
                            <p:stCondLst>
                              <p:cond delay="5250"/>
                            </p:stCondLst>
                            <p:childTnLst>
                              <p:par>
                                <p:cTn id="33" presetID="22" presetClass="entr" presetSubtype="1" fill="hold" grpId="0" nodeType="after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wipe(up)">
                                      <p:cBhvr>
                                        <p:cTn id="35" dur="750"/>
                                        <p:tgtEl>
                                          <p:spTgt spid="4">
                                            <p:txEl>
                                              <p:pRg st="2" end="2"/>
                                            </p:txEl>
                                          </p:spTgt>
                                        </p:tgtEl>
                                      </p:cBhvr>
                                    </p:animEffect>
                                  </p:childTnLst>
                                </p:cTn>
                              </p:par>
                            </p:childTnLst>
                          </p:cTn>
                        </p:par>
                        <p:par>
                          <p:cTn id="36" fill="hold">
                            <p:stCondLst>
                              <p:cond delay="6000"/>
                            </p:stCondLst>
                            <p:childTnLst>
                              <p:par>
                                <p:cTn id="37" presetID="22" presetClass="entr" presetSubtype="1" fill="hold" grpId="0" nodeType="after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Effect transition="in" filter="wipe(up)">
                                      <p:cBhvr>
                                        <p:cTn id="39" dur="750"/>
                                        <p:tgtEl>
                                          <p:spTgt spid="4">
                                            <p:txEl>
                                              <p:pRg st="3" end="3"/>
                                            </p:txEl>
                                          </p:spTgt>
                                        </p:tgtEl>
                                      </p:cBhvr>
                                    </p:animEffect>
                                  </p:childTnLst>
                                </p:cTn>
                              </p:par>
                            </p:childTnLst>
                          </p:cTn>
                        </p:par>
                        <p:par>
                          <p:cTn id="40" fill="hold">
                            <p:stCondLst>
                              <p:cond delay="6750"/>
                            </p:stCondLst>
                            <p:childTnLst>
                              <p:par>
                                <p:cTn id="41" presetID="22" presetClass="entr" presetSubtype="1" fill="hold" grpId="0" nodeType="afterEffect">
                                  <p:stCondLst>
                                    <p:cond delay="0"/>
                                  </p:stCondLst>
                                  <p:childTnLst>
                                    <p:set>
                                      <p:cBhvr>
                                        <p:cTn id="42" dur="1" fill="hold">
                                          <p:stCondLst>
                                            <p:cond delay="0"/>
                                          </p:stCondLst>
                                        </p:cTn>
                                        <p:tgtEl>
                                          <p:spTgt spid="4">
                                            <p:txEl>
                                              <p:pRg st="4" end="4"/>
                                            </p:txEl>
                                          </p:spTgt>
                                        </p:tgtEl>
                                        <p:attrNameLst>
                                          <p:attrName>style.visibility</p:attrName>
                                        </p:attrNameLst>
                                      </p:cBhvr>
                                      <p:to>
                                        <p:strVal val="visible"/>
                                      </p:to>
                                    </p:set>
                                    <p:animEffect transition="in" filter="wipe(up)">
                                      <p:cBhvr>
                                        <p:cTn id="43" dur="75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22" presetClass="entr" presetSubtype="1"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750"/>
                        <p:tgtEl>
                          <p:spTgt spid="3"/>
                        </p:tgtEl>
                      </p:cBhvr>
                    </p:animEffect>
                  </p:childTnLst>
                </p:cTn>
              </p:par>
            </p:tnLst>
          </p:tmpl>
          <p:tmpl lvl="2">
            <p:tnLst>
              <p:par>
                <p:cTn presetID="22" presetClass="entr" presetSubtype="1"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750"/>
                        <p:tgtEl>
                          <p:spTgt spid="3"/>
                        </p:tgtEl>
                      </p:cBhvr>
                    </p:animEffect>
                  </p:childTnLst>
                </p:cTn>
              </p:par>
            </p:tnLst>
          </p:tmpl>
          <p:tmpl lvl="3">
            <p:tnLst>
              <p:par>
                <p:cTn presetID="22" presetClass="entr" presetSubtype="1"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750"/>
                        <p:tgtEl>
                          <p:spTgt spid="3"/>
                        </p:tgtEl>
                      </p:cBhvr>
                    </p:animEffect>
                  </p:childTnLst>
                </p:cTn>
              </p:par>
            </p:tnLst>
          </p:tmpl>
          <p:tmpl lvl="4">
            <p:tnLst>
              <p:par>
                <p:cTn presetID="22" presetClass="entr" presetSubtype="1"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750"/>
                        <p:tgtEl>
                          <p:spTgt spid="3"/>
                        </p:tgtEl>
                      </p:cBhvr>
                    </p:animEffect>
                  </p:childTnLst>
                </p:cTn>
              </p:par>
            </p:tnLst>
          </p:tmpl>
          <p:tmpl lvl="5">
            <p:tnLst>
              <p:par>
                <p:cTn presetID="22" presetClass="entr" presetSubtype="1"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750"/>
                        <p:tgtEl>
                          <p:spTgt spid="3"/>
                        </p:tgtEl>
                      </p:cBhvr>
                    </p:animEffect>
                  </p:childTnLst>
                </p:cTn>
              </p:par>
            </p:tnLst>
          </p:tmpl>
        </p:tmplLst>
      </p:bldP>
      <p:bldP spid="4" grpId="0" build="p">
        <p:tmplLst>
          <p:tmpl lvl="1">
            <p:tnLst>
              <p:par>
                <p:cTn presetID="22" presetClass="entr" presetSubtype="1"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750"/>
                        <p:tgtEl>
                          <p:spTgt spid="4"/>
                        </p:tgtEl>
                      </p:cBhvr>
                    </p:animEffect>
                  </p:childTnLst>
                </p:cTn>
              </p:par>
            </p:tnLst>
          </p:tmpl>
          <p:tmpl lvl="2">
            <p:tnLst>
              <p:par>
                <p:cTn presetID="22" presetClass="entr" presetSubtype="1"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750"/>
                        <p:tgtEl>
                          <p:spTgt spid="4"/>
                        </p:tgtEl>
                      </p:cBhvr>
                    </p:animEffect>
                  </p:childTnLst>
                </p:cTn>
              </p:par>
            </p:tnLst>
          </p:tmpl>
          <p:tmpl lvl="3">
            <p:tnLst>
              <p:par>
                <p:cTn presetID="22" presetClass="entr" presetSubtype="1"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750"/>
                        <p:tgtEl>
                          <p:spTgt spid="4"/>
                        </p:tgtEl>
                      </p:cBhvr>
                    </p:animEffect>
                  </p:childTnLst>
                </p:cTn>
              </p:par>
            </p:tnLst>
          </p:tmpl>
          <p:tmpl lvl="4">
            <p:tnLst>
              <p:par>
                <p:cTn presetID="22" presetClass="entr" presetSubtype="1"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750"/>
                        <p:tgtEl>
                          <p:spTgt spid="4"/>
                        </p:tgtEl>
                      </p:cBhvr>
                    </p:animEffect>
                  </p:childTnLst>
                </p:cTn>
              </p:par>
            </p:tnLst>
          </p:tmpl>
          <p:tmpl lvl="5">
            <p:tnLst>
              <p:par>
                <p:cTn presetID="22" presetClass="entr" presetSubtype="1"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750"/>
                        <p:tgtEl>
                          <p:spTgt spid="4"/>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DB1707E7-F163-CB0F-A47C-173BF7370A95}"/>
              </a:ext>
            </a:extLst>
          </p:cNvPr>
          <p:cNvSpPr>
            <a:spLocks noGrp="1"/>
          </p:cNvSpPr>
          <p:nvPr>
            <p:ph sz="half" idx="13"/>
          </p:nvPr>
        </p:nvSpPr>
        <p:spPr>
          <a:xfrm>
            <a:off x="415126" y="2350088"/>
            <a:ext cx="5604674" cy="3698053"/>
          </a:xfrm>
        </p:spPr>
        <p:txBody>
          <a:bodyPr>
            <a:normAutofit/>
          </a:bodyPr>
          <a:lstStyle>
            <a:lvl1pPr>
              <a:defRPr sz="2200">
                <a:solidFill>
                  <a:schemeClr val="tx1"/>
                </a:solidFill>
                <a:latin typeface="Arial Narrow" panose="020B0606020202030204" pitchFamily="34" charset="0"/>
              </a:defRPr>
            </a:lvl1pPr>
            <a:lvl2pPr>
              <a:defRPr sz="2200">
                <a:solidFill>
                  <a:schemeClr val="tx1"/>
                </a:solidFill>
                <a:latin typeface="Arial Narrow" panose="020B0606020202030204" pitchFamily="34" charset="0"/>
              </a:defRPr>
            </a:lvl2pPr>
            <a:lvl3pPr>
              <a:defRPr sz="2200">
                <a:solidFill>
                  <a:schemeClr val="tx1"/>
                </a:solidFill>
                <a:latin typeface="Arial Narrow" panose="020B0606020202030204" pitchFamily="34" charset="0"/>
              </a:defRPr>
            </a:lvl3pPr>
            <a:lvl4pPr>
              <a:defRPr sz="2200">
                <a:solidFill>
                  <a:schemeClr val="tx1"/>
                </a:solidFill>
                <a:latin typeface="Arial Narrow" panose="020B0606020202030204" pitchFamily="34" charset="0"/>
              </a:defRPr>
            </a:lvl4pPr>
            <a:lvl5pPr>
              <a:defRPr sz="2200">
                <a:solidFill>
                  <a:schemeClr val="tx1"/>
                </a:solidFill>
                <a:latin typeface="Arial Narrow" panose="020B0606020202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a:extLst>
              <a:ext uri="{FF2B5EF4-FFF2-40B4-BE49-F238E27FC236}">
                <a16:creationId xmlns:a16="http://schemas.microsoft.com/office/drawing/2014/main" id="{9F60D93F-98F1-03AB-078A-F8D53420E4DF}"/>
              </a:ext>
            </a:extLst>
          </p:cNvPr>
          <p:cNvSpPr>
            <a:spLocks noGrp="1"/>
          </p:cNvSpPr>
          <p:nvPr>
            <p:ph type="body" idx="1"/>
          </p:nvPr>
        </p:nvSpPr>
        <p:spPr>
          <a:xfrm>
            <a:off x="421826" y="1672405"/>
            <a:ext cx="5579273" cy="57616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52EC9D1C-B579-DA8D-2B7F-8D09A85BCB17}"/>
              </a:ext>
            </a:extLst>
          </p:cNvPr>
          <p:cNvSpPr>
            <a:spLocks noGrp="1"/>
          </p:cNvSpPr>
          <p:nvPr>
            <p:ph type="body" sz="quarter" idx="3"/>
          </p:nvPr>
        </p:nvSpPr>
        <p:spPr>
          <a:xfrm>
            <a:off x="6178900" y="1672405"/>
            <a:ext cx="5579272" cy="57616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9DF7ED-4FFF-A3F3-6FA9-53E06546B36D}"/>
              </a:ext>
            </a:extLst>
          </p:cNvPr>
          <p:cNvSpPr>
            <a:spLocks noGrp="1"/>
          </p:cNvSpPr>
          <p:nvPr>
            <p:ph sz="quarter" idx="4"/>
          </p:nvPr>
        </p:nvSpPr>
        <p:spPr>
          <a:xfrm>
            <a:off x="6172199" y="2350088"/>
            <a:ext cx="5585973" cy="36980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B1707DC9-51B8-CF64-07A8-DBDD99AC67BA}"/>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9" name="Slide Number Placeholder 8">
            <a:extLst>
              <a:ext uri="{FF2B5EF4-FFF2-40B4-BE49-F238E27FC236}">
                <a16:creationId xmlns:a16="http://schemas.microsoft.com/office/drawing/2014/main" id="{F007D17B-5997-7252-0E38-E3C619EE6E1C}"/>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
        <p:nvSpPr>
          <p:cNvPr id="14" name="Title Placeholder 1">
            <a:extLst>
              <a:ext uri="{FF2B5EF4-FFF2-40B4-BE49-F238E27FC236}">
                <a16:creationId xmlns:a16="http://schemas.microsoft.com/office/drawing/2014/main" id="{25836426-EF7C-4B91-84D0-6559815C3DE5}"/>
              </a:ext>
            </a:extLst>
          </p:cNvPr>
          <p:cNvSpPr>
            <a:spLocks noGrp="1"/>
          </p:cNvSpPr>
          <p:nvPr>
            <p:ph type="title"/>
          </p:nvPr>
        </p:nvSpPr>
        <p:spPr>
          <a:xfrm>
            <a:off x="421826" y="679417"/>
            <a:ext cx="11336349" cy="89147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1927454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animEffect transition="in" filter="wipe(left)">
                                      <p:cBhvr>
                                        <p:cTn id="11" dur="500"/>
                                        <p:tgtEl>
                                          <p:spTgt spid="12">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animEffect transition="in" filter="wipe(left)">
                                      <p:cBhvr>
                                        <p:cTn id="15" dur="500"/>
                                        <p:tgtEl>
                                          <p:spTgt spid="12">
                                            <p:txEl>
                                              <p:pRg st="1" end="1"/>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Effect transition="in" filter="wipe(left)">
                                      <p:cBhvr>
                                        <p:cTn id="19" dur="500"/>
                                        <p:tgtEl>
                                          <p:spTgt spid="12">
                                            <p:txEl>
                                              <p:pRg st="2" end="2"/>
                                            </p:tx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animEffect transition="in" filter="wipe(left)">
                                      <p:cBhvr>
                                        <p:cTn id="23" dur="500"/>
                                        <p:tgtEl>
                                          <p:spTgt spid="12">
                                            <p:txEl>
                                              <p:pRg st="3" end="3"/>
                                            </p:txEl>
                                          </p:spTgt>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wipe(left)">
                                      <p:cBhvr>
                                        <p:cTn id="27" dur="500"/>
                                        <p:tgtEl>
                                          <p:spTgt spid="1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ipe(left)">
                                      <p:cBhvr>
                                        <p:cTn id="32" dur="500"/>
                                        <p:tgtEl>
                                          <p:spTgt spid="5">
                                            <p:txEl>
                                              <p:pRg st="0" end="0"/>
                                            </p:txEl>
                                          </p:spTgt>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Effect transition="in" filter="wipe(left)">
                                      <p:cBhvr>
                                        <p:cTn id="36" dur="500"/>
                                        <p:tgtEl>
                                          <p:spTgt spid="6">
                                            <p:txEl>
                                              <p:pRg st="0" end="0"/>
                                            </p:txEl>
                                          </p:spTgt>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6">
                                            <p:txEl>
                                              <p:pRg st="1" end="1"/>
                                            </p:txEl>
                                          </p:spTgt>
                                        </p:tgtEl>
                                        <p:attrNameLst>
                                          <p:attrName>style.visibility</p:attrName>
                                        </p:attrNameLst>
                                      </p:cBhvr>
                                      <p:to>
                                        <p:strVal val="visible"/>
                                      </p:to>
                                    </p:set>
                                    <p:animEffect transition="in" filter="wipe(left)">
                                      <p:cBhvr>
                                        <p:cTn id="40" dur="500"/>
                                        <p:tgtEl>
                                          <p:spTgt spid="6">
                                            <p:txEl>
                                              <p:pRg st="1" end="1"/>
                                            </p:txEl>
                                          </p:spTgt>
                                        </p:tgtEl>
                                      </p:cBhvr>
                                    </p:animEffect>
                                  </p:childTnLst>
                                </p:cTn>
                              </p:par>
                            </p:childTnLst>
                          </p:cTn>
                        </p:par>
                        <p:par>
                          <p:cTn id="41" fill="hold">
                            <p:stCondLst>
                              <p:cond delay="1500"/>
                            </p:stCondLst>
                            <p:childTnLst>
                              <p:par>
                                <p:cTn id="42" presetID="22" presetClass="entr" presetSubtype="8" fill="hold" grpId="0" nodeType="afterEffect">
                                  <p:stCondLst>
                                    <p:cond delay="0"/>
                                  </p:stCondLst>
                                  <p:childTnLst>
                                    <p:set>
                                      <p:cBhvr>
                                        <p:cTn id="43" dur="1" fill="hold">
                                          <p:stCondLst>
                                            <p:cond delay="0"/>
                                          </p:stCondLst>
                                        </p:cTn>
                                        <p:tgtEl>
                                          <p:spTgt spid="6">
                                            <p:txEl>
                                              <p:pRg st="2" end="2"/>
                                            </p:txEl>
                                          </p:spTgt>
                                        </p:tgtEl>
                                        <p:attrNameLst>
                                          <p:attrName>style.visibility</p:attrName>
                                        </p:attrNameLst>
                                      </p:cBhvr>
                                      <p:to>
                                        <p:strVal val="visible"/>
                                      </p:to>
                                    </p:set>
                                    <p:animEffect transition="in" filter="wipe(left)">
                                      <p:cBhvr>
                                        <p:cTn id="44" dur="500"/>
                                        <p:tgtEl>
                                          <p:spTgt spid="6">
                                            <p:txEl>
                                              <p:pRg st="2" end="2"/>
                                            </p:txEl>
                                          </p:spTgt>
                                        </p:tgtEl>
                                      </p:cBhvr>
                                    </p:animEffect>
                                  </p:childTnLst>
                                </p:cTn>
                              </p:par>
                            </p:childTnLst>
                          </p:cTn>
                        </p:par>
                        <p:par>
                          <p:cTn id="45" fill="hold">
                            <p:stCondLst>
                              <p:cond delay="2000"/>
                            </p:stCondLst>
                            <p:childTnLst>
                              <p:par>
                                <p:cTn id="46" presetID="22" presetClass="entr" presetSubtype="8" fill="hold" grpId="0" nodeType="afterEffect">
                                  <p:stCondLst>
                                    <p:cond delay="0"/>
                                  </p:stCondLst>
                                  <p:childTnLst>
                                    <p:set>
                                      <p:cBhvr>
                                        <p:cTn id="47" dur="1" fill="hold">
                                          <p:stCondLst>
                                            <p:cond delay="0"/>
                                          </p:stCondLst>
                                        </p:cTn>
                                        <p:tgtEl>
                                          <p:spTgt spid="6">
                                            <p:txEl>
                                              <p:pRg st="3" end="3"/>
                                            </p:txEl>
                                          </p:spTgt>
                                        </p:tgtEl>
                                        <p:attrNameLst>
                                          <p:attrName>style.visibility</p:attrName>
                                        </p:attrNameLst>
                                      </p:cBhvr>
                                      <p:to>
                                        <p:strVal val="visible"/>
                                      </p:to>
                                    </p:set>
                                    <p:animEffect transition="in" filter="wipe(left)">
                                      <p:cBhvr>
                                        <p:cTn id="48" dur="500"/>
                                        <p:tgtEl>
                                          <p:spTgt spid="6">
                                            <p:txEl>
                                              <p:pRg st="3" end="3"/>
                                            </p:txEl>
                                          </p:spTgt>
                                        </p:tgtEl>
                                      </p:cBhvr>
                                    </p:animEffect>
                                  </p:childTnLst>
                                </p:cTn>
                              </p:par>
                            </p:childTnLst>
                          </p:cTn>
                        </p:par>
                        <p:par>
                          <p:cTn id="49" fill="hold">
                            <p:stCondLst>
                              <p:cond delay="2500"/>
                            </p:stCondLst>
                            <p:childTnLst>
                              <p:par>
                                <p:cTn id="50" presetID="22" presetClass="entr" presetSubtype="8" fill="hold" grpId="0" nodeType="afterEffect">
                                  <p:stCondLst>
                                    <p:cond delay="0"/>
                                  </p:stCondLst>
                                  <p:childTnLst>
                                    <p:set>
                                      <p:cBhvr>
                                        <p:cTn id="51" dur="1" fill="hold">
                                          <p:stCondLst>
                                            <p:cond delay="0"/>
                                          </p:stCondLst>
                                        </p:cTn>
                                        <p:tgtEl>
                                          <p:spTgt spid="6">
                                            <p:txEl>
                                              <p:pRg st="4" end="4"/>
                                            </p:txEl>
                                          </p:spTgt>
                                        </p:tgtEl>
                                        <p:attrNameLst>
                                          <p:attrName>style.visibility</p:attrName>
                                        </p:attrNameLst>
                                      </p:cBhvr>
                                      <p:to>
                                        <p:strVal val="visible"/>
                                      </p:to>
                                    </p:set>
                                    <p:animEffect transition="in" filter="wipe(left)">
                                      <p:cBhvr>
                                        <p:cTn id="5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P spid="3" grpId="0"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P spid="5" grpId="0" build="p">
        <p:tmplLst>
          <p:tmpl lvl="1">
            <p:tnLst>
              <p:par>
                <p:cTn presetID="22" presetClass="entr" presetSubtype="8"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4D2B2-C9E5-D061-1911-E83E74F1A9BB}"/>
              </a:ext>
            </a:extLst>
          </p:cNvPr>
          <p:cNvSpPr>
            <a:spLocks noGrp="1"/>
          </p:cNvSpPr>
          <p:nvPr>
            <p:ph type="title"/>
          </p:nvPr>
        </p:nvSpPr>
        <p:spPr>
          <a:xfrm>
            <a:off x="415126" y="679417"/>
            <a:ext cx="11343049" cy="891474"/>
          </a:xfrm>
        </p:spPr>
        <p:txBody>
          <a:bodyPr/>
          <a:lstStyle/>
          <a:p>
            <a:r>
              <a:rPr lang="en-US"/>
              <a:t>Click to edit Master title style</a:t>
            </a:r>
          </a:p>
        </p:txBody>
      </p:sp>
      <p:sp>
        <p:nvSpPr>
          <p:cNvPr id="4" name="Footer Placeholder 3">
            <a:extLst>
              <a:ext uri="{FF2B5EF4-FFF2-40B4-BE49-F238E27FC236}">
                <a16:creationId xmlns:a16="http://schemas.microsoft.com/office/drawing/2014/main" id="{BC700B69-D4C9-B403-7060-37AB87F2D15E}"/>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14F9BA1B-45C5-B5DE-9CB4-9767CC3E1751}"/>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1278288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A4670B2-50F1-D5C9-BE5A-7E691ED0B51A}"/>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4" name="Slide Number Placeholder 3">
            <a:extLst>
              <a:ext uri="{FF2B5EF4-FFF2-40B4-BE49-F238E27FC236}">
                <a16:creationId xmlns:a16="http://schemas.microsoft.com/office/drawing/2014/main" id="{DA5D2D36-C032-AA2A-1F6C-CF6B8A148801}"/>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35424973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05AB6-D82A-BD50-BC78-BA02008F19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2064E0-9594-51E6-B9FB-8779BA084F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F77C2-193B-4BFD-2432-94A67DF492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5C935F-1D02-B76B-6C85-D334E3DD9564}"/>
              </a:ext>
            </a:extLst>
          </p:cNvPr>
          <p:cNvSpPr>
            <a:spLocks noGrp="1"/>
          </p:cNvSpPr>
          <p:nvPr>
            <p:ph type="dt" sz="half" idx="10"/>
          </p:nvPr>
        </p:nvSpPr>
        <p:spPr>
          <a:xfrm>
            <a:off x="415126" y="6048141"/>
            <a:ext cx="2743200" cy="215444"/>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1CA755DB-1CA1-95DB-71BF-FB15ABB6D85B}"/>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7" name="Slide Number Placeholder 6">
            <a:extLst>
              <a:ext uri="{FF2B5EF4-FFF2-40B4-BE49-F238E27FC236}">
                <a16:creationId xmlns:a16="http://schemas.microsoft.com/office/drawing/2014/main" id="{08431B7B-E6E0-4881-EB40-366387D7309A}"/>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40835271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4A4CF-2042-71CC-523C-FC3C8CC746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B75DA3-55A7-F778-D05E-7C882ABA9B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E61994-BBC4-3B20-607A-9EE8A14A5F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96C01F-FDEF-6181-0518-E3F2DB6ADA24}"/>
              </a:ext>
            </a:extLst>
          </p:cNvPr>
          <p:cNvSpPr>
            <a:spLocks noGrp="1"/>
          </p:cNvSpPr>
          <p:nvPr>
            <p:ph type="dt" sz="half" idx="10"/>
          </p:nvPr>
        </p:nvSpPr>
        <p:spPr>
          <a:xfrm>
            <a:off x="415126" y="6048141"/>
            <a:ext cx="2743200" cy="215444"/>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F5FB8745-A165-15D8-7BD2-037C6A0DF24B}"/>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7" name="Slide Number Placeholder 6">
            <a:extLst>
              <a:ext uri="{FF2B5EF4-FFF2-40B4-BE49-F238E27FC236}">
                <a16:creationId xmlns:a16="http://schemas.microsoft.com/office/drawing/2014/main" id="{95FBC3B4-44F8-5C03-BCD3-72DB9FE276A3}"/>
              </a:ext>
            </a:extLst>
          </p:cNvPr>
          <p:cNvSpPr>
            <a:spLocks noGrp="1"/>
          </p:cNvSpPr>
          <p:nvPr>
            <p:ph type="sldNum" sz="quarter" idx="12"/>
          </p:nvPr>
        </p:nvSpPr>
        <p:spPr>
          <a:xfrm>
            <a:off x="9014974" y="6149655"/>
            <a:ext cx="2743200" cy="215444"/>
          </a:xfrm>
          <a:prstGeom prst="rect">
            <a:avLst/>
          </a:prstGeom>
        </p:spPr>
        <p:txBody>
          <a:bodyPr/>
          <a:lstStyle/>
          <a:p>
            <a:fld id="{A41DA790-10AA-4C91-B558-F29F37CE99B4}" type="slidenum">
              <a:rPr lang="en-US" smtClean="0"/>
              <a:t>‹#›</a:t>
            </a:fld>
            <a:endParaRPr lang="en-US"/>
          </a:p>
        </p:txBody>
      </p:sp>
    </p:spTree>
    <p:extLst>
      <p:ext uri="{BB962C8B-B14F-4D97-AF65-F5344CB8AC3E}">
        <p14:creationId xmlns:p14="http://schemas.microsoft.com/office/powerpoint/2010/main" val="894516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F838AF-EA59-3F4D-02D5-B5A2632B959A}"/>
              </a:ext>
            </a:extLst>
          </p:cNvPr>
          <p:cNvSpPr>
            <a:spLocks noGrp="1"/>
          </p:cNvSpPr>
          <p:nvPr>
            <p:ph type="title"/>
          </p:nvPr>
        </p:nvSpPr>
        <p:spPr>
          <a:xfrm>
            <a:off x="415126" y="679417"/>
            <a:ext cx="11343049" cy="89147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51FCC4-D283-B0A8-9946-DFA4158E4991}"/>
              </a:ext>
            </a:extLst>
          </p:cNvPr>
          <p:cNvSpPr>
            <a:spLocks noGrp="1"/>
          </p:cNvSpPr>
          <p:nvPr>
            <p:ph type="body" idx="1"/>
          </p:nvPr>
        </p:nvSpPr>
        <p:spPr>
          <a:xfrm>
            <a:off x="415126" y="1695551"/>
            <a:ext cx="11343048" cy="43302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E7EBEF0B-7D85-6F84-E41A-CE884090E5BA}"/>
              </a:ext>
            </a:extLst>
          </p:cNvPr>
          <p:cNvSpPr>
            <a:spLocks noGrp="1"/>
          </p:cNvSpPr>
          <p:nvPr>
            <p:ph type="ftr" sz="quarter" idx="3"/>
          </p:nvPr>
        </p:nvSpPr>
        <p:spPr>
          <a:xfrm>
            <a:off x="415126" y="6137306"/>
            <a:ext cx="7738274" cy="215444"/>
          </a:xfrm>
          <a:prstGeom prst="rect">
            <a:avLst/>
          </a:prstGeom>
        </p:spPr>
        <p:txBody>
          <a:bodyPr vert="horz" wrap="square" lIns="36000" tIns="0" rIns="36000" bIns="0" rtlCol="0" anchor="ctr">
            <a:spAutoFit/>
          </a:bodyPr>
          <a:lstStyle>
            <a:lvl1pPr algn="l">
              <a:defRPr sz="1400">
                <a:solidFill>
                  <a:schemeClr val="tx1"/>
                </a:solidFill>
                <a:latin typeface="Arial Narrow" panose="020B0606020202030204" pitchFamily="34" charset="0"/>
              </a:defRPr>
            </a:lvl1pPr>
          </a:lstStyle>
          <a:p>
            <a:r>
              <a:rPr lang="it-IT"/>
              <a:t>Coffee Morning | 23 Juli 2027 | Dr. Prianto Budi Saptono, Ak., CA, MBA.</a:t>
            </a:r>
            <a:endParaRPr lang="en-US"/>
          </a:p>
        </p:txBody>
      </p:sp>
      <p:sp>
        <p:nvSpPr>
          <p:cNvPr id="6" name="Slide Number Placeholder 5">
            <a:extLst>
              <a:ext uri="{FF2B5EF4-FFF2-40B4-BE49-F238E27FC236}">
                <a16:creationId xmlns:a16="http://schemas.microsoft.com/office/drawing/2014/main" id="{E5F7754A-07FC-F5CB-E616-31C18998236A}"/>
              </a:ext>
            </a:extLst>
          </p:cNvPr>
          <p:cNvSpPr>
            <a:spLocks noGrp="1"/>
          </p:cNvSpPr>
          <p:nvPr>
            <p:ph type="sldNum" sz="quarter" idx="4"/>
          </p:nvPr>
        </p:nvSpPr>
        <p:spPr>
          <a:xfrm>
            <a:off x="9014974" y="6149655"/>
            <a:ext cx="2743200" cy="215444"/>
          </a:xfrm>
          <a:prstGeom prst="rect">
            <a:avLst/>
          </a:prstGeom>
        </p:spPr>
        <p:txBody>
          <a:bodyPr vert="horz" wrap="square" lIns="36000" tIns="0" rIns="36000" bIns="0" rtlCol="0" anchor="ctr">
            <a:spAutoFit/>
          </a:bodyPr>
          <a:lstStyle>
            <a:lvl1pPr algn="r">
              <a:defRPr sz="1400">
                <a:solidFill>
                  <a:schemeClr val="tx1"/>
                </a:solidFill>
                <a:latin typeface="Arial Narrow" panose="020B0606020202030204" pitchFamily="34" charset="0"/>
              </a:defRPr>
            </a:lvl1pPr>
          </a:lstStyle>
          <a:p>
            <a:fld id="{A41DA790-10AA-4C91-B558-F29F37CE99B4}" type="slidenum">
              <a:rPr lang="en-US" smtClean="0"/>
              <a:pPr/>
              <a:t>‹#›</a:t>
            </a:fld>
            <a:endParaRPr lang="en-US"/>
          </a:p>
        </p:txBody>
      </p:sp>
      <p:sp>
        <p:nvSpPr>
          <p:cNvPr id="7" name="Rectangle 6">
            <a:extLst>
              <a:ext uri="{FF2B5EF4-FFF2-40B4-BE49-F238E27FC236}">
                <a16:creationId xmlns:a16="http://schemas.microsoft.com/office/drawing/2014/main" id="{E94A72AE-D264-A95A-11DF-6B891EF6310A}"/>
              </a:ext>
            </a:extLst>
          </p:cNvPr>
          <p:cNvSpPr/>
          <p:nvPr userDrawn="1"/>
        </p:nvSpPr>
        <p:spPr>
          <a:xfrm>
            <a:off x="0" y="6464219"/>
            <a:ext cx="12192000" cy="393781"/>
          </a:xfrm>
          <a:prstGeom prst="rect">
            <a:avLst/>
          </a:prstGeom>
          <a:solidFill>
            <a:srgbClr val="66CC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C0ACACEE-0219-D9AC-BC72-F4A096DC8DE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5040" y="6580961"/>
            <a:ext cx="11861917" cy="177919"/>
          </a:xfrm>
          <a:prstGeom prst="rect">
            <a:avLst/>
          </a:prstGeom>
        </p:spPr>
      </p:pic>
      <p:pic>
        <p:nvPicPr>
          <p:cNvPr id="9" name="Content Placeholder 4" descr="Logo&#10;&#10;Description automatically generated">
            <a:extLst>
              <a:ext uri="{FF2B5EF4-FFF2-40B4-BE49-F238E27FC236}">
                <a16:creationId xmlns:a16="http://schemas.microsoft.com/office/drawing/2014/main" id="{466E1E57-AD5C-ECD3-179E-B159245AF2F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15961" y="189959"/>
            <a:ext cx="1870892" cy="598493"/>
          </a:xfrm>
          <a:prstGeom prst="rect">
            <a:avLst/>
          </a:prstGeom>
          <a:ln>
            <a:noFill/>
          </a:ln>
          <a:effectLst/>
        </p:spPr>
      </p:pic>
      <p:sp>
        <p:nvSpPr>
          <p:cNvPr id="10" name="TextBox 9">
            <a:extLst>
              <a:ext uri="{FF2B5EF4-FFF2-40B4-BE49-F238E27FC236}">
                <a16:creationId xmlns:a16="http://schemas.microsoft.com/office/drawing/2014/main" id="{87EDD0A6-A922-5BBD-282E-C45AA23746B8}"/>
              </a:ext>
            </a:extLst>
          </p:cNvPr>
          <p:cNvSpPr txBox="1"/>
          <p:nvPr userDrawn="1"/>
        </p:nvSpPr>
        <p:spPr>
          <a:xfrm>
            <a:off x="2230649" y="273762"/>
            <a:ext cx="2468766" cy="430887"/>
          </a:xfrm>
          <a:prstGeom prst="rect">
            <a:avLst/>
          </a:prstGeom>
          <a:noFill/>
        </p:spPr>
        <p:txBody>
          <a:bodyPr wrap="square" lIns="36000" tIns="0" rIns="36000" bIns="0" rtlCol="0">
            <a:spAutoFit/>
          </a:bodyPr>
          <a:lstStyle/>
          <a:p>
            <a:r>
              <a:rPr lang="en-US" sz="1400">
                <a:solidFill>
                  <a:schemeClr val="tx1"/>
                </a:solidFill>
              </a:rPr>
              <a:t>Your Ultimate Business Solution </a:t>
            </a:r>
          </a:p>
          <a:p>
            <a:r>
              <a:rPr lang="en-US" sz="1400">
                <a:solidFill>
                  <a:schemeClr val="tx1"/>
                </a:solidFill>
              </a:rPr>
              <a:t>with Insightful Knowledge</a:t>
            </a:r>
          </a:p>
        </p:txBody>
      </p:sp>
      <p:cxnSp>
        <p:nvCxnSpPr>
          <p:cNvPr id="12" name="Straight Connector 11">
            <a:extLst>
              <a:ext uri="{FF2B5EF4-FFF2-40B4-BE49-F238E27FC236}">
                <a16:creationId xmlns:a16="http://schemas.microsoft.com/office/drawing/2014/main" id="{BC67E637-27A9-C3C8-EE00-E09DB1BCAC5A}"/>
              </a:ext>
            </a:extLst>
          </p:cNvPr>
          <p:cNvCxnSpPr>
            <a:cxnSpLocks/>
          </p:cNvCxnSpPr>
          <p:nvPr userDrawn="1"/>
        </p:nvCxnSpPr>
        <p:spPr>
          <a:xfrm>
            <a:off x="2158751" y="237205"/>
            <a:ext cx="0" cy="50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735604A0-E1A5-49C9-91C0-4400A3ED8FE4}"/>
              </a:ext>
              <a:ext uri="{C183D7F6-B498-43B3-948B-1728B52AA6E4}">
                <adec:decorative xmlns:adec="http://schemas.microsoft.com/office/drawing/2017/decorative" val="1"/>
              </a:ext>
            </a:extLst>
          </p:cNvPr>
          <p:cNvGrpSpPr>
            <a:grpSpLocks noChangeAspect="1"/>
          </p:cNvGrpSpPr>
          <p:nvPr userDrawn="1">
            <p:extLst>
              <p:ext uri="{386F3935-93C4-4BCD-93E2-E3B085C9AB24}">
                <p16:designElem xmlns:p16="http://schemas.microsoft.com/office/powerpoint/2015/main" val="1"/>
              </p:ext>
            </p:extLst>
          </p:nvPr>
        </p:nvGrpSpPr>
        <p:grpSpPr>
          <a:xfrm>
            <a:off x="8458202" y="1"/>
            <a:ext cx="3715097" cy="2268770"/>
            <a:chOff x="6867015" y="-1"/>
            <a:chExt cx="5324985" cy="3251912"/>
          </a:xfrm>
          <a:solidFill>
            <a:schemeClr val="accent5">
              <a:alpha val="10000"/>
            </a:schemeClr>
          </a:solidFill>
        </p:grpSpPr>
        <p:sp>
          <p:nvSpPr>
            <p:cNvPr id="14" name="Freeform: Shape 13">
              <a:extLst>
                <a:ext uri="{FF2B5EF4-FFF2-40B4-BE49-F238E27FC236}">
                  <a16:creationId xmlns:a16="http://schemas.microsoft.com/office/drawing/2014/main" id="{B60324EB-8F33-4F0C-B5BF-506B5D4A4B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B622A49-4E34-41E7-AE58-7F1BA278168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785F551-F39B-4879-BE0E-DF983FCAA88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23332ED-5935-4B50-964A-CAC0B24B58B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6" descr="edit picture">
            <a:extLst>
              <a:ext uri="{FF2B5EF4-FFF2-40B4-BE49-F238E27FC236}">
                <a16:creationId xmlns:a16="http://schemas.microsoft.com/office/drawing/2014/main" id="{BDCB67B3-FCFE-D3B1-C89D-129C1F5675B8}"/>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773725" y="6580961"/>
            <a:ext cx="187122" cy="18851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A2A2928B-8840-B920-A934-B7EACF7EFD80}"/>
              </a:ext>
            </a:extLst>
          </p:cNvPr>
          <p:cNvPicPr>
            <a:picLocks noChangeAspect="1"/>
          </p:cNvPicPr>
          <p:nvPr userDrawn="1"/>
        </p:nvPicPr>
        <p:blipFill>
          <a:blip r:embed="rId16"/>
          <a:stretch>
            <a:fillRect/>
          </a:stretch>
        </p:blipFill>
        <p:spPr>
          <a:xfrm>
            <a:off x="9724571" y="151162"/>
            <a:ext cx="1981200" cy="676085"/>
          </a:xfrm>
          <a:prstGeom prst="rect">
            <a:avLst/>
          </a:prstGeom>
        </p:spPr>
      </p:pic>
    </p:spTree>
    <p:extLst>
      <p:ext uri="{BB962C8B-B14F-4D97-AF65-F5344CB8AC3E}">
        <p14:creationId xmlns:p14="http://schemas.microsoft.com/office/powerpoint/2010/main" val="3090059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hf hdr="0" dt="0"/>
  <p:txStyles>
    <p:titleStyle>
      <a:lvl1pPr algn="r" defTabSz="914400" rtl="0" eaLnBrk="1" latinLnBrk="0" hangingPunct="1">
        <a:lnSpc>
          <a:spcPct val="90000"/>
        </a:lnSpc>
        <a:spcBef>
          <a:spcPct val="0"/>
        </a:spcBef>
        <a:buNone/>
        <a:defRPr sz="4400" b="1" i="0" kern="1200">
          <a:solidFill>
            <a:schemeClr val="tx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Narrow" panose="020B0606020202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mailto:prianto.saptono@ui.ac.id" TargetMode="External"/><Relationship Id="rId2" Type="http://schemas.openxmlformats.org/officeDocument/2006/relationships/hyperlink" Target="mailto:prianto.budi@gmail.com" TargetMode="External"/><Relationship Id="rId1" Type="http://schemas.openxmlformats.org/officeDocument/2006/relationships/slideLayout" Target="../slideLayouts/slideLayout2.xml"/><Relationship Id="rId4" Type="http://schemas.openxmlformats.org/officeDocument/2006/relationships/hyperlink" Target="mailto:prianto.budi@pratamaindomitra.co.id" TargetMode="Externa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D65A42E-11A8-4835-A242-B179508F5430}"/>
              </a:ext>
            </a:extLst>
          </p:cNvPr>
          <p:cNvSpPr>
            <a:spLocks noGrp="1"/>
          </p:cNvSpPr>
          <p:nvPr>
            <p:ph type="ctrTitle"/>
          </p:nvPr>
        </p:nvSpPr>
        <p:spPr>
          <a:xfrm>
            <a:off x="6536587" y="3275442"/>
            <a:ext cx="5143048" cy="1574600"/>
          </a:xfrm>
        </p:spPr>
        <p:txBody>
          <a:bodyPr>
            <a:noAutofit/>
          </a:bodyPr>
          <a:lstStyle/>
          <a:p>
            <a:r>
              <a:rPr lang="en-US" sz="4800" i="1">
                <a:solidFill>
                  <a:srgbClr val="C00000"/>
                </a:solidFill>
              </a:rPr>
              <a:t>Coffee Morning:</a:t>
            </a:r>
            <a:br>
              <a:rPr lang="en-US" sz="4800" i="1"/>
            </a:br>
            <a:r>
              <a:rPr lang="en-US" sz="4800" i="1"/>
              <a:t>Kebijakan Restitusi PPN bagi Industri Jasa Konstruksi </a:t>
            </a:r>
            <a:endParaRPr lang="en-US" sz="4800">
              <a:solidFill>
                <a:srgbClr val="FF0000"/>
              </a:solidFill>
            </a:endParaRPr>
          </a:p>
        </p:txBody>
      </p:sp>
      <p:sp>
        <p:nvSpPr>
          <p:cNvPr id="7" name="Subtitle 6">
            <a:extLst>
              <a:ext uri="{FF2B5EF4-FFF2-40B4-BE49-F238E27FC236}">
                <a16:creationId xmlns:a16="http://schemas.microsoft.com/office/drawing/2014/main" id="{484CDAA0-2548-4BAB-9E18-7C6CF66F55E9}"/>
              </a:ext>
            </a:extLst>
          </p:cNvPr>
          <p:cNvSpPr>
            <a:spLocks noGrp="1"/>
          </p:cNvSpPr>
          <p:nvPr>
            <p:ph type="subTitle" idx="1"/>
          </p:nvPr>
        </p:nvSpPr>
        <p:spPr>
          <a:xfrm>
            <a:off x="6252756" y="4911478"/>
            <a:ext cx="5426879" cy="1075496"/>
          </a:xfrm>
        </p:spPr>
        <p:txBody>
          <a:bodyPr>
            <a:normAutofit/>
          </a:bodyPr>
          <a:lstStyle/>
          <a:p>
            <a:pPr>
              <a:lnSpc>
                <a:spcPct val="100000"/>
              </a:lnSpc>
              <a:spcBef>
                <a:spcPts val="0"/>
              </a:spcBef>
            </a:pPr>
            <a:r>
              <a:rPr lang="en-US" sz="2000"/>
              <a:t>Asosiasi Kontraktor Indonesia </a:t>
            </a:r>
            <a:r>
              <a:rPr lang="en-US" sz="2000">
                <a:solidFill>
                  <a:srgbClr val="FF0000"/>
                </a:solidFill>
              </a:rPr>
              <a:t>| </a:t>
            </a:r>
          </a:p>
          <a:p>
            <a:pPr>
              <a:lnSpc>
                <a:spcPct val="100000"/>
              </a:lnSpc>
              <a:spcBef>
                <a:spcPts val="0"/>
              </a:spcBef>
            </a:pPr>
            <a:r>
              <a:rPr lang="en-US" sz="2000"/>
              <a:t>Auditorium  HK Tower </a:t>
            </a:r>
            <a:r>
              <a:rPr lang="en-US" sz="2000">
                <a:solidFill>
                  <a:srgbClr val="FF0000"/>
                </a:solidFill>
              </a:rPr>
              <a:t>|</a:t>
            </a:r>
            <a:r>
              <a:rPr lang="en-US" sz="2000"/>
              <a:t> 23 Juli 2026 </a:t>
            </a:r>
            <a:r>
              <a:rPr lang="en-US" sz="2000">
                <a:solidFill>
                  <a:srgbClr val="FF0000"/>
                </a:solidFill>
              </a:rPr>
              <a:t>|</a:t>
            </a:r>
            <a:r>
              <a:rPr lang="en-US" sz="2000"/>
              <a:t> </a:t>
            </a:r>
          </a:p>
          <a:p>
            <a:pPr>
              <a:lnSpc>
                <a:spcPct val="100000"/>
              </a:lnSpc>
              <a:spcBef>
                <a:spcPts val="0"/>
              </a:spcBef>
            </a:pPr>
            <a:r>
              <a:rPr lang="en-US" sz="2000"/>
              <a:t>Dr. Prianto Budi Saptono, Ak., CA, MBA. </a:t>
            </a:r>
            <a:r>
              <a:rPr lang="en-US" sz="2000">
                <a:solidFill>
                  <a:srgbClr val="FF0000"/>
                </a:solidFill>
              </a:rPr>
              <a:t>|</a:t>
            </a:r>
          </a:p>
        </p:txBody>
      </p:sp>
      <p:sp>
        <p:nvSpPr>
          <p:cNvPr id="8" name="Freeform: Shape 7">
            <a:extLst>
              <a:ext uri="{FF2B5EF4-FFF2-40B4-BE49-F238E27FC236}">
                <a16:creationId xmlns:a16="http://schemas.microsoft.com/office/drawing/2014/main" id="{93FF680B-53C0-4EC2-B017-BC119C696E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253"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6132E31E-E5B5-4348-8B79-C8B0B29715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253"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BD4EA674-F13F-4F2C-BF3B-BA81436F5C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4253"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Vat PNGs for Free Download">
            <a:extLst>
              <a:ext uri="{FF2B5EF4-FFF2-40B4-BE49-F238E27FC236}">
                <a16:creationId xmlns:a16="http://schemas.microsoft.com/office/drawing/2014/main" id="{E09ED3D4-28B8-642E-37B9-80E35657D2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890" y="2016351"/>
            <a:ext cx="3652930" cy="36529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5832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wipe(left)">
                                      <p:cBhvr>
                                        <p:cTn id="11" dur="500"/>
                                        <p:tgtEl>
                                          <p:spTgt spid="7">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wipe(left)">
                                      <p:cBhvr>
                                        <p:cTn id="15" dur="500"/>
                                        <p:tgtEl>
                                          <p:spTgt spid="7">
                                            <p:txEl>
                                              <p:pRg st="2" end="2"/>
                                            </p:txEl>
                                          </p:spTgt>
                                        </p:tgtEl>
                                      </p:cBhvr>
                                    </p:animEffect>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P spid="6" grpId="3"/>
      <p:bldP spid="7"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B36EB-0FDE-A885-679E-DF6083872FF0}"/>
            </a:ext>
          </a:extLst>
        </p:cNvPr>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865E3A4-783D-0BD3-1A19-D2C43D08D54D}"/>
              </a:ext>
            </a:extLst>
          </p:cNvPr>
          <p:cNvSpPr>
            <a:spLocks noGrp="1"/>
          </p:cNvSpPr>
          <p:nvPr>
            <p:ph sz="half" idx="2"/>
          </p:nvPr>
        </p:nvSpPr>
        <p:spPr>
          <a:xfrm>
            <a:off x="4001201" y="1671867"/>
            <a:ext cx="7756973" cy="4376274"/>
          </a:xfrm>
        </p:spPr>
        <p:txBody>
          <a:bodyPr numCol="2" spcCol="144000"/>
          <a:lstStyle/>
          <a:p>
            <a:r>
              <a:rPr lang="en-US"/>
              <a:t>Permasalahan ketiga berkaitan dengan pengkreditan Pajak Masukan ketika terjadi pemeriksaan pajak hingga sengketa pajak di Pengadilan Pajak.</a:t>
            </a:r>
          </a:p>
          <a:p>
            <a:r>
              <a:rPr lang="en-US"/>
              <a:t>Permasalahan tersebut mengacu pada </a:t>
            </a:r>
            <a:r>
              <a:rPr lang="en-US">
                <a:highlight>
                  <a:srgbClr val="FFFF00"/>
                </a:highlight>
              </a:rPr>
              <a:t>interpretasi ketentuan </a:t>
            </a:r>
            <a:r>
              <a:rPr lang="en-US"/>
              <a:t>Pasal 9 ayat (8) huruf b UU PPN beserta penjelasannya.</a:t>
            </a:r>
          </a:p>
          <a:p>
            <a:r>
              <a:rPr lang="en-US"/>
              <a:t>Berdasarkan fakta empiris, muncul ambiguitas dalam penafsiran mengenai penyerahan apa saja yang Pajak Masukan (“PM”) dari transaksi tersebut dapat dikreditkan terhadap Pajak Keluaran (“PK”).</a:t>
            </a:r>
          </a:p>
          <a:p>
            <a:r>
              <a:rPr lang="en-US"/>
              <a:t>Ketika PK &gt; PM, akan terjadi kurang bayar PPN sehingga Pengusaha Kena Pajak (PKP) harus membayar kekurangan PPN-nya.</a:t>
            </a:r>
          </a:p>
          <a:p>
            <a:r>
              <a:rPr lang="en-US"/>
              <a:t>Ketika PK &lt; PM, akan terjadi kelebihan setor PPN sehingga PKP berhak mengajukan restitusi PPN. </a:t>
            </a:r>
          </a:p>
        </p:txBody>
      </p:sp>
      <p:sp>
        <p:nvSpPr>
          <p:cNvPr id="4" name="Footer Placeholder 3">
            <a:extLst>
              <a:ext uri="{FF2B5EF4-FFF2-40B4-BE49-F238E27FC236}">
                <a16:creationId xmlns:a16="http://schemas.microsoft.com/office/drawing/2014/main" id="{EEB669E2-F316-F34B-0B82-690180847CE1}"/>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DB2ECCB0-6243-53AB-4D8D-605138178463}"/>
              </a:ext>
            </a:extLst>
          </p:cNvPr>
          <p:cNvSpPr>
            <a:spLocks noGrp="1"/>
          </p:cNvSpPr>
          <p:nvPr>
            <p:ph type="sldNum" sz="quarter" idx="12"/>
          </p:nvPr>
        </p:nvSpPr>
        <p:spPr/>
        <p:txBody>
          <a:bodyPr/>
          <a:lstStyle/>
          <a:p>
            <a:fld id="{A41DA790-10AA-4C91-B558-F29F37CE99B4}" type="slidenum">
              <a:rPr lang="en-US" smtClean="0"/>
              <a:t>10</a:t>
            </a:fld>
            <a:endParaRPr lang="en-US"/>
          </a:p>
        </p:txBody>
      </p:sp>
      <p:sp>
        <p:nvSpPr>
          <p:cNvPr id="6" name="Title 5">
            <a:extLst>
              <a:ext uri="{FF2B5EF4-FFF2-40B4-BE49-F238E27FC236}">
                <a16:creationId xmlns:a16="http://schemas.microsoft.com/office/drawing/2014/main" id="{5A41C842-04C4-A3F5-649D-A90B09D95673}"/>
              </a:ext>
            </a:extLst>
          </p:cNvPr>
          <p:cNvSpPr>
            <a:spLocks noGrp="1"/>
          </p:cNvSpPr>
          <p:nvPr>
            <p:ph type="title"/>
          </p:nvPr>
        </p:nvSpPr>
        <p:spPr/>
        <p:txBody>
          <a:bodyPr/>
          <a:lstStyle/>
          <a:p>
            <a:r>
              <a:rPr lang="en-US"/>
              <a:t>#1 Latar Belakang Masalah</a:t>
            </a:r>
          </a:p>
        </p:txBody>
      </p:sp>
      <p:pic>
        <p:nvPicPr>
          <p:cNvPr id="12" name="Content Placeholder 11">
            <a:extLst>
              <a:ext uri="{FF2B5EF4-FFF2-40B4-BE49-F238E27FC236}">
                <a16:creationId xmlns:a16="http://schemas.microsoft.com/office/drawing/2014/main" id="{D2B70D12-DBBF-EA41-0E46-2D059DD0402C}"/>
              </a:ext>
            </a:extLst>
          </p:cNvPr>
          <p:cNvPicPr>
            <a:picLocks noGrp="1" noChangeAspect="1"/>
          </p:cNvPicPr>
          <p:nvPr>
            <p:ph sz="half" idx="1"/>
          </p:nvPr>
        </p:nvPicPr>
        <p:blipFill>
          <a:blip r:embed="rId2"/>
          <a:stretch>
            <a:fillRect/>
          </a:stretch>
        </p:blipFill>
        <p:spPr>
          <a:xfrm>
            <a:off x="433826" y="2518229"/>
            <a:ext cx="3259537" cy="33995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334981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1658E9-A9A9-F1B6-3FB8-2BB2084B652C}"/>
              </a:ext>
            </a:extLst>
          </p:cNvPr>
          <p:cNvSpPr>
            <a:spLocks noGrp="1"/>
          </p:cNvSpPr>
          <p:nvPr>
            <p:ph sz="half" idx="2"/>
          </p:nvPr>
        </p:nvSpPr>
        <p:spPr>
          <a:xfrm>
            <a:off x="4001200" y="1671867"/>
            <a:ext cx="7756974" cy="4376274"/>
          </a:xfrm>
        </p:spPr>
        <p:txBody>
          <a:bodyPr numCol="2" spcCol="144000"/>
          <a:lstStyle/>
          <a:p>
            <a:r>
              <a:rPr lang="en-US"/>
              <a:t>Ketiga permasalahan utama tentang PPN di bidang industri jasa konstruksi yang telah disebutkan sebelumnya saling terkait.</a:t>
            </a:r>
          </a:p>
          <a:p>
            <a:r>
              <a:rPr lang="en-US"/>
              <a:t>Penentuan saat penyerahan menjadi faktor penentu kapan Faktur Pajak dibuat. </a:t>
            </a:r>
          </a:p>
          <a:p>
            <a:r>
              <a:rPr lang="en-US"/>
              <a:t>Faktur Pajak dibuat untuk setiap transaksi pembelian (Input) dan penjualan (Output) apabila kedua jenis transaksi tersebut berkaitan dengan penyerahan barang/jasa yang menjadi objek PPN.</a:t>
            </a:r>
          </a:p>
          <a:p>
            <a:r>
              <a:rPr lang="en-US"/>
              <a:t>Ketiga permasalahan PPN tersebut perlu dianalisis lebih mendalam agar pelaku usaha (kontraktor) dapat meningkatkan efisiensi PPN, khususnya pada saat terjadi restitusi PPN.</a:t>
            </a:r>
          </a:p>
          <a:p>
            <a:r>
              <a:rPr lang="en-US"/>
              <a:t>Untuk itu, pertanyaan utama untuk analisis lanjutannya adalah: “</a:t>
            </a:r>
            <a:r>
              <a:rPr lang="en-US">
                <a:highlight>
                  <a:srgbClr val="FFFF00"/>
                </a:highlight>
              </a:rPr>
              <a:t>Bagaimana </a:t>
            </a:r>
            <a:r>
              <a:rPr lang="nn-NO">
                <a:highlight>
                  <a:srgbClr val="FFFF00"/>
                </a:highlight>
              </a:rPr>
              <a:t>kebijakan restitusi PPN bagi industri jasa konstruksi</a:t>
            </a:r>
            <a:r>
              <a:rPr lang="nn-NO"/>
              <a:t>?</a:t>
            </a:r>
            <a:r>
              <a:rPr lang="en-US"/>
              <a:t>”</a:t>
            </a:r>
            <a:r>
              <a:rPr lang="nn-NO"/>
              <a:t>  </a:t>
            </a:r>
            <a:endParaRPr lang="en-US"/>
          </a:p>
        </p:txBody>
      </p:sp>
      <p:sp>
        <p:nvSpPr>
          <p:cNvPr id="4" name="Footer Placeholder 3">
            <a:extLst>
              <a:ext uri="{FF2B5EF4-FFF2-40B4-BE49-F238E27FC236}">
                <a16:creationId xmlns:a16="http://schemas.microsoft.com/office/drawing/2014/main" id="{A0887F63-7570-5763-EDF0-805C00F66A85}"/>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349F9DB7-BC34-5BA6-1777-C0E7094E39CE}"/>
              </a:ext>
            </a:extLst>
          </p:cNvPr>
          <p:cNvSpPr>
            <a:spLocks noGrp="1"/>
          </p:cNvSpPr>
          <p:nvPr>
            <p:ph type="sldNum" sz="quarter" idx="12"/>
          </p:nvPr>
        </p:nvSpPr>
        <p:spPr/>
        <p:txBody>
          <a:bodyPr/>
          <a:lstStyle/>
          <a:p>
            <a:fld id="{A41DA790-10AA-4C91-B558-F29F37CE99B4}" type="slidenum">
              <a:rPr lang="en-US" smtClean="0"/>
              <a:t>11</a:t>
            </a:fld>
            <a:endParaRPr lang="en-US"/>
          </a:p>
        </p:txBody>
      </p:sp>
      <p:sp>
        <p:nvSpPr>
          <p:cNvPr id="6" name="Title 5">
            <a:extLst>
              <a:ext uri="{FF2B5EF4-FFF2-40B4-BE49-F238E27FC236}">
                <a16:creationId xmlns:a16="http://schemas.microsoft.com/office/drawing/2014/main" id="{7520D919-AF36-ACE5-85CD-FAA23ABC58B5}"/>
              </a:ext>
            </a:extLst>
          </p:cNvPr>
          <p:cNvSpPr>
            <a:spLocks noGrp="1"/>
          </p:cNvSpPr>
          <p:nvPr>
            <p:ph type="title"/>
          </p:nvPr>
        </p:nvSpPr>
        <p:spPr/>
        <p:txBody>
          <a:bodyPr/>
          <a:lstStyle/>
          <a:p>
            <a:r>
              <a:rPr lang="en-ID"/>
              <a:t>#2 Pertanyaan untuk Analisis Lanjutan</a:t>
            </a:r>
            <a:endParaRPr lang="en-US"/>
          </a:p>
        </p:txBody>
      </p:sp>
      <p:pic>
        <p:nvPicPr>
          <p:cNvPr id="11" name="Content Placeholder 10">
            <a:extLst>
              <a:ext uri="{FF2B5EF4-FFF2-40B4-BE49-F238E27FC236}">
                <a16:creationId xmlns:a16="http://schemas.microsoft.com/office/drawing/2014/main" id="{9EDD6B2D-E947-A4E4-4FFA-3FF688AF13AD}"/>
              </a:ext>
            </a:extLst>
          </p:cNvPr>
          <p:cNvPicPr>
            <a:picLocks noGrp="1" noChangeAspect="1"/>
          </p:cNvPicPr>
          <p:nvPr>
            <p:ph sz="half" idx="1"/>
          </p:nvPr>
        </p:nvPicPr>
        <p:blipFill>
          <a:blip r:embed="rId2"/>
          <a:stretch/>
        </p:blipFill>
        <p:spPr>
          <a:xfrm>
            <a:off x="335298" y="1721894"/>
            <a:ext cx="3667226" cy="4376735"/>
          </a:xfrm>
          <a:prstGeom prst="rect">
            <a:avLst/>
          </a:prstGeom>
          <a:effectLst>
            <a:innerShdw blurRad="63500" dist="50800" dir="13500000">
              <a:prstClr val="black">
                <a:alpha val="50000"/>
              </a:prstClr>
            </a:innerShdw>
          </a:effectLst>
        </p:spPr>
      </p:pic>
    </p:spTree>
    <p:extLst>
      <p:ext uri="{BB962C8B-B14F-4D97-AF65-F5344CB8AC3E}">
        <p14:creationId xmlns:p14="http://schemas.microsoft.com/office/powerpoint/2010/main" val="31152235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16">
            <a:extLst>
              <a:ext uri="{FF2B5EF4-FFF2-40B4-BE49-F238E27FC236}">
                <a16:creationId xmlns:a16="http://schemas.microsoft.com/office/drawing/2014/main" id="{F6135239-3FF1-4A74-8057-D44C6DFFDD94}"/>
              </a:ext>
            </a:extLst>
          </p:cNvPr>
          <p:cNvPicPr>
            <a:picLocks noChangeAspect="1"/>
          </p:cNvPicPr>
          <p:nvPr/>
        </p:nvPicPr>
        <p:blipFill rotWithShape="1">
          <a:blip r:embed="rId3">
            <a:extLst>
              <a:ext uri="{28A0092B-C50C-407E-A947-70E740481C1C}">
                <a14:useLocalDpi xmlns:a14="http://schemas.microsoft.com/office/drawing/2010/main" val="0"/>
              </a:ext>
            </a:extLst>
          </a:blip>
          <a:srcRect t="17395" b="43783"/>
          <a:stretch/>
        </p:blipFill>
        <p:spPr>
          <a:xfrm>
            <a:off x="4275060" y="2234583"/>
            <a:ext cx="7648874" cy="1789730"/>
          </a:xfrm>
          <a:prstGeom prst="rect">
            <a:avLst/>
          </a:prstGeom>
          <a:ln>
            <a:noFill/>
          </a:ln>
          <a:effectLst>
            <a:outerShdw blurRad="292100" dist="139700" dir="2700000" algn="tl" rotWithShape="0">
              <a:srgbClr val="333333">
                <a:alpha val="65000"/>
              </a:srgbClr>
            </a:outerShdw>
          </a:effectLst>
        </p:spPr>
      </p:pic>
      <p:sp>
        <p:nvSpPr>
          <p:cNvPr id="4" name="Footer Placeholder 3">
            <a:extLst>
              <a:ext uri="{FF2B5EF4-FFF2-40B4-BE49-F238E27FC236}">
                <a16:creationId xmlns:a16="http://schemas.microsoft.com/office/drawing/2014/main" id="{31719AC1-349D-4F2C-BAA2-3B63A692E667}"/>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F9748378-CB12-47A2-94C3-40CF16716A70}"/>
              </a:ext>
            </a:extLst>
          </p:cNvPr>
          <p:cNvSpPr>
            <a:spLocks noGrp="1"/>
          </p:cNvSpPr>
          <p:nvPr>
            <p:ph type="sldNum" sz="quarter" idx="12"/>
          </p:nvPr>
        </p:nvSpPr>
        <p:spPr/>
        <p:txBody>
          <a:bodyPr/>
          <a:lstStyle/>
          <a:p>
            <a:fld id="{A41DA790-10AA-4C91-B558-F29F37CE99B4}" type="slidenum">
              <a:rPr lang="en-US" smtClean="0"/>
              <a:t>12</a:t>
            </a:fld>
            <a:endParaRPr lang="en-US"/>
          </a:p>
        </p:txBody>
      </p:sp>
      <p:sp>
        <p:nvSpPr>
          <p:cNvPr id="6" name="Title 5">
            <a:extLst>
              <a:ext uri="{FF2B5EF4-FFF2-40B4-BE49-F238E27FC236}">
                <a16:creationId xmlns:a16="http://schemas.microsoft.com/office/drawing/2014/main" id="{4A5CB88F-CBB2-410F-8649-926E2E03A5F5}"/>
              </a:ext>
            </a:extLst>
          </p:cNvPr>
          <p:cNvSpPr>
            <a:spLocks noGrp="1"/>
          </p:cNvSpPr>
          <p:nvPr>
            <p:ph type="title"/>
          </p:nvPr>
        </p:nvSpPr>
        <p:spPr/>
        <p:txBody>
          <a:bodyPr>
            <a:normAutofit/>
          </a:bodyPr>
          <a:lstStyle/>
          <a:p>
            <a:r>
              <a:rPr lang="en-ID"/>
              <a:t>#2 Pertanyaan untuk Analisis Lanjutan</a:t>
            </a:r>
            <a:endParaRPr lang="en-US"/>
          </a:p>
        </p:txBody>
      </p:sp>
      <p:pic>
        <p:nvPicPr>
          <p:cNvPr id="17" name="Content Placeholder 16">
            <a:extLst>
              <a:ext uri="{FF2B5EF4-FFF2-40B4-BE49-F238E27FC236}">
                <a16:creationId xmlns:a16="http://schemas.microsoft.com/office/drawing/2014/main" id="{F9495AE3-E211-4B26-A2CF-5CE91CCDCB82}"/>
              </a:ext>
            </a:extLst>
          </p:cNvPr>
          <p:cNvPicPr>
            <a:picLocks noGrp="1" noChangeAspect="1"/>
          </p:cNvPicPr>
          <p:nvPr>
            <p:ph sz="half" idx="4294967295"/>
          </p:nvPr>
        </p:nvPicPr>
        <p:blipFill rotWithShape="1">
          <a:blip r:embed="rId4">
            <a:extLst>
              <a:ext uri="{28A0092B-C50C-407E-A947-70E740481C1C}">
                <a14:useLocalDpi xmlns:a14="http://schemas.microsoft.com/office/drawing/2010/main" val="0"/>
              </a:ext>
            </a:extLst>
          </a:blip>
          <a:srcRect t="57492"/>
          <a:stretch/>
        </p:blipFill>
        <p:spPr>
          <a:xfrm>
            <a:off x="4273772" y="4071149"/>
            <a:ext cx="7650162" cy="1958975"/>
          </a:xfrm>
          <a:prstGeom prst="rect">
            <a:avLst/>
          </a:prstGeom>
          <a:ln>
            <a:noFill/>
          </a:ln>
          <a:effectLst>
            <a:outerShdw blurRad="292100" dist="139700" dir="2700000" algn="tl" rotWithShape="0">
              <a:srgbClr val="333333">
                <a:alpha val="65000"/>
              </a:srgbClr>
            </a:outerShdw>
          </a:effectLst>
        </p:spPr>
      </p:pic>
      <p:sp>
        <p:nvSpPr>
          <p:cNvPr id="12" name="Freeform: Shape 11">
            <a:extLst>
              <a:ext uri="{FF2B5EF4-FFF2-40B4-BE49-F238E27FC236}">
                <a16:creationId xmlns:a16="http://schemas.microsoft.com/office/drawing/2014/main" id="{11E07A3C-4C17-4118-AA4D-A763A01BFD5C}"/>
              </a:ext>
            </a:extLst>
          </p:cNvPr>
          <p:cNvSpPr/>
          <p:nvPr/>
        </p:nvSpPr>
        <p:spPr>
          <a:xfrm rot="968101" flipV="1">
            <a:off x="3048668" y="2935938"/>
            <a:ext cx="2290109" cy="637723"/>
          </a:xfrm>
          <a:custGeom>
            <a:avLst/>
            <a:gdLst>
              <a:gd name="connsiteX0" fmla="*/ 0 w 1847850"/>
              <a:gd name="connsiteY0" fmla="*/ 82554 h 198645"/>
              <a:gd name="connsiteX1" fmla="*/ 381000 w 1847850"/>
              <a:gd name="connsiteY1" fmla="*/ 190504 h 198645"/>
              <a:gd name="connsiteX2" fmla="*/ 635000 w 1847850"/>
              <a:gd name="connsiteY2" fmla="*/ 4 h 198645"/>
              <a:gd name="connsiteX3" fmla="*/ 965200 w 1847850"/>
              <a:gd name="connsiteY3" fmla="*/ 196854 h 198645"/>
              <a:gd name="connsiteX4" fmla="*/ 1073150 w 1847850"/>
              <a:gd name="connsiteY4" fmla="*/ 95254 h 198645"/>
              <a:gd name="connsiteX5" fmla="*/ 1847850 w 1847850"/>
              <a:gd name="connsiteY5" fmla="*/ 57154 h 19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7850" h="198645">
                <a:moveTo>
                  <a:pt x="0" y="82554"/>
                </a:moveTo>
                <a:cubicBezTo>
                  <a:pt x="137583" y="143408"/>
                  <a:pt x="275167" y="204262"/>
                  <a:pt x="381000" y="190504"/>
                </a:cubicBezTo>
                <a:cubicBezTo>
                  <a:pt x="486833" y="176746"/>
                  <a:pt x="537633" y="-1054"/>
                  <a:pt x="635000" y="4"/>
                </a:cubicBezTo>
                <a:cubicBezTo>
                  <a:pt x="732367" y="1062"/>
                  <a:pt x="892175" y="180979"/>
                  <a:pt x="965200" y="196854"/>
                </a:cubicBezTo>
                <a:cubicBezTo>
                  <a:pt x="1038225" y="212729"/>
                  <a:pt x="926042" y="118537"/>
                  <a:pt x="1073150" y="95254"/>
                </a:cubicBezTo>
                <a:cubicBezTo>
                  <a:pt x="1220258" y="71971"/>
                  <a:pt x="1534054" y="64562"/>
                  <a:pt x="1847850" y="57154"/>
                </a:cubicBezTo>
              </a:path>
            </a:pathLst>
          </a:custGeom>
          <a:noFill/>
          <a:ln w="28575">
            <a:solidFill>
              <a:srgbClr val="FF0000"/>
            </a:solidFill>
            <a:headEnd type="oval" w="med" len="med"/>
            <a:tailEnd type="triangle" w="lg" len="lg"/>
          </a:ln>
          <a:effectLst>
            <a:outerShdw dist="38100" dir="2700000" algn="tl"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5F591B3-272A-4CF0-92A1-9DCCB0C9C108}"/>
              </a:ext>
            </a:extLst>
          </p:cNvPr>
          <p:cNvSpPr txBox="1"/>
          <p:nvPr/>
        </p:nvSpPr>
        <p:spPr>
          <a:xfrm>
            <a:off x="5296131" y="1666023"/>
            <a:ext cx="6415004" cy="461665"/>
          </a:xfrm>
          <a:prstGeom prst="rect">
            <a:avLst/>
          </a:prstGeom>
          <a:noFill/>
        </p:spPr>
        <p:txBody>
          <a:bodyPr wrap="square" rIns="0" rtlCol="0">
            <a:spAutoFit/>
          </a:bodyPr>
          <a:lstStyle/>
          <a:p>
            <a:pPr algn="r"/>
            <a:r>
              <a:rPr lang="en-US" sz="2400" b="1">
                <a:latin typeface="Arial Narrow" panose="020B0606020202030204" pitchFamily="34" charset="0"/>
              </a:rPr>
              <a:t>Bloom’s Taxonomy of Cognitive Learning Objectives</a:t>
            </a:r>
          </a:p>
        </p:txBody>
      </p:sp>
      <p:pic>
        <p:nvPicPr>
          <p:cNvPr id="8" name="Picture 7">
            <a:extLst>
              <a:ext uri="{FF2B5EF4-FFF2-40B4-BE49-F238E27FC236}">
                <a16:creationId xmlns:a16="http://schemas.microsoft.com/office/drawing/2014/main" id="{8DDD9DB6-21E5-A9DA-126F-B3398F0F5208}"/>
              </a:ext>
            </a:extLst>
          </p:cNvPr>
          <p:cNvPicPr>
            <a:picLocks noChangeAspect="1"/>
          </p:cNvPicPr>
          <p:nvPr/>
        </p:nvPicPr>
        <p:blipFill>
          <a:blip r:embed="rId5"/>
          <a:srcRect l="11146" r="9005"/>
          <a:stretch>
            <a:fillRect/>
          </a:stretch>
        </p:blipFill>
        <p:spPr>
          <a:xfrm>
            <a:off x="415126" y="1763975"/>
            <a:ext cx="2830538" cy="4230677"/>
          </a:xfrm>
          <a:prstGeom prst="rect">
            <a:avLst/>
          </a:prstGeom>
        </p:spPr>
      </p:pic>
    </p:spTree>
    <p:extLst>
      <p:ext uri="{BB962C8B-B14F-4D97-AF65-F5344CB8AC3E}">
        <p14:creationId xmlns:p14="http://schemas.microsoft.com/office/powerpoint/2010/main" val="566803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000"/>
                                        <p:tgtEl>
                                          <p:spTgt spid="17"/>
                                        </p:tgtEl>
                                      </p:cBhvr>
                                    </p:animEffect>
                                  </p:childTnLst>
                                </p:cTn>
                              </p:par>
                            </p:childTnLst>
                          </p:cTn>
                        </p:par>
                        <p:par>
                          <p:cTn id="8" fill="hold">
                            <p:stCondLst>
                              <p:cond delay="10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1000"/>
                                        <p:tgtEl>
                                          <p:spTgt spid="9"/>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1000"/>
                                        <p:tgtEl>
                                          <p:spTgt spid="18"/>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10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4" fill="hold" nodeType="clickEffect">
                                  <p:stCondLst>
                                    <p:cond delay="0"/>
                                  </p:stCondLst>
                                  <p:childTnLst>
                                    <p:animEffect transition="out" filter="wipe(down)">
                                      <p:cBhvr>
                                        <p:cTn id="23" dur="1000"/>
                                        <p:tgtEl>
                                          <p:spTgt spid="17"/>
                                        </p:tgtEl>
                                      </p:cBhvr>
                                    </p:animEffect>
                                    <p:set>
                                      <p:cBhvr>
                                        <p:cTn id="24" dur="1" fill="hold">
                                          <p:stCondLst>
                                            <p:cond delay="9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12" grpId="0" animBg="1"/>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F65665-69C0-0C59-8115-12CC5A2F2620}"/>
              </a:ext>
            </a:extLst>
          </p:cNvPr>
          <p:cNvSpPr>
            <a:spLocks noGrp="1"/>
          </p:cNvSpPr>
          <p:nvPr>
            <p:ph type="ctrTitle"/>
          </p:nvPr>
        </p:nvSpPr>
        <p:spPr/>
        <p:txBody>
          <a:bodyPr/>
          <a:lstStyle/>
          <a:p>
            <a:r>
              <a:rPr lang="en-US"/>
              <a:t>Logika Dasar Kebijakan PPN</a:t>
            </a:r>
          </a:p>
        </p:txBody>
      </p:sp>
      <p:sp>
        <p:nvSpPr>
          <p:cNvPr id="8" name="Subtitle 7">
            <a:extLst>
              <a:ext uri="{FF2B5EF4-FFF2-40B4-BE49-F238E27FC236}">
                <a16:creationId xmlns:a16="http://schemas.microsoft.com/office/drawing/2014/main" id="{8059ED4A-276D-664C-8FBD-6593FE800966}"/>
              </a:ext>
            </a:extLst>
          </p:cNvPr>
          <p:cNvSpPr>
            <a:spLocks noGrp="1"/>
          </p:cNvSpPr>
          <p:nvPr>
            <p:ph type="subTitle" idx="1"/>
          </p:nvPr>
        </p:nvSpPr>
        <p:spPr/>
        <p:txBody>
          <a:bodyPr/>
          <a:lstStyle/>
          <a:p>
            <a:r>
              <a:rPr lang="en-US"/>
              <a:t>Agenda 2</a:t>
            </a:r>
          </a:p>
        </p:txBody>
      </p:sp>
      <p:sp>
        <p:nvSpPr>
          <p:cNvPr id="5" name="Footer Placeholder 4">
            <a:extLst>
              <a:ext uri="{FF2B5EF4-FFF2-40B4-BE49-F238E27FC236}">
                <a16:creationId xmlns:a16="http://schemas.microsoft.com/office/drawing/2014/main" id="{63539009-C740-0DFB-01F0-360617C7209B}"/>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2" name="Slide Number Placeholder 1">
            <a:extLst>
              <a:ext uri="{FF2B5EF4-FFF2-40B4-BE49-F238E27FC236}">
                <a16:creationId xmlns:a16="http://schemas.microsoft.com/office/drawing/2014/main" id="{03F291D9-BC3A-4872-ACDA-91A7535CB827}"/>
              </a:ext>
            </a:extLst>
          </p:cNvPr>
          <p:cNvSpPr>
            <a:spLocks noGrp="1"/>
          </p:cNvSpPr>
          <p:nvPr>
            <p:ph type="sldNum" sz="quarter" idx="12"/>
          </p:nvPr>
        </p:nvSpPr>
        <p:spPr/>
        <p:txBody>
          <a:bodyPr/>
          <a:lstStyle/>
          <a:p>
            <a:fld id="{A41DA790-10AA-4C91-B558-F29F37CE99B4}" type="slidenum">
              <a:rPr lang="en-US" smtClean="0"/>
              <a:t>13</a:t>
            </a:fld>
            <a:endParaRPr lang="en-US"/>
          </a:p>
        </p:txBody>
      </p:sp>
    </p:spTree>
    <p:extLst>
      <p:ext uri="{BB962C8B-B14F-4D97-AF65-F5344CB8AC3E}">
        <p14:creationId xmlns:p14="http://schemas.microsoft.com/office/powerpoint/2010/main" val="22782098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4872718-EB0D-D14C-747B-F49F83FB0BF3}"/>
              </a:ext>
            </a:extLst>
          </p:cNvPr>
          <p:cNvSpPr>
            <a:spLocks noGrp="1"/>
          </p:cNvSpPr>
          <p:nvPr>
            <p:ph type="ftr" sz="quarter" idx="11"/>
          </p:nvPr>
        </p:nvSpPr>
        <p:spPr/>
        <p:txBody>
          <a:bodyPr/>
          <a:lstStyle/>
          <a:p>
            <a:r>
              <a:rPr lang="nn-NO"/>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8E432811-5AD3-D3E4-F141-87805FAA5C78}"/>
              </a:ext>
            </a:extLst>
          </p:cNvPr>
          <p:cNvSpPr>
            <a:spLocks noGrp="1"/>
          </p:cNvSpPr>
          <p:nvPr>
            <p:ph type="sldNum" sz="quarter" idx="12"/>
          </p:nvPr>
        </p:nvSpPr>
        <p:spPr/>
        <p:txBody>
          <a:bodyPr/>
          <a:lstStyle/>
          <a:p>
            <a:fld id="{A41DA790-10AA-4C91-B558-F29F37CE99B4}" type="slidenum">
              <a:rPr lang="en-US" smtClean="0"/>
              <a:t>14</a:t>
            </a:fld>
            <a:endParaRPr lang="en-US"/>
          </a:p>
        </p:txBody>
      </p:sp>
      <p:sp>
        <p:nvSpPr>
          <p:cNvPr id="8" name="Title 7">
            <a:extLst>
              <a:ext uri="{FF2B5EF4-FFF2-40B4-BE49-F238E27FC236}">
                <a16:creationId xmlns:a16="http://schemas.microsoft.com/office/drawing/2014/main" id="{DC5E48E9-6814-9C67-1D5C-C9E11CD3672F}"/>
              </a:ext>
            </a:extLst>
          </p:cNvPr>
          <p:cNvSpPr>
            <a:spLocks noGrp="1"/>
          </p:cNvSpPr>
          <p:nvPr>
            <p:ph type="title"/>
          </p:nvPr>
        </p:nvSpPr>
        <p:spPr/>
        <p:txBody>
          <a:bodyPr/>
          <a:lstStyle/>
          <a:p>
            <a:r>
              <a:rPr lang="en-US"/>
              <a:t>#1 Logika Dasar, Rasionalitas, &amp; Perspektif</a:t>
            </a:r>
            <a:endParaRPr lang="en-ID"/>
          </a:p>
        </p:txBody>
      </p:sp>
      <p:graphicFrame>
        <p:nvGraphicFramePr>
          <p:cNvPr id="13" name="Content Placeholder 6">
            <a:extLst>
              <a:ext uri="{FF2B5EF4-FFF2-40B4-BE49-F238E27FC236}">
                <a16:creationId xmlns:a16="http://schemas.microsoft.com/office/drawing/2014/main" id="{AE3EA190-84BC-346B-3C83-60F896D94B8C}"/>
              </a:ext>
            </a:extLst>
          </p:cNvPr>
          <p:cNvGraphicFramePr>
            <a:graphicFrameLocks noGrp="1"/>
          </p:cNvGraphicFramePr>
          <p:nvPr>
            <p:ph sz="half" idx="2"/>
          </p:nvPr>
        </p:nvGraphicFramePr>
        <p:xfrm>
          <a:off x="6172200" y="1671638"/>
          <a:ext cx="5586413" cy="4376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Content Placeholder 7">
            <a:extLst>
              <a:ext uri="{FF2B5EF4-FFF2-40B4-BE49-F238E27FC236}">
                <a16:creationId xmlns:a16="http://schemas.microsoft.com/office/drawing/2014/main" id="{15F927D0-12DF-0819-0013-0A339F794A77}"/>
              </a:ext>
            </a:extLst>
          </p:cNvPr>
          <p:cNvPicPr>
            <a:picLocks noGrp="1" noChangeAspect="1"/>
          </p:cNvPicPr>
          <p:nvPr>
            <p:ph sz="half" idx="1"/>
          </p:nvPr>
        </p:nvPicPr>
        <p:blipFill rotWithShape="1">
          <a:blip r:embed="rId7"/>
          <a:stretch/>
        </p:blipFill>
        <p:spPr>
          <a:xfrm>
            <a:off x="414338" y="2060895"/>
            <a:ext cx="5605462" cy="3153072"/>
          </a:xfrm>
          <a:prstGeom prst="rect">
            <a:avLst/>
          </a:prstGeom>
        </p:spPr>
      </p:pic>
      <p:sp>
        <p:nvSpPr>
          <p:cNvPr id="16" name="TextBox 15">
            <a:extLst>
              <a:ext uri="{FF2B5EF4-FFF2-40B4-BE49-F238E27FC236}">
                <a16:creationId xmlns:a16="http://schemas.microsoft.com/office/drawing/2014/main" id="{689DF153-1294-89BF-105F-413C12E057BC}"/>
              </a:ext>
            </a:extLst>
          </p:cNvPr>
          <p:cNvSpPr txBox="1"/>
          <p:nvPr/>
        </p:nvSpPr>
        <p:spPr>
          <a:xfrm>
            <a:off x="433387" y="5160821"/>
            <a:ext cx="4021566" cy="307777"/>
          </a:xfrm>
          <a:prstGeom prst="rect">
            <a:avLst/>
          </a:prstGeom>
          <a:noFill/>
        </p:spPr>
        <p:txBody>
          <a:bodyPr wrap="square">
            <a:spAutoFit/>
          </a:bodyPr>
          <a:lstStyle/>
          <a:p>
            <a:r>
              <a:rPr lang="en-ID" sz="1400">
                <a:latin typeface="Arial Narrow" panose="020B0606020202030204" pitchFamily="34" charset="0"/>
              </a:rPr>
              <a:t>Sumber: https://www.youtube.com/watch?v=GdujVdjAKUg</a:t>
            </a:r>
          </a:p>
        </p:txBody>
      </p:sp>
    </p:spTree>
    <p:extLst>
      <p:ext uri="{BB962C8B-B14F-4D97-AF65-F5344CB8AC3E}">
        <p14:creationId xmlns:p14="http://schemas.microsoft.com/office/powerpoint/2010/main" val="4307444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22D7B5-39F3-9990-5BB8-60339F5B584F}"/>
              </a:ext>
            </a:extLst>
          </p:cNvPr>
          <p:cNvSpPr>
            <a:spLocks noGrp="1"/>
          </p:cNvSpPr>
          <p:nvPr>
            <p:ph sz="half" idx="2"/>
          </p:nvPr>
        </p:nvSpPr>
        <p:spPr>
          <a:xfrm>
            <a:off x="4385835" y="1671867"/>
            <a:ext cx="7372339" cy="4376274"/>
          </a:xfrm>
        </p:spPr>
        <p:txBody>
          <a:bodyPr numCol="2" spcCol="144000">
            <a:normAutofit/>
          </a:bodyPr>
          <a:lstStyle/>
          <a:p>
            <a:r>
              <a:rPr lang="en-US"/>
              <a:t>Rasionalitas manusia tidak bekerja di dalam ruang hampa yang sepenuhnya objektif. </a:t>
            </a:r>
          </a:p>
          <a:p>
            <a:r>
              <a:rPr lang="en-US"/>
              <a:t>Sebaliknya, rasionalitas selalu beroperasi di dalam batas-batas yang ditentukan oleh perspektif seseorang, mulai dari informasi yang tersedia, latar belakang budaya, hingga keterbatasan kognitif.</a:t>
            </a:r>
          </a:p>
          <a:p>
            <a:r>
              <a:rPr lang="en-US"/>
              <a:t>Karena itu, hubungan antara rasionalitas manusia dan perspektif dapat dipahami sebagai hubungan antara kemampuan menalar (</a:t>
            </a:r>
            <a:r>
              <a:rPr lang="en-US" i="1">
                <a:highlight>
                  <a:srgbClr val="FFFF00"/>
                </a:highlight>
              </a:rPr>
              <a:t>processing engine</a:t>
            </a:r>
            <a:r>
              <a:rPr lang="en-US"/>
              <a:t>) dan titik pijak/sudut pandang (</a:t>
            </a:r>
            <a:r>
              <a:rPr lang="en-US" i="1">
                <a:highlight>
                  <a:srgbClr val="FFFF00"/>
                </a:highlight>
              </a:rPr>
              <a:t>viewpoint</a:t>
            </a:r>
            <a:r>
              <a:rPr lang="en-US"/>
              <a:t>).</a:t>
            </a:r>
          </a:p>
          <a:p>
            <a:r>
              <a:rPr lang="en-US"/>
              <a:t>Jika manusia pada awalnya dianggap sebagai makhluk yang sepenuhnya rasional (</a:t>
            </a:r>
            <a:r>
              <a:rPr lang="en-US" i="1">
                <a:highlight>
                  <a:srgbClr val="FFFF00"/>
                </a:highlight>
              </a:rPr>
              <a:t>homo economicus</a:t>
            </a:r>
            <a:r>
              <a:rPr lang="en-US"/>
              <a:t>), teori modern membuktikan bahwa manusia hanya bisa bersikap rasional sebatas perspektif dan informasi yang dimilikinya (</a:t>
            </a:r>
            <a:r>
              <a:rPr lang="en-US" i="1">
                <a:highlight>
                  <a:srgbClr val="FFFF00"/>
                </a:highlight>
              </a:rPr>
              <a:t>bounded rationality</a:t>
            </a:r>
            <a:r>
              <a:rPr lang="en-US"/>
              <a:t>).</a:t>
            </a:r>
          </a:p>
        </p:txBody>
      </p:sp>
      <p:sp>
        <p:nvSpPr>
          <p:cNvPr id="4" name="Footer Placeholder 3">
            <a:extLst>
              <a:ext uri="{FF2B5EF4-FFF2-40B4-BE49-F238E27FC236}">
                <a16:creationId xmlns:a16="http://schemas.microsoft.com/office/drawing/2014/main" id="{B8EF5960-B722-5D2C-A09E-1F3D0FC3F616}"/>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017A0AA9-EF1B-81E9-2B3E-7CEAE00FE0BB}"/>
              </a:ext>
            </a:extLst>
          </p:cNvPr>
          <p:cNvSpPr>
            <a:spLocks noGrp="1"/>
          </p:cNvSpPr>
          <p:nvPr>
            <p:ph type="sldNum" sz="quarter" idx="12"/>
          </p:nvPr>
        </p:nvSpPr>
        <p:spPr/>
        <p:txBody>
          <a:bodyPr/>
          <a:lstStyle/>
          <a:p>
            <a:fld id="{A41DA790-10AA-4C91-B558-F29F37CE99B4}" type="slidenum">
              <a:rPr lang="en-US" smtClean="0"/>
              <a:t>15</a:t>
            </a:fld>
            <a:endParaRPr lang="en-US"/>
          </a:p>
        </p:txBody>
      </p:sp>
      <p:sp>
        <p:nvSpPr>
          <p:cNvPr id="6" name="Title 5">
            <a:extLst>
              <a:ext uri="{FF2B5EF4-FFF2-40B4-BE49-F238E27FC236}">
                <a16:creationId xmlns:a16="http://schemas.microsoft.com/office/drawing/2014/main" id="{451DCEA0-8872-8414-470A-CD74F9BE2DA8}"/>
              </a:ext>
            </a:extLst>
          </p:cNvPr>
          <p:cNvSpPr>
            <a:spLocks noGrp="1"/>
          </p:cNvSpPr>
          <p:nvPr>
            <p:ph type="title"/>
          </p:nvPr>
        </p:nvSpPr>
        <p:spPr/>
        <p:txBody>
          <a:bodyPr/>
          <a:lstStyle/>
          <a:p>
            <a:r>
              <a:rPr lang="en-US"/>
              <a:t>#1 Logika Dasar, Rasionalitas, &amp; Perspektif</a:t>
            </a:r>
          </a:p>
        </p:txBody>
      </p:sp>
      <p:pic>
        <p:nvPicPr>
          <p:cNvPr id="13" name="Content Placeholder 12">
            <a:extLst>
              <a:ext uri="{FF2B5EF4-FFF2-40B4-BE49-F238E27FC236}">
                <a16:creationId xmlns:a16="http://schemas.microsoft.com/office/drawing/2014/main" id="{276772AC-E44E-9022-EEF1-183704619137}"/>
              </a:ext>
            </a:extLst>
          </p:cNvPr>
          <p:cNvPicPr>
            <a:picLocks noGrp="1" noChangeAspect="1"/>
          </p:cNvPicPr>
          <p:nvPr>
            <p:ph sz="half" idx="1"/>
          </p:nvPr>
        </p:nvPicPr>
        <p:blipFill>
          <a:blip r:embed="rId2"/>
          <a:srcRect l="7021" t="3694" r="5907" b="5106"/>
          <a:stretch>
            <a:fillRect/>
          </a:stretch>
        </p:blipFill>
        <p:spPr>
          <a:xfrm>
            <a:off x="415126" y="1864203"/>
            <a:ext cx="3810913" cy="3991603"/>
          </a:xfrm>
          <a:prstGeom prst="rect">
            <a:avLst/>
          </a:prstGeom>
        </p:spPr>
      </p:pic>
    </p:spTree>
    <p:extLst>
      <p:ext uri="{BB962C8B-B14F-4D97-AF65-F5344CB8AC3E}">
        <p14:creationId xmlns:p14="http://schemas.microsoft.com/office/powerpoint/2010/main" val="2277982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83E96EB-41D3-2F9E-EF11-5F436AD4F644}"/>
              </a:ext>
            </a:extLst>
          </p:cNvPr>
          <p:cNvPicPr>
            <a:picLocks noGrp="1" noChangeAspect="1"/>
          </p:cNvPicPr>
          <p:nvPr>
            <p:ph sz="half" idx="1"/>
          </p:nvPr>
        </p:nvPicPr>
        <p:blipFill>
          <a:blip r:embed="rId2"/>
          <a:stretch>
            <a:fillRect/>
          </a:stretch>
        </p:blipFill>
        <p:spPr>
          <a:xfrm>
            <a:off x="563109" y="2098673"/>
            <a:ext cx="3522662" cy="3522662"/>
          </a:xfrm>
          <a:prstGeom prst="rect">
            <a:avLst/>
          </a:prstGeom>
          <a:ln>
            <a:noFill/>
          </a:ln>
          <a:effectLst>
            <a:outerShdw blurRad="292100" dist="139700" dir="2700000" algn="tl" rotWithShape="0">
              <a:srgbClr val="333333">
                <a:alpha val="65000"/>
              </a:srgbClr>
            </a:outerShdw>
          </a:effectLst>
        </p:spPr>
      </p:pic>
      <p:sp>
        <p:nvSpPr>
          <p:cNvPr id="3" name="Content Placeholder 2">
            <a:extLst>
              <a:ext uri="{FF2B5EF4-FFF2-40B4-BE49-F238E27FC236}">
                <a16:creationId xmlns:a16="http://schemas.microsoft.com/office/drawing/2014/main" id="{6A600D32-653A-3926-A627-47751A1454C1}"/>
              </a:ext>
            </a:extLst>
          </p:cNvPr>
          <p:cNvSpPr>
            <a:spLocks noGrp="1"/>
          </p:cNvSpPr>
          <p:nvPr>
            <p:ph sz="half" idx="2"/>
          </p:nvPr>
        </p:nvSpPr>
        <p:spPr>
          <a:xfrm>
            <a:off x="4230914" y="1671867"/>
            <a:ext cx="7527260" cy="4376274"/>
          </a:xfrm>
        </p:spPr>
        <p:txBody>
          <a:bodyPr numCol="2" spcCol="144000">
            <a:normAutofit/>
          </a:bodyPr>
          <a:lstStyle/>
          <a:p>
            <a:r>
              <a:rPr lang="en-US"/>
              <a:t>Perspektif awal seorang manusia menentukan </a:t>
            </a:r>
          </a:p>
          <a:p>
            <a:pPr marL="518400" lvl="1" indent="-288000">
              <a:buNone/>
            </a:pPr>
            <a:r>
              <a:rPr lang="en-US"/>
              <a:t>a.	aspek mana dari realitas yang akan diamati, </a:t>
            </a:r>
          </a:p>
          <a:p>
            <a:pPr marL="518400" lvl="1" indent="-288000">
              <a:buNone/>
            </a:pPr>
            <a:r>
              <a:rPr lang="en-US"/>
              <a:t>b.	pertanyaan apa yang dipikirkan, serta </a:t>
            </a:r>
          </a:p>
          <a:p>
            <a:pPr marL="518400" lvl="1" indent="-288000">
              <a:buNone/>
            </a:pPr>
            <a:r>
              <a:rPr lang="en-US"/>
              <a:t>c.	metode apa yang digunakan.</a:t>
            </a:r>
          </a:p>
          <a:p>
            <a:r>
              <a:rPr lang="en-US"/>
              <a:t>Persepsi dan pengalaman hidup manusia dikonstruksi menjadi kerangka konseptual yang sistematis.</a:t>
            </a:r>
          </a:p>
          <a:p>
            <a:r>
              <a:rPr lang="en-US"/>
              <a:t>Secara sederhana, cara manusia memandang dunia memengaruhi bagaimana teori dibentuk.</a:t>
            </a:r>
          </a:p>
          <a:p>
            <a:r>
              <a:rPr lang="en-US"/>
              <a:t>Sebaliknya, teori yang ada membingkai cara manusia memandang dan memahami realitas.</a:t>
            </a:r>
          </a:p>
          <a:p>
            <a:r>
              <a:rPr lang="en-US"/>
              <a:t>Teori tidak muncul dari ruang hampa, melainkan lahir dari pencerapan, pengalaman, serta asumsi filosofis manusia terhadap fenomena faktual di sekitarnya.</a:t>
            </a:r>
          </a:p>
        </p:txBody>
      </p:sp>
      <p:sp>
        <p:nvSpPr>
          <p:cNvPr id="4" name="Footer Placeholder 3">
            <a:extLst>
              <a:ext uri="{FF2B5EF4-FFF2-40B4-BE49-F238E27FC236}">
                <a16:creationId xmlns:a16="http://schemas.microsoft.com/office/drawing/2014/main" id="{CCB7607B-3E71-00ED-9726-9A95721D7C36}"/>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DE53F89B-E4EC-4AA9-308E-05BB6704EBDB}"/>
              </a:ext>
            </a:extLst>
          </p:cNvPr>
          <p:cNvSpPr>
            <a:spLocks noGrp="1"/>
          </p:cNvSpPr>
          <p:nvPr>
            <p:ph type="sldNum" sz="quarter" idx="12"/>
          </p:nvPr>
        </p:nvSpPr>
        <p:spPr/>
        <p:txBody>
          <a:bodyPr/>
          <a:lstStyle/>
          <a:p>
            <a:fld id="{A41DA790-10AA-4C91-B558-F29F37CE99B4}" type="slidenum">
              <a:rPr lang="en-US" smtClean="0"/>
              <a:t>16</a:t>
            </a:fld>
            <a:endParaRPr lang="en-US"/>
          </a:p>
        </p:txBody>
      </p:sp>
      <p:sp>
        <p:nvSpPr>
          <p:cNvPr id="6" name="Title 5">
            <a:extLst>
              <a:ext uri="{FF2B5EF4-FFF2-40B4-BE49-F238E27FC236}">
                <a16:creationId xmlns:a16="http://schemas.microsoft.com/office/drawing/2014/main" id="{F38756F1-D537-B5C5-38BF-E971D1A86F10}"/>
              </a:ext>
            </a:extLst>
          </p:cNvPr>
          <p:cNvSpPr>
            <a:spLocks noGrp="1"/>
          </p:cNvSpPr>
          <p:nvPr>
            <p:ph type="title"/>
          </p:nvPr>
        </p:nvSpPr>
        <p:spPr/>
        <p:txBody>
          <a:bodyPr/>
          <a:lstStyle/>
          <a:p>
            <a:r>
              <a:rPr lang="en-US"/>
              <a:t>#1 Logika Dasar, Rasionalitas, &amp; Perspektif</a:t>
            </a:r>
          </a:p>
        </p:txBody>
      </p:sp>
    </p:spTree>
    <p:extLst>
      <p:ext uri="{BB962C8B-B14F-4D97-AF65-F5344CB8AC3E}">
        <p14:creationId xmlns:p14="http://schemas.microsoft.com/office/powerpoint/2010/main" val="40839210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A2920-E31F-DD2A-8E5C-90E24B43533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77DCE6-CE71-8822-C029-A12CBBCB04D4}"/>
              </a:ext>
            </a:extLst>
          </p:cNvPr>
          <p:cNvSpPr>
            <a:spLocks noGrp="1"/>
          </p:cNvSpPr>
          <p:nvPr>
            <p:ph sz="half" idx="2"/>
          </p:nvPr>
        </p:nvSpPr>
        <p:spPr>
          <a:xfrm>
            <a:off x="3687879" y="1671867"/>
            <a:ext cx="8070296" cy="4376274"/>
          </a:xfrm>
        </p:spPr>
        <p:txBody>
          <a:bodyPr numCol="2" spcCol="144000">
            <a:normAutofit lnSpcReduction="10000"/>
          </a:bodyPr>
          <a:lstStyle/>
          <a:p>
            <a:r>
              <a:rPr lang="en-US"/>
              <a:t>Teori yang digunakan untuk memahami suatu fenomena kompleks memiliki banyak fungsi.</a:t>
            </a:r>
          </a:p>
          <a:p>
            <a:r>
              <a:rPr lang="en-US"/>
              <a:t>Menurut Snelbecker (</a:t>
            </a:r>
            <a:r>
              <a:rPr lang="en-US" i="1"/>
              <a:t>Learning Theory: Instructional Theory and Psycoeducational Design</a:t>
            </a:r>
            <a:r>
              <a:rPr lang="en-US"/>
              <a:t>, 1974), fungsi teori di antaranya adalah untuk:</a:t>
            </a:r>
          </a:p>
          <a:p>
            <a:pPr marL="518400" lvl="1" indent="-288000">
              <a:buNone/>
            </a:pPr>
            <a:r>
              <a:rPr lang="en-US"/>
              <a:t>1.	</a:t>
            </a:r>
            <a:r>
              <a:rPr lang="en-US" b="1" i="1">
                <a:solidFill>
                  <a:srgbClr val="C00000"/>
                </a:solidFill>
              </a:rPr>
              <a:t>Systemize findings</a:t>
            </a:r>
            <a:r>
              <a:rPr lang="en-US" b="1" i="1"/>
              <a:t> </a:t>
            </a:r>
            <a:r>
              <a:rPr lang="en-US"/>
              <a:t>(membuat temuan-temuan menjadi sistematis);</a:t>
            </a:r>
          </a:p>
          <a:p>
            <a:pPr marL="518400" lvl="1" indent="-288000">
              <a:buNone/>
            </a:pPr>
            <a:r>
              <a:rPr lang="en-US"/>
              <a:t>2.	</a:t>
            </a:r>
            <a:r>
              <a:rPr lang="en-US" b="1" i="1">
                <a:solidFill>
                  <a:srgbClr val="C00000"/>
                </a:solidFill>
              </a:rPr>
              <a:t>Generate hypothesis </a:t>
            </a:r>
            <a:r>
              <a:rPr lang="en-US"/>
              <a:t>(membuat hipotesis berupa dugaan/ kesimpulan sementara yang didasarkan pada data dan hasil observasi yang tersedia);</a:t>
            </a:r>
          </a:p>
          <a:p>
            <a:pPr marL="518400" lvl="1" indent="-288000">
              <a:buNone/>
            </a:pPr>
            <a:r>
              <a:rPr lang="en-US"/>
              <a:t>3.	</a:t>
            </a:r>
            <a:r>
              <a:rPr lang="en-US" b="1" i="1">
                <a:solidFill>
                  <a:srgbClr val="C00000"/>
                </a:solidFill>
              </a:rPr>
              <a:t>Make predictions </a:t>
            </a:r>
            <a:r>
              <a:rPr lang="en-US"/>
              <a:t>(membuat prediksi berdasarkan data dan hasil observasi/eksperimen);</a:t>
            </a:r>
          </a:p>
          <a:p>
            <a:pPr marL="518400" lvl="1" indent="-288000">
              <a:buNone/>
            </a:pPr>
            <a:r>
              <a:rPr lang="en-US"/>
              <a:t>4.	</a:t>
            </a:r>
            <a:r>
              <a:rPr lang="en-US" b="1" i="1">
                <a:solidFill>
                  <a:srgbClr val="C00000"/>
                </a:solidFill>
              </a:rPr>
              <a:t>Provide explanations </a:t>
            </a:r>
            <a:r>
              <a:rPr lang="en-US"/>
              <a:t>(menyediakan penjelasan atas pertanyaan “mengapa”);</a:t>
            </a:r>
          </a:p>
          <a:p>
            <a:r>
              <a:rPr lang="en-US"/>
              <a:t>Berdasarkan logika di atas, ada istilah-istilah sederhana sebagai nama teori yang dapat merepresentasikan suatu metode ilmiah untuk menyelesaikan suatu permasalahan yang kompleks di seputaran kehidupan manusia.</a:t>
            </a:r>
          </a:p>
        </p:txBody>
      </p:sp>
      <p:sp>
        <p:nvSpPr>
          <p:cNvPr id="4" name="Footer Placeholder 3">
            <a:extLst>
              <a:ext uri="{FF2B5EF4-FFF2-40B4-BE49-F238E27FC236}">
                <a16:creationId xmlns:a16="http://schemas.microsoft.com/office/drawing/2014/main" id="{BC11FE17-F290-B178-811A-4506B33C336B}"/>
              </a:ext>
            </a:extLst>
          </p:cNvPr>
          <p:cNvSpPr>
            <a:spLocks noGrp="1"/>
          </p:cNvSpPr>
          <p:nvPr>
            <p:ph type="ftr" sz="quarter" idx="11"/>
          </p:nvPr>
        </p:nvSpPr>
        <p:spPr/>
        <p:txBody>
          <a:bodyPr/>
          <a:lstStyle/>
          <a:p>
            <a:r>
              <a:rPr lang="en-US"/>
              <a:t>Coffee Morning | 23 Juli 2027 | Dr. Prianto Budi Saptono, Ak., CA, MBA.</a:t>
            </a:r>
          </a:p>
        </p:txBody>
      </p:sp>
      <p:sp>
        <p:nvSpPr>
          <p:cNvPr id="5" name="Slide Number Placeholder 4">
            <a:extLst>
              <a:ext uri="{FF2B5EF4-FFF2-40B4-BE49-F238E27FC236}">
                <a16:creationId xmlns:a16="http://schemas.microsoft.com/office/drawing/2014/main" id="{6B8B9685-AAF9-5BC6-4734-3AEF259B79B0}"/>
              </a:ext>
            </a:extLst>
          </p:cNvPr>
          <p:cNvSpPr>
            <a:spLocks noGrp="1"/>
          </p:cNvSpPr>
          <p:nvPr>
            <p:ph type="sldNum" sz="quarter" idx="12"/>
          </p:nvPr>
        </p:nvSpPr>
        <p:spPr/>
        <p:txBody>
          <a:bodyPr/>
          <a:lstStyle/>
          <a:p>
            <a:fld id="{A41DA790-10AA-4C91-B558-F29F37CE99B4}" type="slidenum">
              <a:rPr lang="en-US" smtClean="0"/>
              <a:t>17</a:t>
            </a:fld>
            <a:endParaRPr lang="en-US"/>
          </a:p>
        </p:txBody>
      </p:sp>
      <p:sp>
        <p:nvSpPr>
          <p:cNvPr id="6" name="Title 5">
            <a:extLst>
              <a:ext uri="{FF2B5EF4-FFF2-40B4-BE49-F238E27FC236}">
                <a16:creationId xmlns:a16="http://schemas.microsoft.com/office/drawing/2014/main" id="{5AFFEE47-0969-630A-6938-55A21EE18FB7}"/>
              </a:ext>
            </a:extLst>
          </p:cNvPr>
          <p:cNvSpPr>
            <a:spLocks noGrp="1"/>
          </p:cNvSpPr>
          <p:nvPr>
            <p:ph type="title"/>
          </p:nvPr>
        </p:nvSpPr>
        <p:spPr/>
        <p:txBody>
          <a:bodyPr/>
          <a:lstStyle/>
          <a:p>
            <a:r>
              <a:rPr lang="en-US"/>
              <a:t>#1 Logika Dasar, Rasionalitas, &amp; Perspektif</a:t>
            </a:r>
            <a:endParaRPr lang="en-ID"/>
          </a:p>
        </p:txBody>
      </p:sp>
      <p:pic>
        <p:nvPicPr>
          <p:cNvPr id="3074" name="Picture 2">
            <a:extLst>
              <a:ext uri="{FF2B5EF4-FFF2-40B4-BE49-F238E27FC236}">
                <a16:creationId xmlns:a16="http://schemas.microsoft.com/office/drawing/2014/main" id="{084791BF-8FD3-17F0-8658-4C23A83D311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33825" y="1731962"/>
            <a:ext cx="2763546" cy="4149470"/>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6113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2E4CFF0-B577-BEBD-D6DE-BC59D688DED3}"/>
              </a:ext>
            </a:extLst>
          </p:cNvPr>
          <p:cNvSpPr>
            <a:spLocks noGrp="1"/>
          </p:cNvSpPr>
          <p:nvPr>
            <p:ph sz="half" idx="1"/>
          </p:nvPr>
        </p:nvSpPr>
        <p:spPr>
          <a:xfrm>
            <a:off x="415126" y="1671867"/>
            <a:ext cx="4964182" cy="4376273"/>
          </a:xfrm>
        </p:spPr>
        <p:txBody>
          <a:bodyPr numCol="1">
            <a:normAutofit/>
          </a:bodyPr>
          <a:lstStyle/>
          <a:p>
            <a:r>
              <a:rPr lang="en-ID"/>
              <a:t>Pajak atas nilai tambah atau </a:t>
            </a:r>
            <a:r>
              <a:rPr lang="en-ID">
                <a:highlight>
                  <a:srgbClr val="FFFF00"/>
                </a:highlight>
              </a:rPr>
              <a:t>PPN</a:t>
            </a:r>
            <a:r>
              <a:rPr lang="en-ID"/>
              <a:t> (Pajak Pertambahan Nilai) berasal dari modifikasi pajak penjualan (</a:t>
            </a:r>
            <a:r>
              <a:rPr lang="en-ID">
                <a:highlight>
                  <a:srgbClr val="00FFFF"/>
                </a:highlight>
              </a:rPr>
              <a:t>PPn</a:t>
            </a:r>
            <a:r>
              <a:rPr lang="en-ID"/>
              <a:t>) yang tidak lagi diberlakukan karena pengenaan PPn-nya berulang kali (</a:t>
            </a:r>
            <a:r>
              <a:rPr lang="en-ID" i="1"/>
              <a:t>cascade tax</a:t>
            </a:r>
            <a:r>
              <a:rPr lang="en-ID"/>
              <a:t>).</a:t>
            </a:r>
          </a:p>
          <a:p>
            <a:r>
              <a:rPr lang="en-ID"/>
              <a:t>Sistem PPN berkaitan aktivitas bisnis yang dapat disimplikasi dengan persamaan sbb.:</a:t>
            </a:r>
          </a:p>
          <a:p>
            <a:pPr marL="518400" lvl="1" indent="-288000">
              <a:buFont typeface="Arial Narrow" panose="020B0606020202030204" pitchFamily="34" charset="0"/>
              <a:buChar char="―"/>
              <a:tabLst>
                <a:tab pos="1617663" algn="l"/>
              </a:tabLst>
            </a:pPr>
            <a:r>
              <a:rPr lang="en-ID"/>
              <a:t>Pers. 1: 	</a:t>
            </a:r>
            <a:r>
              <a:rPr lang="en-ID" i="1"/>
              <a:t>Input + Process = Output</a:t>
            </a:r>
          </a:p>
          <a:p>
            <a:pPr marL="518400" lvl="1" indent="-288000">
              <a:buFont typeface="Arial Narrow" panose="020B0606020202030204" pitchFamily="34" charset="0"/>
              <a:buChar char="―"/>
              <a:tabLst>
                <a:tab pos="1617663" algn="l"/>
              </a:tabLst>
            </a:pPr>
            <a:r>
              <a:rPr lang="en-ID"/>
              <a:t>Pers. 2: 	</a:t>
            </a:r>
            <a:r>
              <a:rPr lang="en-ID" i="1"/>
              <a:t>Output - Input = Process</a:t>
            </a:r>
          </a:p>
          <a:p>
            <a:pPr marL="518400" lvl="1" indent="-288000">
              <a:buFont typeface="Arial Narrow" panose="020B0606020202030204" pitchFamily="34" charset="0"/>
              <a:buChar char="―"/>
              <a:tabLst>
                <a:tab pos="1617663" algn="l"/>
              </a:tabLst>
            </a:pPr>
            <a:r>
              <a:rPr lang="en-ID"/>
              <a:t>Pers. 3: 	</a:t>
            </a:r>
            <a:r>
              <a:rPr lang="en-ID" i="1"/>
              <a:t>Output - Input = Value Added</a:t>
            </a:r>
          </a:p>
          <a:p>
            <a:pPr marL="518400" lvl="1" indent="-288000">
              <a:buFont typeface="Arial Narrow" panose="020B0606020202030204" pitchFamily="34" charset="0"/>
              <a:buChar char="―"/>
              <a:tabLst>
                <a:tab pos="1617663" algn="l"/>
              </a:tabLst>
            </a:pPr>
            <a:r>
              <a:rPr lang="en-ID"/>
              <a:t>Pers. 4: 	</a:t>
            </a:r>
            <a:r>
              <a:rPr lang="en-ID" i="1"/>
              <a:t>t(Output) – t(Input) = VAT</a:t>
            </a:r>
          </a:p>
          <a:p>
            <a:pPr marL="518400" lvl="1" indent="-288000">
              <a:buFont typeface="Arial Narrow" panose="020B0606020202030204" pitchFamily="34" charset="0"/>
              <a:buChar char="―"/>
              <a:tabLst>
                <a:tab pos="1617663" algn="l"/>
              </a:tabLst>
            </a:pPr>
            <a:r>
              <a:rPr lang="en-ID"/>
              <a:t>Pers. 5: 	</a:t>
            </a:r>
            <a:r>
              <a:rPr lang="en-ID" i="1"/>
              <a:t>t(Output – Input) = VAT </a:t>
            </a:r>
          </a:p>
        </p:txBody>
      </p:sp>
      <p:pic>
        <p:nvPicPr>
          <p:cNvPr id="8" name="Content Placeholder 6">
            <a:extLst>
              <a:ext uri="{FF2B5EF4-FFF2-40B4-BE49-F238E27FC236}">
                <a16:creationId xmlns:a16="http://schemas.microsoft.com/office/drawing/2014/main" id="{64077314-02E9-F4D8-4081-3E90C41D62E0}"/>
              </a:ext>
            </a:extLst>
          </p:cNvPr>
          <p:cNvPicPr>
            <a:picLocks noGrp="1" noChangeAspect="1"/>
          </p:cNvPicPr>
          <p:nvPr>
            <p:ph sz="half" idx="2"/>
          </p:nvPr>
        </p:nvPicPr>
        <p:blipFill>
          <a:blip r:embed="rId3"/>
          <a:stretch>
            <a:fillRect/>
          </a:stretch>
        </p:blipFill>
        <p:spPr>
          <a:xfrm>
            <a:off x="5768019" y="1759222"/>
            <a:ext cx="5984143" cy="4288917"/>
          </a:xfrm>
          <a:ln>
            <a:solidFill>
              <a:schemeClr val="tx1"/>
            </a:solidFill>
          </a:ln>
          <a:effectLst>
            <a:outerShdw blurRad="50800" dist="38100" dir="2700000" algn="tl" rotWithShape="0">
              <a:prstClr val="black">
                <a:alpha val="40000"/>
              </a:prstClr>
            </a:outerShdw>
          </a:effectLst>
        </p:spPr>
      </p:pic>
      <p:sp>
        <p:nvSpPr>
          <p:cNvPr id="4" name="Footer Placeholder 3">
            <a:extLst>
              <a:ext uri="{FF2B5EF4-FFF2-40B4-BE49-F238E27FC236}">
                <a16:creationId xmlns:a16="http://schemas.microsoft.com/office/drawing/2014/main" id="{16BCD1A6-1E6B-57E8-5CA2-B067265862E1}"/>
              </a:ext>
            </a:extLst>
          </p:cNvPr>
          <p:cNvSpPr>
            <a:spLocks noGrp="1"/>
          </p:cNvSpPr>
          <p:nvPr>
            <p:ph type="ftr" sz="quarter" idx="11"/>
          </p:nvPr>
        </p:nvSpPr>
        <p:spPr/>
        <p:txBody>
          <a:bodyPr/>
          <a:lstStyle/>
          <a:p>
            <a:r>
              <a:rPr lang="en-ID"/>
              <a:t>Coffee Morning | 23 Juli 2027 | Dr. Prianto Budi Saptono, Ak., CA, MBA.</a:t>
            </a:r>
          </a:p>
        </p:txBody>
      </p:sp>
      <p:sp>
        <p:nvSpPr>
          <p:cNvPr id="5" name="Slide Number Placeholder 4">
            <a:extLst>
              <a:ext uri="{FF2B5EF4-FFF2-40B4-BE49-F238E27FC236}">
                <a16:creationId xmlns:a16="http://schemas.microsoft.com/office/drawing/2014/main" id="{97E67E27-3B51-0DB8-B5D1-A9C4F834B1FC}"/>
              </a:ext>
            </a:extLst>
          </p:cNvPr>
          <p:cNvSpPr>
            <a:spLocks noGrp="1"/>
          </p:cNvSpPr>
          <p:nvPr>
            <p:ph type="sldNum" sz="quarter" idx="12"/>
          </p:nvPr>
        </p:nvSpPr>
        <p:spPr/>
        <p:txBody>
          <a:bodyPr/>
          <a:lstStyle/>
          <a:p>
            <a:fld id="{58DF3EFF-6170-4F6A-8198-B446E83B3031}" type="slidenum">
              <a:rPr lang="en-ID" smtClean="0"/>
              <a:t>18</a:t>
            </a:fld>
            <a:endParaRPr lang="en-ID"/>
          </a:p>
        </p:txBody>
      </p:sp>
      <p:sp>
        <p:nvSpPr>
          <p:cNvPr id="6" name="Title 5">
            <a:extLst>
              <a:ext uri="{FF2B5EF4-FFF2-40B4-BE49-F238E27FC236}">
                <a16:creationId xmlns:a16="http://schemas.microsoft.com/office/drawing/2014/main" id="{E6A6A428-F68E-EBE6-77FE-6CA724D07D23}"/>
              </a:ext>
            </a:extLst>
          </p:cNvPr>
          <p:cNvSpPr>
            <a:spLocks noGrp="1"/>
          </p:cNvSpPr>
          <p:nvPr>
            <p:ph type="title"/>
          </p:nvPr>
        </p:nvSpPr>
        <p:spPr/>
        <p:txBody>
          <a:bodyPr>
            <a:normAutofit/>
          </a:bodyPr>
          <a:lstStyle/>
          <a:p>
            <a:r>
              <a:rPr lang="en-US" sz="4400" kern="1200">
                <a:solidFill>
                  <a:schemeClr val="tx1"/>
                </a:solidFill>
                <a:latin typeface="+mj-lt"/>
                <a:ea typeface="+mj-ea"/>
                <a:cs typeface="+mj-cs"/>
              </a:rPr>
              <a:t>#2 Logika Dasar PPN</a:t>
            </a:r>
            <a:endParaRPr lang="en-ID"/>
          </a:p>
        </p:txBody>
      </p:sp>
      <p:sp>
        <p:nvSpPr>
          <p:cNvPr id="10" name="TextBox 9">
            <a:extLst>
              <a:ext uri="{FF2B5EF4-FFF2-40B4-BE49-F238E27FC236}">
                <a16:creationId xmlns:a16="http://schemas.microsoft.com/office/drawing/2014/main" id="{97A168C7-9C00-9487-8CF1-17FA9D9536CE}"/>
              </a:ext>
            </a:extLst>
          </p:cNvPr>
          <p:cNvSpPr txBox="1"/>
          <p:nvPr/>
        </p:nvSpPr>
        <p:spPr>
          <a:xfrm>
            <a:off x="9152868" y="4455190"/>
            <a:ext cx="2012164" cy="738664"/>
          </a:xfrm>
          <a:prstGeom prst="rect">
            <a:avLst/>
          </a:prstGeom>
          <a:noFill/>
        </p:spPr>
        <p:txBody>
          <a:bodyPr wrap="square">
            <a:spAutoFit/>
          </a:bodyPr>
          <a:lstStyle/>
          <a:p>
            <a:r>
              <a:rPr lang="en-GB" sz="1400">
                <a:latin typeface="Arial Narrow" panose="020B0606020202030204" pitchFamily="34" charset="0"/>
              </a:rPr>
              <a:t>Sumber: Spring Singapore (</a:t>
            </a:r>
            <a:r>
              <a:rPr lang="en-GB" sz="1400" i="1">
                <a:latin typeface="Arial Narrow" panose="020B0606020202030204" pitchFamily="34" charset="0"/>
              </a:rPr>
              <a:t>A Guide to Productivity Measurement</a:t>
            </a:r>
            <a:r>
              <a:rPr lang="en-GB" sz="1400">
                <a:latin typeface="Arial Narrow" panose="020B0606020202030204" pitchFamily="34" charset="0"/>
              </a:rPr>
              <a:t>, 2011)</a:t>
            </a:r>
          </a:p>
        </p:txBody>
      </p:sp>
      <p:sp>
        <p:nvSpPr>
          <p:cNvPr id="3" name="TextBox 2">
            <a:extLst>
              <a:ext uri="{FF2B5EF4-FFF2-40B4-BE49-F238E27FC236}">
                <a16:creationId xmlns:a16="http://schemas.microsoft.com/office/drawing/2014/main" id="{2B917617-9D0B-339E-A9DB-DB0FE67C98DD}"/>
              </a:ext>
            </a:extLst>
          </p:cNvPr>
          <p:cNvSpPr txBox="1"/>
          <p:nvPr/>
        </p:nvSpPr>
        <p:spPr>
          <a:xfrm>
            <a:off x="6064750" y="5544631"/>
            <a:ext cx="762457" cy="369332"/>
          </a:xfrm>
          <a:prstGeom prst="rect">
            <a:avLst/>
          </a:prstGeom>
          <a:solidFill>
            <a:schemeClr val="bg1"/>
          </a:solidFill>
          <a:ln>
            <a:solidFill>
              <a:srgbClr val="FF0000"/>
            </a:solidFill>
          </a:ln>
        </p:spPr>
        <p:txBody>
          <a:bodyPr wrap="square">
            <a:spAutoFit/>
          </a:bodyPr>
          <a:lstStyle/>
          <a:p>
            <a:pPr algn="ctr"/>
            <a:r>
              <a:rPr lang="en-US">
                <a:solidFill>
                  <a:srgbClr val="FF0000"/>
                </a:solidFill>
                <a:latin typeface="Arial Narrow" panose="020B0606020202030204" pitchFamily="34" charset="0"/>
              </a:rPr>
              <a:t>Output</a:t>
            </a:r>
          </a:p>
        </p:txBody>
      </p:sp>
      <p:sp>
        <p:nvSpPr>
          <p:cNvPr id="9" name="TextBox 8">
            <a:extLst>
              <a:ext uri="{FF2B5EF4-FFF2-40B4-BE49-F238E27FC236}">
                <a16:creationId xmlns:a16="http://schemas.microsoft.com/office/drawing/2014/main" id="{B13BB1E7-D380-3F76-DABB-D31DE4C83038}"/>
              </a:ext>
            </a:extLst>
          </p:cNvPr>
          <p:cNvSpPr txBox="1"/>
          <p:nvPr/>
        </p:nvSpPr>
        <p:spPr>
          <a:xfrm>
            <a:off x="7525782" y="5544631"/>
            <a:ext cx="762457" cy="369332"/>
          </a:xfrm>
          <a:prstGeom prst="rect">
            <a:avLst/>
          </a:prstGeom>
          <a:solidFill>
            <a:schemeClr val="bg1"/>
          </a:solidFill>
          <a:ln>
            <a:solidFill>
              <a:srgbClr val="FF0000"/>
            </a:solidFill>
          </a:ln>
        </p:spPr>
        <p:txBody>
          <a:bodyPr wrap="square">
            <a:spAutoFit/>
          </a:bodyPr>
          <a:lstStyle/>
          <a:p>
            <a:pPr algn="ctr"/>
            <a:r>
              <a:rPr lang="en-US">
                <a:solidFill>
                  <a:srgbClr val="FF0000"/>
                </a:solidFill>
                <a:latin typeface="Arial Narrow" panose="020B0606020202030204" pitchFamily="34" charset="0"/>
              </a:rPr>
              <a:t>Input</a:t>
            </a:r>
          </a:p>
        </p:txBody>
      </p:sp>
      <p:sp>
        <p:nvSpPr>
          <p:cNvPr id="11" name="TextBox 10">
            <a:extLst>
              <a:ext uri="{FF2B5EF4-FFF2-40B4-BE49-F238E27FC236}">
                <a16:creationId xmlns:a16="http://schemas.microsoft.com/office/drawing/2014/main" id="{B69CE4AC-EFD8-718B-28F3-DB0C97931F8A}"/>
              </a:ext>
            </a:extLst>
          </p:cNvPr>
          <p:cNvSpPr txBox="1"/>
          <p:nvPr/>
        </p:nvSpPr>
        <p:spPr>
          <a:xfrm>
            <a:off x="7532924" y="2713424"/>
            <a:ext cx="762457" cy="639375"/>
          </a:xfrm>
          <a:prstGeom prst="rect">
            <a:avLst/>
          </a:prstGeom>
          <a:noFill/>
          <a:ln w="19050">
            <a:solidFill>
              <a:schemeClr val="bg1"/>
            </a:solidFill>
          </a:ln>
        </p:spPr>
        <p:txBody>
          <a:bodyPr wrap="square">
            <a:noAutofit/>
          </a:bodyPr>
          <a:lstStyle/>
          <a:p>
            <a:pPr algn="ctr"/>
            <a:endParaRPr lang="en-US">
              <a:solidFill>
                <a:srgbClr val="FF0000"/>
              </a:solidFill>
              <a:latin typeface="Arial Narrow" panose="020B0606020202030204" pitchFamily="34" charset="0"/>
            </a:endParaRPr>
          </a:p>
        </p:txBody>
      </p:sp>
    </p:spTree>
    <p:extLst>
      <p:ext uri="{BB962C8B-B14F-4D97-AF65-F5344CB8AC3E}">
        <p14:creationId xmlns:p14="http://schemas.microsoft.com/office/powerpoint/2010/main" val="10104947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8" presetClass="emph" presetSubtype="0" fill="hold" grpId="1" nodeType="afterEffect">
                                  <p:stCondLst>
                                    <p:cond delay="0"/>
                                  </p:stCondLst>
                                  <p:childTnLst>
                                    <p:animRot by="21600000">
                                      <p:cBhvr>
                                        <p:cTn id="28" dur="2000" fill="hold"/>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animBg="1"/>
      <p:bldP spid="9" grpId="0" animBg="1"/>
      <p:bldP spid="11" grpId="0" animBg="1"/>
      <p:bldP spid="1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CA9689BD-365A-CB8C-5DC6-81524F1579F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ED9F834-7FF4-9163-B53D-085B29DCAD2A}"/>
              </a:ext>
            </a:extLst>
          </p:cNvPr>
          <p:cNvSpPr>
            <a:spLocks noGrp="1"/>
          </p:cNvSpPr>
          <p:nvPr>
            <p:ph type="ctrTitle"/>
          </p:nvPr>
        </p:nvSpPr>
        <p:spPr/>
        <p:txBody>
          <a:bodyPr/>
          <a:lstStyle/>
          <a:p>
            <a:r>
              <a:rPr lang="en-US"/>
              <a:t>Pembahasan Kebijakan PPN</a:t>
            </a:r>
          </a:p>
        </p:txBody>
      </p:sp>
      <p:sp>
        <p:nvSpPr>
          <p:cNvPr id="8" name="Subtitle 7">
            <a:extLst>
              <a:ext uri="{FF2B5EF4-FFF2-40B4-BE49-F238E27FC236}">
                <a16:creationId xmlns:a16="http://schemas.microsoft.com/office/drawing/2014/main" id="{89CB3BC4-5DB3-06B8-1496-50475749DCF8}"/>
              </a:ext>
            </a:extLst>
          </p:cNvPr>
          <p:cNvSpPr>
            <a:spLocks noGrp="1"/>
          </p:cNvSpPr>
          <p:nvPr>
            <p:ph type="subTitle" idx="1"/>
          </p:nvPr>
        </p:nvSpPr>
        <p:spPr/>
        <p:txBody>
          <a:bodyPr/>
          <a:lstStyle/>
          <a:p>
            <a:r>
              <a:rPr lang="en-US"/>
              <a:t>Agenda 3</a:t>
            </a:r>
          </a:p>
        </p:txBody>
      </p:sp>
      <p:sp>
        <p:nvSpPr>
          <p:cNvPr id="5" name="Footer Placeholder 4">
            <a:extLst>
              <a:ext uri="{FF2B5EF4-FFF2-40B4-BE49-F238E27FC236}">
                <a16:creationId xmlns:a16="http://schemas.microsoft.com/office/drawing/2014/main" id="{5DF8841B-9DC4-3E35-E53C-566766D07E93}"/>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2" name="Slide Number Placeholder 1">
            <a:extLst>
              <a:ext uri="{FF2B5EF4-FFF2-40B4-BE49-F238E27FC236}">
                <a16:creationId xmlns:a16="http://schemas.microsoft.com/office/drawing/2014/main" id="{DC52CCF9-FB5C-4F66-998D-DE9D7E2553CA}"/>
              </a:ext>
            </a:extLst>
          </p:cNvPr>
          <p:cNvSpPr>
            <a:spLocks noGrp="1"/>
          </p:cNvSpPr>
          <p:nvPr>
            <p:ph type="sldNum" sz="quarter" idx="12"/>
          </p:nvPr>
        </p:nvSpPr>
        <p:spPr/>
        <p:txBody>
          <a:bodyPr/>
          <a:lstStyle/>
          <a:p>
            <a:fld id="{A41DA790-10AA-4C91-B558-F29F37CE99B4}" type="slidenum">
              <a:rPr lang="en-US" smtClean="0"/>
              <a:t>19</a:t>
            </a:fld>
            <a:endParaRPr lang="en-US"/>
          </a:p>
        </p:txBody>
      </p:sp>
    </p:spTree>
    <p:extLst>
      <p:ext uri="{BB962C8B-B14F-4D97-AF65-F5344CB8AC3E}">
        <p14:creationId xmlns:p14="http://schemas.microsoft.com/office/powerpoint/2010/main" val="282460366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A92FBD8-1BA2-4A69-BE54-00B164D363B2}"/>
              </a:ext>
            </a:extLst>
          </p:cNvPr>
          <p:cNvSpPr>
            <a:spLocks noGrp="1"/>
          </p:cNvSpPr>
          <p:nvPr>
            <p:ph type="ftr" sz="quarter" idx="11"/>
          </p:nvPr>
        </p:nvSpPr>
        <p:spPr/>
        <p:txBody>
          <a:bodyPr/>
          <a:lstStyle/>
          <a:p>
            <a:r>
              <a:rPr lang="en-ID"/>
              <a:t>Coffee Morning | 23 Juli 2027 | Dr. Prianto Budi Saptono, Ak., CA, MBA.</a:t>
            </a:r>
          </a:p>
        </p:txBody>
      </p:sp>
      <p:sp>
        <p:nvSpPr>
          <p:cNvPr id="5" name="Slide Number Placeholder 4">
            <a:extLst>
              <a:ext uri="{FF2B5EF4-FFF2-40B4-BE49-F238E27FC236}">
                <a16:creationId xmlns:a16="http://schemas.microsoft.com/office/drawing/2014/main" id="{8327530C-E702-418A-BF9B-0CEBE0C4104D}"/>
              </a:ext>
            </a:extLst>
          </p:cNvPr>
          <p:cNvSpPr>
            <a:spLocks noGrp="1"/>
          </p:cNvSpPr>
          <p:nvPr>
            <p:ph type="sldNum" sz="quarter" idx="12"/>
          </p:nvPr>
        </p:nvSpPr>
        <p:spPr/>
        <p:txBody>
          <a:bodyPr/>
          <a:lstStyle/>
          <a:p>
            <a:fld id="{58DF3EFF-6170-4F6A-8198-B446E83B3031}" type="slidenum">
              <a:rPr lang="en-ID" smtClean="0"/>
              <a:t>2</a:t>
            </a:fld>
            <a:endParaRPr lang="en-ID"/>
          </a:p>
        </p:txBody>
      </p:sp>
      <p:sp>
        <p:nvSpPr>
          <p:cNvPr id="2" name="Title 1">
            <a:extLst>
              <a:ext uri="{FF2B5EF4-FFF2-40B4-BE49-F238E27FC236}">
                <a16:creationId xmlns:a16="http://schemas.microsoft.com/office/drawing/2014/main" id="{75034EEF-6469-40B8-85FF-63D009679291}"/>
              </a:ext>
            </a:extLst>
          </p:cNvPr>
          <p:cNvSpPr>
            <a:spLocks noGrp="1"/>
          </p:cNvSpPr>
          <p:nvPr>
            <p:ph type="title"/>
          </p:nvPr>
        </p:nvSpPr>
        <p:spPr/>
        <p:txBody>
          <a:bodyPr/>
          <a:lstStyle/>
          <a:p>
            <a:r>
              <a:rPr lang="en-ID" b="1" i="1">
                <a:effectLst>
                  <a:outerShdw blurRad="38100" dist="38100" dir="2700000" algn="tl">
                    <a:srgbClr val="000000">
                      <a:alpha val="43137"/>
                    </a:srgbClr>
                  </a:outerShdw>
                </a:effectLst>
              </a:rPr>
              <a:t>Biodata Narasumber</a:t>
            </a:r>
          </a:p>
        </p:txBody>
      </p:sp>
      <p:graphicFrame>
        <p:nvGraphicFramePr>
          <p:cNvPr id="8" name="Content Placeholder 7">
            <a:extLst>
              <a:ext uri="{FF2B5EF4-FFF2-40B4-BE49-F238E27FC236}">
                <a16:creationId xmlns:a16="http://schemas.microsoft.com/office/drawing/2014/main" id="{BFE55263-3C2C-8D5D-9596-1479CA61935E}"/>
              </a:ext>
            </a:extLst>
          </p:cNvPr>
          <p:cNvGraphicFramePr>
            <a:graphicFrameLocks noGrp="1"/>
          </p:cNvGraphicFramePr>
          <p:nvPr>
            <p:ph idx="1"/>
            <p:extLst>
              <p:ext uri="{D42A27DB-BD31-4B8C-83A1-F6EECF244321}">
                <p14:modId xmlns:p14="http://schemas.microsoft.com/office/powerpoint/2010/main" val="721106239"/>
              </p:ext>
            </p:extLst>
          </p:nvPr>
        </p:nvGraphicFramePr>
        <p:xfrm>
          <a:off x="414338" y="1695450"/>
          <a:ext cx="11344274" cy="4343400"/>
        </p:xfrm>
        <a:graphic>
          <a:graphicData uri="http://schemas.openxmlformats.org/drawingml/2006/table">
            <a:tbl>
              <a:tblPr firstRow="1" firstCol="1" bandRow="1">
                <a:tableStyleId>{3B4B98B0-60AC-42C2-AFA5-B58CD77FA1E5}</a:tableStyleId>
              </a:tblPr>
              <a:tblGrid>
                <a:gridCol w="2103040">
                  <a:extLst>
                    <a:ext uri="{9D8B030D-6E8A-4147-A177-3AD203B41FA5}">
                      <a16:colId xmlns:a16="http://schemas.microsoft.com/office/drawing/2014/main" val="1551640554"/>
                    </a:ext>
                  </a:extLst>
                </a:gridCol>
                <a:gridCol w="256121">
                  <a:extLst>
                    <a:ext uri="{9D8B030D-6E8A-4147-A177-3AD203B41FA5}">
                      <a16:colId xmlns:a16="http://schemas.microsoft.com/office/drawing/2014/main" val="111775263"/>
                    </a:ext>
                  </a:extLst>
                </a:gridCol>
                <a:gridCol w="8985113">
                  <a:extLst>
                    <a:ext uri="{9D8B030D-6E8A-4147-A177-3AD203B41FA5}">
                      <a16:colId xmlns:a16="http://schemas.microsoft.com/office/drawing/2014/main" val="3843180551"/>
                    </a:ext>
                  </a:extLst>
                </a:gridCol>
              </a:tblGrid>
              <a:tr h="257856">
                <a:tc>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rPr>
                        <a:t>Nama</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Dr. </a:t>
                      </a:r>
                      <a:r>
                        <a:rPr lang="id-ID" sz="1900" b="0">
                          <a:solidFill>
                            <a:schemeClr val="tx1"/>
                          </a:solidFill>
                          <a:effectLst/>
                          <a:latin typeface="Arial Narrow" panose="020B0606020202030204" pitchFamily="34" charset="0"/>
                        </a:rPr>
                        <a:t>Prianto Budi Saptono</a:t>
                      </a:r>
                      <a:r>
                        <a:rPr lang="en-US" sz="1900" b="0">
                          <a:solidFill>
                            <a:schemeClr val="tx1"/>
                          </a:solidFill>
                          <a:effectLst/>
                          <a:latin typeface="Arial Narrow" panose="020B0606020202030204" pitchFamily="34" charset="0"/>
                        </a:rPr>
                        <a:t>, Ak., CA., MBA</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050742677"/>
                  </a:ext>
                </a:extLst>
              </a:tr>
              <a:tr h="257856">
                <a:tc>
                  <a:txBody>
                    <a:bodyPr/>
                    <a:lstStyle/>
                    <a:p>
                      <a:pPr marL="342900" marR="0" lvl="0" indent="-342900">
                        <a:lnSpc>
                          <a:spcPct val="100000"/>
                        </a:lnSpc>
                        <a:spcBef>
                          <a:spcPts val="0"/>
                        </a:spcBef>
                        <a:spcAft>
                          <a:spcPts val="0"/>
                        </a:spcAft>
                        <a:buFont typeface="Symbol" panose="05050102010706020507" pitchFamily="18" charset="2"/>
                        <a:buChar char=""/>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Asal</a:t>
                      </a:r>
                    </a:p>
                  </a:txBody>
                  <a:tcPr marL="0" marR="36000" marT="0" marB="0"/>
                </a:tc>
                <a:tc>
                  <a:txBody>
                    <a:bodyPr/>
                    <a:lstStyle/>
                    <a:p>
                      <a:pPr marL="0" marR="0">
                        <a:lnSpc>
                          <a:spcPct val="100000"/>
                        </a:lnSpc>
                        <a:spcBef>
                          <a:spcPts val="0"/>
                        </a:spcBef>
                        <a:spcAft>
                          <a:spcPts val="0"/>
                        </a:spcAft>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0" marR="36000" marT="0" marB="0"/>
                </a:tc>
                <a:tc>
                  <a:txBody>
                    <a:bodyPr/>
                    <a:lstStyle/>
                    <a:p>
                      <a:pPr marL="0" marR="0">
                        <a:lnSpc>
                          <a:spcPct val="100000"/>
                        </a:lnSpc>
                        <a:spcBef>
                          <a:spcPts val="0"/>
                        </a:spcBef>
                        <a:spcAft>
                          <a:spcPts val="0"/>
                        </a:spcAft>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Purwokerto</a:t>
                      </a:r>
                    </a:p>
                  </a:txBody>
                  <a:tcPr marL="0" marR="36000" marT="0" marB="0"/>
                </a:tc>
                <a:extLst>
                  <a:ext uri="{0D108BD9-81ED-4DB2-BD59-A6C34878D82A}">
                    <a16:rowId xmlns:a16="http://schemas.microsoft.com/office/drawing/2014/main" val="2873190571"/>
                  </a:ext>
                </a:extLst>
              </a:tr>
              <a:tr h="257856">
                <a:tc>
                  <a:txBody>
                    <a:bodyPr/>
                    <a:lstStyle/>
                    <a:p>
                      <a:pPr marL="342900" marR="0" lvl="0" indent="-342900">
                        <a:lnSpc>
                          <a:spcPct val="100000"/>
                        </a:lnSpc>
                        <a:spcBef>
                          <a:spcPts val="0"/>
                        </a:spcBef>
                        <a:spcAft>
                          <a:spcPts val="0"/>
                        </a:spcAft>
                        <a:buFont typeface="Symbol" panose="05050102010706020507" pitchFamily="18" charset="2"/>
                        <a:buChar char=""/>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Email </a:t>
                      </a:r>
                    </a:p>
                  </a:txBody>
                  <a:tcPr marL="0" marR="36000" marT="0" marB="0"/>
                </a:tc>
                <a:tc>
                  <a:txBody>
                    <a:bodyPr/>
                    <a:lstStyle/>
                    <a:p>
                      <a:pPr marL="0" marR="0">
                        <a:lnSpc>
                          <a:spcPct val="100000"/>
                        </a:lnSpc>
                        <a:spcBef>
                          <a:spcPts val="0"/>
                        </a:spcBef>
                        <a:spcAft>
                          <a:spcPts val="0"/>
                        </a:spcAft>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hlinkClick r:id="rId2"/>
                        </a:rPr>
                        <a:t>prianto.budi@gmail.com</a:t>
                      </a:r>
                      <a:r>
                        <a:rPr lang="en-US" sz="1900" b="0">
                          <a:solidFill>
                            <a:schemeClr val="tx1"/>
                          </a:solidFill>
                          <a:effectLst/>
                          <a:latin typeface="Arial Narrow" panose="020B0606020202030204" pitchFamily="34" charset="0"/>
                        </a:rPr>
                        <a:t> </a:t>
                      </a:r>
                      <a:r>
                        <a:rPr lang="en-US" sz="1900" b="0">
                          <a:solidFill>
                            <a:srgbClr val="FF0000"/>
                          </a:solidFill>
                          <a:effectLst/>
                          <a:latin typeface="Arial Narrow" panose="020B0606020202030204" pitchFamily="34" charset="0"/>
                        </a:rPr>
                        <a:t>|</a:t>
                      </a:r>
                      <a:r>
                        <a:rPr lang="en-US" sz="1900" b="0">
                          <a:solidFill>
                            <a:schemeClr val="tx1"/>
                          </a:solidFill>
                          <a:effectLst/>
                          <a:latin typeface="Arial Narrow" panose="020B0606020202030204" pitchFamily="34" charset="0"/>
                        </a:rPr>
                        <a:t> </a:t>
                      </a:r>
                      <a:r>
                        <a:rPr lang="en-US" sz="1900" b="0">
                          <a:solidFill>
                            <a:schemeClr val="tx1"/>
                          </a:solidFill>
                          <a:effectLst/>
                          <a:latin typeface="Arial Narrow" panose="020B0606020202030204" pitchFamily="34" charset="0"/>
                          <a:hlinkClick r:id="rId3"/>
                        </a:rPr>
                        <a:t>prianto.saptono@ui.ac.id</a:t>
                      </a:r>
                      <a:r>
                        <a:rPr lang="en-US" sz="1900" b="0">
                          <a:solidFill>
                            <a:schemeClr val="tx1"/>
                          </a:solidFill>
                          <a:effectLst/>
                          <a:latin typeface="Arial Narrow" panose="020B0606020202030204" pitchFamily="34" charset="0"/>
                        </a:rPr>
                        <a:t> </a:t>
                      </a:r>
                      <a:r>
                        <a:rPr lang="en-US" sz="1900" b="0">
                          <a:solidFill>
                            <a:srgbClr val="FF0000"/>
                          </a:solidFill>
                          <a:effectLst/>
                          <a:latin typeface="Arial Narrow" panose="020B0606020202030204" pitchFamily="34" charset="0"/>
                        </a:rPr>
                        <a:t>| </a:t>
                      </a:r>
                      <a:r>
                        <a:rPr lang="en-US" sz="1900" b="0">
                          <a:solidFill>
                            <a:srgbClr val="FF0000"/>
                          </a:solidFill>
                          <a:effectLst/>
                          <a:latin typeface="Arial Narrow" panose="020B0606020202030204" pitchFamily="34" charset="0"/>
                          <a:hlinkClick r:id="rId4"/>
                        </a:rPr>
                        <a:t>prianto.budi@pratamaindomitra.co.id</a:t>
                      </a:r>
                      <a:r>
                        <a:rPr lang="en-US" sz="1900" b="0">
                          <a:solidFill>
                            <a:srgbClr val="FF0000"/>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1190909111"/>
                  </a:ext>
                </a:extLst>
              </a:tr>
              <a:tr h="257856">
                <a:tc>
                  <a:txBody>
                    <a:bodyPr/>
                    <a:lstStyle/>
                    <a:p>
                      <a:pPr marL="342900" marR="0" lvl="0" indent="-342900">
                        <a:lnSpc>
                          <a:spcPct val="100000"/>
                        </a:lnSpc>
                        <a:spcBef>
                          <a:spcPts val="0"/>
                        </a:spcBef>
                        <a:spcAft>
                          <a:spcPts val="0"/>
                        </a:spcAft>
                        <a:buFont typeface="Symbol" panose="05050102010706020507" pitchFamily="18" charset="2"/>
                        <a:buChar char=""/>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NIDN</a:t>
                      </a:r>
                    </a:p>
                  </a:txBody>
                  <a:tcPr marL="0" marR="36000" marT="0" marB="0"/>
                </a:tc>
                <a:tc>
                  <a:txBody>
                    <a:bodyPr/>
                    <a:lstStyle/>
                    <a:p>
                      <a:pPr marL="0" marR="0">
                        <a:lnSpc>
                          <a:spcPct val="100000"/>
                        </a:lnSpc>
                        <a:spcBef>
                          <a:spcPts val="0"/>
                        </a:spcBef>
                        <a:spcAft>
                          <a:spcPts val="0"/>
                        </a:spcAft>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0" marR="36000" marT="0" marB="0"/>
                </a:tc>
                <a:tc>
                  <a:txBody>
                    <a:bodyPr/>
                    <a:lstStyle/>
                    <a:p>
                      <a:pPr marL="0" marR="0">
                        <a:lnSpc>
                          <a:spcPct val="100000"/>
                        </a:lnSpc>
                        <a:spcBef>
                          <a:spcPts val="0"/>
                        </a:spcBef>
                        <a:spcAft>
                          <a:spcPts val="0"/>
                        </a:spcAft>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0008097103 di Fak. Ilmu Administrasi Universitas Indonesia (FIA UI) </a:t>
                      </a:r>
                    </a:p>
                  </a:txBody>
                  <a:tcPr marL="0" marR="36000" marT="0" marB="0"/>
                </a:tc>
                <a:extLst>
                  <a:ext uri="{0D108BD9-81ED-4DB2-BD59-A6C34878D82A}">
                    <a16:rowId xmlns:a16="http://schemas.microsoft.com/office/drawing/2014/main" val="246412529"/>
                  </a:ext>
                </a:extLst>
              </a:tr>
              <a:tr h="257856">
                <a:tc>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rPr>
                        <a:t>Keluarga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1 istri, 6 anak, 2 menantu, 3 cucu</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147552696"/>
                  </a:ext>
                </a:extLst>
              </a:tr>
              <a:tr h="0">
                <a:tc>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rPr>
                        <a:t>Pendidikan</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lvl="0" indent="0">
                        <a:lnSpc>
                          <a:spcPct val="100000"/>
                        </a:lnSpc>
                        <a:spcBef>
                          <a:spcPts val="0"/>
                        </a:spcBef>
                        <a:spcAft>
                          <a:spcPts val="0"/>
                        </a:spcAft>
                        <a:buFont typeface="+mj-lt"/>
                        <a:buNone/>
                      </a:pPr>
                      <a:r>
                        <a:rPr lang="en-ID" sz="1900" b="0">
                          <a:solidFill>
                            <a:schemeClr val="tx1"/>
                          </a:solidFill>
                          <a:effectLst/>
                          <a:latin typeface="Arial Narrow" panose="020B0606020202030204" pitchFamily="34" charset="0"/>
                        </a:rPr>
                        <a:t>D3 STAN (1993) - </a:t>
                      </a:r>
                      <a:r>
                        <a:rPr lang="id-ID" sz="1900" b="0">
                          <a:solidFill>
                            <a:schemeClr val="tx1"/>
                          </a:solidFill>
                          <a:effectLst/>
                          <a:latin typeface="Arial Narrow" panose="020B0606020202030204" pitchFamily="34" charset="0"/>
                        </a:rPr>
                        <a:t>D4 STAN </a:t>
                      </a:r>
                      <a:r>
                        <a:rPr lang="en-US" sz="1900" b="0">
                          <a:solidFill>
                            <a:schemeClr val="tx1"/>
                          </a:solidFill>
                          <a:effectLst/>
                          <a:latin typeface="Arial Narrow" panose="020B0606020202030204" pitchFamily="34" charset="0"/>
                        </a:rPr>
                        <a:t>(1999) - </a:t>
                      </a:r>
                      <a:r>
                        <a:rPr lang="id-ID" sz="1900" b="0">
                          <a:solidFill>
                            <a:schemeClr val="tx1"/>
                          </a:solidFill>
                          <a:effectLst/>
                          <a:latin typeface="Arial Narrow" panose="020B0606020202030204" pitchFamily="34" charset="0"/>
                        </a:rPr>
                        <a:t>S2 UGM</a:t>
                      </a:r>
                      <a:r>
                        <a:rPr lang="en-US" sz="1900" b="0">
                          <a:solidFill>
                            <a:schemeClr val="tx1"/>
                          </a:solidFill>
                          <a:effectLst/>
                          <a:latin typeface="Arial Narrow" panose="020B0606020202030204" pitchFamily="34" charset="0"/>
                        </a:rPr>
                        <a:t> (2012) -  S3 FISIP UI (2020)</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045819300"/>
                  </a:ext>
                </a:extLst>
              </a:tr>
              <a:tr h="257856">
                <a:tc rowSpan="6">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rPr>
                        <a:t>Pekerjaan</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a:solidFill>
                            <a:schemeClr val="tx1"/>
                          </a:solidFill>
                          <a:effectLst/>
                          <a:latin typeface="Arial Narrow" panose="020B0606020202030204" pitchFamily="34" charset="0"/>
                        </a:rPr>
                        <a:t>P</a:t>
                      </a:r>
                      <a:r>
                        <a:rPr lang="id-ID" sz="1900" b="0">
                          <a:solidFill>
                            <a:schemeClr val="tx1"/>
                          </a:solidFill>
                          <a:effectLst/>
                          <a:latin typeface="Arial Narrow" panose="020B0606020202030204" pitchFamily="34" charset="0"/>
                        </a:rPr>
                        <a:t>emeriksa di Karikpa Jakarta Enam Ditjen Pajak (1994</a:t>
                      </a:r>
                      <a:r>
                        <a:rPr lang="en-US" sz="1900" b="0">
                          <a:solidFill>
                            <a:schemeClr val="tx1"/>
                          </a:solidFill>
                          <a:effectLst/>
                          <a:latin typeface="Arial Narrow" panose="020B0606020202030204" pitchFamily="34" charset="0"/>
                        </a:rPr>
                        <a:t> – </a:t>
                      </a:r>
                      <a:r>
                        <a:rPr lang="id-ID" sz="1900" b="0">
                          <a:solidFill>
                            <a:schemeClr val="tx1"/>
                          </a:solidFill>
                          <a:effectLst/>
                          <a:latin typeface="Arial Narrow" panose="020B0606020202030204" pitchFamily="34" charset="0"/>
                        </a:rPr>
                        <a:t>1999)</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950653396"/>
                  </a:ext>
                </a:extLst>
              </a:tr>
              <a:tr h="257856">
                <a:tc vMerge="1">
                  <a:txBody>
                    <a:bodyPr/>
                    <a:lstStyle/>
                    <a:p>
                      <a:pPr marL="0" marR="0">
                        <a:lnSpc>
                          <a:spcPct val="115000"/>
                        </a:lnSpc>
                        <a:spcBef>
                          <a:spcPts val="0"/>
                        </a:spcBef>
                        <a:spcAft>
                          <a:spcPts val="0"/>
                        </a:spcAft>
                      </a:pP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0000"/>
                        </a:lnSpc>
                        <a:spcBef>
                          <a:spcPts val="0"/>
                        </a:spcBef>
                        <a:spcAft>
                          <a:spcPts val="0"/>
                        </a:spcAft>
                      </a:pPr>
                      <a:r>
                        <a:rPr lang="id-ID" sz="1900" b="0">
                          <a:solidFill>
                            <a:schemeClr val="tx1"/>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a:solidFill>
                            <a:schemeClr val="tx1"/>
                          </a:solidFill>
                          <a:effectLst/>
                          <a:latin typeface="Arial Narrow" panose="020B0606020202030204" pitchFamily="34" charset="0"/>
                        </a:rPr>
                        <a:t>A</a:t>
                      </a:r>
                      <a:r>
                        <a:rPr lang="id-ID" sz="1900" b="0">
                          <a:solidFill>
                            <a:schemeClr val="tx1"/>
                          </a:solidFill>
                          <a:effectLst/>
                          <a:latin typeface="Arial Narrow" panose="020B0606020202030204" pitchFamily="34" charset="0"/>
                        </a:rPr>
                        <a:t>uditor</a:t>
                      </a:r>
                      <a:r>
                        <a:rPr lang="en-US" sz="1900" b="0">
                          <a:solidFill>
                            <a:schemeClr val="tx1"/>
                          </a:solidFill>
                          <a:effectLst/>
                          <a:latin typeface="Arial Narrow" panose="020B0606020202030204" pitchFamily="34" charset="0"/>
                        </a:rPr>
                        <a:t>/konsultan</a:t>
                      </a:r>
                      <a:r>
                        <a:rPr lang="id-ID" sz="1900" b="0">
                          <a:solidFill>
                            <a:schemeClr val="tx1"/>
                          </a:solidFill>
                          <a:effectLst/>
                          <a:latin typeface="Arial Narrow" panose="020B0606020202030204" pitchFamily="34" charset="0"/>
                        </a:rPr>
                        <a:t> di KAP</a:t>
                      </a:r>
                      <a:r>
                        <a:rPr lang="en-US" sz="1900" b="0">
                          <a:solidFill>
                            <a:schemeClr val="tx1"/>
                          </a:solidFill>
                          <a:effectLst/>
                          <a:latin typeface="Arial Narrow" panose="020B0606020202030204" pitchFamily="34" charset="0"/>
                        </a:rPr>
                        <a:t> Kanaka Puradiredja &amp; Rekan (1999-2004)</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1620658982"/>
                  </a:ext>
                </a:extLst>
              </a:tr>
              <a:tr h="257856">
                <a:tc vMerge="1">
                  <a:txBody>
                    <a:bodyPr/>
                    <a:lstStyle/>
                    <a:p>
                      <a:pPr marL="0" marR="0">
                        <a:lnSpc>
                          <a:spcPct val="115000"/>
                        </a:lnSpc>
                        <a:spcBef>
                          <a:spcPts val="0"/>
                        </a:spcBef>
                        <a:spcAft>
                          <a:spcPts val="0"/>
                        </a:spcAft>
                      </a:pP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0000"/>
                        </a:lnSpc>
                        <a:spcBef>
                          <a:spcPts val="0"/>
                        </a:spcBef>
                        <a:spcAft>
                          <a:spcPts val="0"/>
                        </a:spcAft>
                      </a:pPr>
                      <a:r>
                        <a:rPr lang="id-ID" sz="1900" b="0">
                          <a:solidFill>
                            <a:schemeClr val="tx1"/>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a:solidFill>
                            <a:schemeClr val="tx1"/>
                          </a:solidFill>
                          <a:effectLst/>
                          <a:latin typeface="Arial Narrow" panose="020B0606020202030204" pitchFamily="34" charset="0"/>
                        </a:rPr>
                        <a:t>P</a:t>
                      </a:r>
                      <a:r>
                        <a:rPr lang="id-ID" sz="1900" b="0">
                          <a:solidFill>
                            <a:schemeClr val="tx1"/>
                          </a:solidFill>
                          <a:effectLst/>
                          <a:latin typeface="Arial Narrow" panose="020B0606020202030204" pitchFamily="34" charset="0"/>
                        </a:rPr>
                        <a:t>emilik PT Pratama Indomitra </a:t>
                      </a:r>
                      <a:r>
                        <a:rPr lang="en-US" sz="1900" b="0">
                          <a:solidFill>
                            <a:schemeClr val="tx1"/>
                          </a:solidFill>
                          <a:effectLst/>
                          <a:latin typeface="Arial Narrow" panose="020B0606020202030204" pitchFamily="34" charset="0"/>
                        </a:rPr>
                        <a:t>dgn 115 pegawai (2010 – skrg)</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770619563"/>
                  </a:ext>
                </a:extLst>
              </a:tr>
              <a:tr h="257856">
                <a:tc vMerge="1">
                  <a:txBody>
                    <a:bodyPr/>
                    <a:lstStyle/>
                    <a:p>
                      <a:endParaRPr lang="en-US"/>
                    </a:p>
                  </a:txBody>
                  <a:tcPr/>
                </a:tc>
                <a:tc>
                  <a:txBody>
                    <a:bodyPr/>
                    <a:lstStyle/>
                    <a:p>
                      <a:pPr marL="0" marR="0">
                        <a:lnSpc>
                          <a:spcPct val="100000"/>
                        </a:lnSpc>
                        <a:spcBef>
                          <a:spcPts val="0"/>
                        </a:spcBef>
                        <a:spcAft>
                          <a:spcPts val="0"/>
                        </a:spcAft>
                      </a:pP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Direktur Eksekutif Pratama Institute for Fiscal Policy &amp; Governance Studies</a:t>
                      </a:r>
                    </a:p>
                  </a:txBody>
                  <a:tcPr marL="0" marR="36000" marT="0" marB="0"/>
                </a:tc>
                <a:extLst>
                  <a:ext uri="{0D108BD9-81ED-4DB2-BD59-A6C34878D82A}">
                    <a16:rowId xmlns:a16="http://schemas.microsoft.com/office/drawing/2014/main" val="758513217"/>
                  </a:ext>
                </a:extLst>
              </a:tr>
              <a:tr h="257856">
                <a:tc vMerge="1">
                  <a:txBody>
                    <a:bodyPr/>
                    <a:lstStyle/>
                    <a:p>
                      <a:pPr marL="0" marR="0">
                        <a:lnSpc>
                          <a:spcPct val="115000"/>
                        </a:lnSpc>
                        <a:spcBef>
                          <a:spcPts val="0"/>
                        </a:spcBef>
                        <a:spcAft>
                          <a:spcPts val="0"/>
                        </a:spcAft>
                      </a:pP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a:solidFill>
                            <a:schemeClr val="tx1"/>
                          </a:solidFill>
                          <a:effectLst/>
                          <a:latin typeface="Arial Narrow" panose="020B0606020202030204" pitchFamily="34" charset="0"/>
                        </a:rPr>
                        <a:t>Dosen </a:t>
                      </a:r>
                      <a:r>
                        <a:rPr lang="id-ID" sz="1900" b="0">
                          <a:solidFill>
                            <a:schemeClr val="tx1"/>
                          </a:solidFill>
                          <a:effectLst/>
                          <a:latin typeface="Arial Narrow" panose="020B0606020202030204" pitchFamily="34" charset="0"/>
                        </a:rPr>
                        <a:t>S1 F</a:t>
                      </a:r>
                      <a:r>
                        <a:rPr lang="en-US" sz="1900" b="0">
                          <a:solidFill>
                            <a:schemeClr val="tx1"/>
                          </a:solidFill>
                          <a:effectLst/>
                          <a:latin typeface="Arial Narrow" panose="020B0606020202030204" pitchFamily="34" charset="0"/>
                        </a:rPr>
                        <a:t>ak. Ilmu Administrasi</a:t>
                      </a:r>
                      <a:r>
                        <a:rPr lang="id-ID" sz="1900" b="0">
                          <a:solidFill>
                            <a:schemeClr val="tx1"/>
                          </a:solidFill>
                          <a:effectLst/>
                          <a:latin typeface="Arial Narrow" panose="020B0606020202030204" pitchFamily="34" charset="0"/>
                        </a:rPr>
                        <a:t> UI (Sep 2014 – skrg)</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2287741422"/>
                  </a:ext>
                </a:extLst>
              </a:tr>
              <a:tr h="257856">
                <a:tc vMerge="1">
                  <a:txBody>
                    <a:bodyPr/>
                    <a:lstStyle/>
                    <a:p>
                      <a:endParaRPr lang="en-ID"/>
                    </a:p>
                  </a:txBody>
                  <a:tcPr/>
                </a:tc>
                <a:tc>
                  <a:txBody>
                    <a:bodyPr/>
                    <a:lstStyle/>
                    <a:p>
                      <a:pPr marL="0" marR="0">
                        <a:lnSpc>
                          <a:spcPct val="100000"/>
                        </a:lnSpc>
                        <a:spcBef>
                          <a:spcPts val="0"/>
                        </a:spcBef>
                        <a:spcAft>
                          <a:spcPts val="0"/>
                        </a:spcAft>
                      </a:pP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D" sz="1900" b="0">
                          <a:solidFill>
                            <a:schemeClr val="tx1"/>
                          </a:solidFill>
                          <a:effectLst/>
                          <a:latin typeface="Arial Narrow" panose="020B0606020202030204" pitchFamily="34" charset="0"/>
                        </a:rPr>
                        <a:t>Dosen </a:t>
                      </a:r>
                      <a:r>
                        <a:rPr lang="id-ID" sz="1900" b="0">
                          <a:solidFill>
                            <a:schemeClr val="tx1"/>
                          </a:solidFill>
                          <a:effectLst/>
                          <a:latin typeface="Arial Narrow" panose="020B0606020202030204" pitchFamily="34" charset="0"/>
                        </a:rPr>
                        <a:t>S</a:t>
                      </a:r>
                      <a:r>
                        <a:rPr lang="en-ID" sz="1900" b="0">
                          <a:solidFill>
                            <a:schemeClr val="tx1"/>
                          </a:solidFill>
                          <a:effectLst/>
                          <a:latin typeface="Arial Narrow" panose="020B0606020202030204" pitchFamily="34" charset="0"/>
                        </a:rPr>
                        <a:t>2</a:t>
                      </a:r>
                      <a:r>
                        <a:rPr lang="id-ID" sz="1900" b="0">
                          <a:solidFill>
                            <a:schemeClr val="tx1"/>
                          </a:solidFill>
                          <a:effectLst/>
                          <a:latin typeface="Arial Narrow" panose="020B0606020202030204" pitchFamily="34" charset="0"/>
                        </a:rPr>
                        <a:t> F</a:t>
                      </a:r>
                      <a:r>
                        <a:rPr lang="en-US" sz="1900" b="0">
                          <a:solidFill>
                            <a:schemeClr val="tx1"/>
                          </a:solidFill>
                          <a:effectLst/>
                          <a:latin typeface="Arial Narrow" panose="020B0606020202030204" pitchFamily="34" charset="0"/>
                        </a:rPr>
                        <a:t>ak. Ilmu Administrasi</a:t>
                      </a:r>
                      <a:r>
                        <a:rPr lang="id-ID" sz="1900" b="0">
                          <a:solidFill>
                            <a:schemeClr val="tx1"/>
                          </a:solidFill>
                          <a:effectLst/>
                          <a:latin typeface="Arial Narrow" panose="020B0606020202030204" pitchFamily="34" charset="0"/>
                        </a:rPr>
                        <a:t> UI (</a:t>
                      </a:r>
                      <a:r>
                        <a:rPr lang="en-ID" sz="1900" b="0">
                          <a:solidFill>
                            <a:schemeClr val="tx1"/>
                          </a:solidFill>
                          <a:effectLst/>
                          <a:latin typeface="Arial Narrow" panose="020B0606020202030204" pitchFamily="34" charset="0"/>
                        </a:rPr>
                        <a:t>Sep 2020 – skrg</a:t>
                      </a:r>
                      <a:r>
                        <a:rPr lang="id-ID"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1928861603"/>
                  </a:ext>
                </a:extLst>
              </a:tr>
              <a:tr h="257856">
                <a:tc rowSpan="3">
                  <a:txBody>
                    <a:bodyPr/>
                    <a:lstStyle/>
                    <a:p>
                      <a:pPr marL="342900" marR="0" lvl="0" indent="-342900">
                        <a:lnSpc>
                          <a:spcPct val="100000"/>
                        </a:lnSpc>
                        <a:spcBef>
                          <a:spcPts val="0"/>
                        </a:spcBef>
                        <a:spcAft>
                          <a:spcPts val="0"/>
                        </a:spcAft>
                        <a:buFont typeface="Symbol" panose="05050102010706020507" pitchFamily="18" charset="2"/>
                        <a:buChar char=""/>
                      </a:pPr>
                      <a:r>
                        <a:rPr lang="en-US" sz="1900" b="0">
                          <a:solidFill>
                            <a:schemeClr val="tx1"/>
                          </a:solidFill>
                          <a:effectLst/>
                          <a:latin typeface="Arial Narrow" panose="020B0606020202030204" pitchFamily="34" charset="0"/>
                        </a:rPr>
                        <a:t>Organisasi</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0" marR="0">
                        <a:lnSpc>
                          <a:spcPct val="100000"/>
                        </a:lnSpc>
                        <a:spcBef>
                          <a:spcPts val="0"/>
                        </a:spcBef>
                        <a:spcAft>
                          <a:spcPts val="0"/>
                        </a:spcAft>
                      </a:pPr>
                      <a:r>
                        <a:rPr lang="en-US" sz="1900" b="0">
                          <a:solidFill>
                            <a:schemeClr val="tx1"/>
                          </a:solidFill>
                          <a:effectLst/>
                          <a:latin typeface="Arial Narrow" panose="020B0606020202030204" pitchFamily="34" charset="0"/>
                        </a:rPr>
                        <a:t>:</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id-ID" sz="1900" b="0" dirty="0">
                          <a:solidFill>
                            <a:schemeClr val="tx1"/>
                          </a:solidFill>
                          <a:effectLst/>
                          <a:latin typeface="Arial Narrow" panose="020B0606020202030204" pitchFamily="34" charset="0"/>
                        </a:rPr>
                        <a:t>Ketua </a:t>
                      </a:r>
                      <a:r>
                        <a:rPr lang="en-US" sz="1900" b="0" dirty="0" err="1">
                          <a:solidFill>
                            <a:schemeClr val="tx1"/>
                          </a:solidFill>
                          <a:effectLst/>
                          <a:latin typeface="Arial Narrow" panose="020B0606020202030204" pitchFamily="34" charset="0"/>
                        </a:rPr>
                        <a:t>Pengawas</a:t>
                      </a:r>
                      <a:r>
                        <a:rPr lang="en-US" sz="1900" b="0" dirty="0">
                          <a:solidFill>
                            <a:schemeClr val="tx1"/>
                          </a:solidFill>
                          <a:effectLst/>
                          <a:latin typeface="Arial Narrow" panose="020B0606020202030204" pitchFamily="34" charset="0"/>
                        </a:rPr>
                        <a:t> </a:t>
                      </a:r>
                      <a:r>
                        <a:rPr lang="en-ID" sz="1900" b="0" dirty="0">
                          <a:solidFill>
                            <a:schemeClr val="tx1"/>
                          </a:solidFill>
                          <a:effectLst/>
                          <a:latin typeface="Arial Narrow" panose="020B0606020202030204" pitchFamily="34" charset="0"/>
                        </a:rPr>
                        <a:t>IKPI (</a:t>
                      </a:r>
                      <a:r>
                        <a:rPr lang="en-ID" sz="1900" b="0" dirty="0" err="1">
                          <a:solidFill>
                            <a:schemeClr val="tx1"/>
                          </a:solidFill>
                          <a:effectLst/>
                          <a:latin typeface="Arial Narrow" panose="020B0606020202030204" pitchFamily="34" charset="0"/>
                        </a:rPr>
                        <a:t>Ikatan</a:t>
                      </a:r>
                      <a:r>
                        <a:rPr lang="en-ID" sz="1900" b="0" dirty="0">
                          <a:solidFill>
                            <a:schemeClr val="tx1"/>
                          </a:solidFill>
                          <a:effectLst/>
                          <a:latin typeface="Arial Narrow" panose="020B0606020202030204" pitchFamily="34" charset="0"/>
                        </a:rPr>
                        <a:t> </a:t>
                      </a:r>
                      <a:r>
                        <a:rPr lang="en-ID" sz="1900" b="0" dirty="0" err="1">
                          <a:solidFill>
                            <a:schemeClr val="tx1"/>
                          </a:solidFill>
                          <a:effectLst/>
                          <a:latin typeface="Arial Narrow" panose="020B0606020202030204" pitchFamily="34" charset="0"/>
                        </a:rPr>
                        <a:t>Konsultan</a:t>
                      </a:r>
                      <a:r>
                        <a:rPr lang="en-ID" sz="1900" b="0" dirty="0">
                          <a:solidFill>
                            <a:schemeClr val="tx1"/>
                          </a:solidFill>
                          <a:effectLst/>
                          <a:latin typeface="Arial Narrow" panose="020B0606020202030204" pitchFamily="34" charset="0"/>
                        </a:rPr>
                        <a:t> </a:t>
                      </a:r>
                      <a:r>
                        <a:rPr lang="en-ID" sz="1900" b="0" dirty="0" err="1">
                          <a:solidFill>
                            <a:schemeClr val="tx1"/>
                          </a:solidFill>
                          <a:effectLst/>
                          <a:latin typeface="Arial Narrow" panose="020B0606020202030204" pitchFamily="34" charset="0"/>
                        </a:rPr>
                        <a:t>Pajak</a:t>
                      </a:r>
                      <a:r>
                        <a:rPr lang="en-ID" sz="1900" b="0" dirty="0">
                          <a:solidFill>
                            <a:schemeClr val="tx1"/>
                          </a:solidFill>
                          <a:effectLst/>
                          <a:latin typeface="Arial Narrow" panose="020B0606020202030204" pitchFamily="34" charset="0"/>
                        </a:rPr>
                        <a:t> Indonesia</a:t>
                      </a:r>
                      <a:r>
                        <a:rPr lang="en-US" sz="1900" b="0" dirty="0">
                          <a:solidFill>
                            <a:schemeClr val="tx1"/>
                          </a:solidFill>
                          <a:effectLst/>
                          <a:latin typeface="Arial Narrow" panose="020B0606020202030204" pitchFamily="34" charset="0"/>
                        </a:rPr>
                        <a:t>) 2024-2029</a:t>
                      </a:r>
                      <a:endParaRPr lang="en-ID" sz="1900" b="0"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1343535519"/>
                  </a:ext>
                </a:extLst>
              </a:tr>
              <a:tr h="257856">
                <a:tc vMerge="1">
                  <a:txBody>
                    <a:bodyPr/>
                    <a:lstStyle/>
                    <a:p>
                      <a:pPr marL="0" marR="0">
                        <a:lnSpc>
                          <a:spcPct val="115000"/>
                        </a:lnSpc>
                        <a:spcBef>
                          <a:spcPts val="0"/>
                        </a:spcBef>
                        <a:spcAft>
                          <a:spcPts val="0"/>
                        </a:spcAft>
                      </a:pP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0000"/>
                        </a:lnSpc>
                        <a:spcBef>
                          <a:spcPts val="0"/>
                        </a:spcBef>
                        <a:spcAft>
                          <a:spcPts val="0"/>
                        </a:spcAft>
                      </a:pPr>
                      <a:r>
                        <a:rPr lang="id-ID" sz="1900" b="0">
                          <a:solidFill>
                            <a:schemeClr val="tx1"/>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id-ID" sz="1900" b="0" dirty="0">
                          <a:solidFill>
                            <a:schemeClr val="tx1"/>
                          </a:solidFill>
                          <a:effectLst/>
                          <a:latin typeface="Arial Narrow" panose="020B0606020202030204" pitchFamily="34" charset="0"/>
                        </a:rPr>
                        <a:t>Anggota Komite Perpajakan IAPI</a:t>
                      </a:r>
                      <a:r>
                        <a:rPr lang="en-ID" sz="1900" b="0" dirty="0">
                          <a:solidFill>
                            <a:schemeClr val="tx1"/>
                          </a:solidFill>
                          <a:effectLst/>
                          <a:latin typeface="Arial Narrow" panose="020B0606020202030204" pitchFamily="34" charset="0"/>
                        </a:rPr>
                        <a:t> (</a:t>
                      </a:r>
                      <a:r>
                        <a:rPr lang="en-ID" sz="1900" b="0" dirty="0" err="1">
                          <a:solidFill>
                            <a:schemeClr val="tx1"/>
                          </a:solidFill>
                          <a:effectLst/>
                          <a:latin typeface="Arial Narrow" panose="020B0606020202030204" pitchFamily="34" charset="0"/>
                        </a:rPr>
                        <a:t>Institut</a:t>
                      </a:r>
                      <a:r>
                        <a:rPr lang="en-ID" sz="1900" b="0" dirty="0">
                          <a:solidFill>
                            <a:schemeClr val="tx1"/>
                          </a:solidFill>
                          <a:effectLst/>
                          <a:latin typeface="Arial Narrow" panose="020B0606020202030204" pitchFamily="34" charset="0"/>
                        </a:rPr>
                        <a:t> </a:t>
                      </a:r>
                      <a:r>
                        <a:rPr lang="en-ID" sz="1900" b="0" dirty="0" err="1">
                          <a:solidFill>
                            <a:schemeClr val="tx1"/>
                          </a:solidFill>
                          <a:effectLst/>
                          <a:latin typeface="Arial Narrow" panose="020B0606020202030204" pitchFamily="34" charset="0"/>
                        </a:rPr>
                        <a:t>Akuntan</a:t>
                      </a:r>
                      <a:r>
                        <a:rPr lang="en-ID" sz="1900" b="0" dirty="0">
                          <a:solidFill>
                            <a:schemeClr val="tx1"/>
                          </a:solidFill>
                          <a:effectLst/>
                          <a:latin typeface="Arial Narrow" panose="020B0606020202030204" pitchFamily="34" charset="0"/>
                        </a:rPr>
                        <a:t> Publik Indonesia) 2022-2025</a:t>
                      </a:r>
                      <a:endParaRPr lang="en-ID" sz="1900" b="0"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extLst>
                  <a:ext uri="{0D108BD9-81ED-4DB2-BD59-A6C34878D82A}">
                    <a16:rowId xmlns:a16="http://schemas.microsoft.com/office/drawing/2014/main" val="3502420432"/>
                  </a:ext>
                </a:extLst>
              </a:tr>
              <a:tr h="257856">
                <a:tc vMerge="1">
                  <a:txBody>
                    <a:bodyPr/>
                    <a:lstStyle/>
                    <a:p>
                      <a:pPr marL="0" marR="0">
                        <a:lnSpc>
                          <a:spcPct val="115000"/>
                        </a:lnSpc>
                        <a:spcBef>
                          <a:spcPts val="0"/>
                        </a:spcBef>
                        <a:spcAft>
                          <a:spcPts val="0"/>
                        </a:spcAft>
                      </a:pPr>
                      <a:endParaRPr lang="en-ID" sz="1800" b="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tc>
                <a:tc>
                  <a:txBody>
                    <a:bodyPr/>
                    <a:lstStyle/>
                    <a:p>
                      <a:pPr marL="0" marR="0">
                        <a:lnSpc>
                          <a:spcPct val="100000"/>
                        </a:lnSpc>
                        <a:spcBef>
                          <a:spcPts val="0"/>
                        </a:spcBef>
                        <a:spcAft>
                          <a:spcPts val="0"/>
                        </a:spcAft>
                      </a:pPr>
                      <a:r>
                        <a:rPr lang="id-ID" sz="1900" b="0">
                          <a:solidFill>
                            <a:schemeClr val="tx1"/>
                          </a:solidFill>
                          <a:effectLst/>
                          <a:latin typeface="Arial Narrow" panose="020B0606020202030204" pitchFamily="34" charset="0"/>
                        </a:rPr>
                        <a:t> </a:t>
                      </a:r>
                      <a:endParaRPr lang="en-ID" sz="1900" b="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36000" marT="0" marB="0"/>
                </a:tc>
                <a:tc>
                  <a:txBody>
                    <a:bodyPr/>
                    <a:lstStyle/>
                    <a:p>
                      <a:pPr marL="285750" marR="0" lvl="0" indent="-285750">
                        <a:lnSpc>
                          <a:spcPct val="100000"/>
                        </a:lnSpc>
                        <a:spcBef>
                          <a:spcPts val="0"/>
                        </a:spcBef>
                        <a:spcAft>
                          <a:spcPts val="0"/>
                        </a:spcAft>
                        <a:buFont typeface="Arial" panose="020B0604020202020204" pitchFamily="34" charset="0"/>
                        <a:buChar char="•"/>
                      </a:pPr>
                      <a:r>
                        <a:rPr lang="en-ID" sz="1900" b="0" dirty="0" err="1">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Ketua</a:t>
                      </a:r>
                      <a:r>
                        <a:rPr lang="en-ID" sz="1900" b="0"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en-ID" sz="1900" b="0" dirty="0" err="1">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Umum</a:t>
                      </a:r>
                      <a:r>
                        <a:rPr lang="en-ID" sz="1900" b="0"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 IFTAA (Indonesia Fiscal &amp; Tax Administration Association) </a:t>
                      </a:r>
                      <a:r>
                        <a:rPr lang="en-ID" sz="1900" b="0" dirty="0" err="1">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periode</a:t>
                      </a:r>
                      <a:r>
                        <a:rPr lang="en-ID" sz="1900" b="0"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rPr>
                        <a:t> 2022-2027</a:t>
                      </a:r>
                    </a:p>
                  </a:txBody>
                  <a:tcPr marL="0" marR="36000" marT="0" marB="0"/>
                </a:tc>
                <a:extLst>
                  <a:ext uri="{0D108BD9-81ED-4DB2-BD59-A6C34878D82A}">
                    <a16:rowId xmlns:a16="http://schemas.microsoft.com/office/drawing/2014/main" val="2665558965"/>
                  </a:ext>
                </a:extLst>
              </a:tr>
            </a:tbl>
          </a:graphicData>
        </a:graphic>
      </p:graphicFrame>
    </p:spTree>
    <p:extLst>
      <p:ext uri="{BB962C8B-B14F-4D97-AF65-F5344CB8AC3E}">
        <p14:creationId xmlns:p14="http://schemas.microsoft.com/office/powerpoint/2010/main" val="31020794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EE7E10-9F08-08C1-E1A1-0A18FF3A3953}"/>
              </a:ext>
            </a:extLst>
          </p:cNvPr>
          <p:cNvSpPr>
            <a:spLocks noGrp="1"/>
          </p:cNvSpPr>
          <p:nvPr>
            <p:ph sz="half" idx="2"/>
          </p:nvPr>
        </p:nvSpPr>
        <p:spPr>
          <a:xfrm>
            <a:off x="2772229" y="1671867"/>
            <a:ext cx="8985945" cy="4376274"/>
          </a:xfrm>
        </p:spPr>
        <p:txBody>
          <a:bodyPr numCol="2" spcCol="144000">
            <a:normAutofit/>
          </a:bodyPr>
          <a:lstStyle/>
          <a:p>
            <a:pPr>
              <a:tabLst>
                <a:tab pos="2243138" algn="l"/>
              </a:tabLst>
            </a:pPr>
            <a:r>
              <a:rPr lang="en-ID"/>
              <a:t>Logika dasar tentang PPN pada slide sebelumnya tertuang di dalam seluruh pengaturan PPN sesuai dengan UU PPN (UU No. 8/1983 s.t.d.t.d. UU No. 6/2023).</a:t>
            </a:r>
          </a:p>
          <a:p>
            <a:pPr>
              <a:tabLst>
                <a:tab pos="2243138" algn="l"/>
              </a:tabLst>
            </a:pPr>
            <a:r>
              <a:rPr lang="en-ID"/>
              <a:t>Persamaan 1 menggambarkan logika dasar PPN yang muncul dari transaksi bisnis berupa </a:t>
            </a:r>
          </a:p>
          <a:p>
            <a:pPr marL="518400" lvl="1" indent="-288000">
              <a:buNone/>
              <a:tabLst>
                <a:tab pos="2243138" algn="l"/>
              </a:tabLst>
            </a:pPr>
            <a:r>
              <a:rPr lang="en-ID"/>
              <a:t>1.	Input = pembelian barang dan jasa dari rekanan</a:t>
            </a:r>
          </a:p>
          <a:p>
            <a:pPr marL="518400" lvl="1" indent="-288000">
              <a:buNone/>
              <a:tabLst>
                <a:tab pos="2243138" algn="l"/>
              </a:tabLst>
            </a:pPr>
            <a:r>
              <a:rPr lang="en-ID"/>
              <a:t>2.	Process = wages + profit</a:t>
            </a:r>
          </a:p>
          <a:p>
            <a:pPr marL="518400" lvl="1" indent="-288000">
              <a:buNone/>
              <a:tabLst>
                <a:tab pos="2243138" algn="l"/>
              </a:tabLst>
            </a:pPr>
            <a:r>
              <a:rPr lang="en-ID"/>
              <a:t>3.	Output = penjualan barang atau jasa kepada pelanggan. </a:t>
            </a:r>
          </a:p>
          <a:p>
            <a:pPr>
              <a:tabLst>
                <a:tab pos="2243138" algn="l"/>
              </a:tabLst>
            </a:pPr>
            <a:r>
              <a:rPr lang="en-ID"/>
              <a:t>Berdasarkan Persamaan 2 dan Persamaan 3 merepresentasikan Process sebagai Value Added atau Value Added merupakan Output – Input.</a:t>
            </a:r>
          </a:p>
          <a:p>
            <a:pPr>
              <a:tabLst>
                <a:tab pos="2243138" algn="l"/>
              </a:tabLst>
            </a:pPr>
            <a:r>
              <a:rPr lang="en-ID"/>
              <a:t>Persamaan 4 menggambarkan bagaimana pengusaha kena pajak (PKP) menerapkan aturan PPN berupa koefisien t atau tarif pajak yang dikenakan terhadap setiap Output dan Input.</a:t>
            </a:r>
          </a:p>
          <a:p>
            <a:pPr>
              <a:tabLst>
                <a:tab pos="2243138" algn="l"/>
              </a:tabLst>
            </a:pPr>
            <a:r>
              <a:rPr lang="en-ID"/>
              <a:t>Persamaan 5 menggambarkan penerapan PPN atas nilai tambah  secara langsung (Output – Input).</a:t>
            </a:r>
            <a:endParaRPr lang="en-US"/>
          </a:p>
        </p:txBody>
      </p:sp>
      <p:sp>
        <p:nvSpPr>
          <p:cNvPr id="4" name="Footer Placeholder 3">
            <a:extLst>
              <a:ext uri="{FF2B5EF4-FFF2-40B4-BE49-F238E27FC236}">
                <a16:creationId xmlns:a16="http://schemas.microsoft.com/office/drawing/2014/main" id="{16BCD1A6-1E6B-57E8-5CA2-B067265862E1}"/>
              </a:ext>
            </a:extLst>
          </p:cNvPr>
          <p:cNvSpPr>
            <a:spLocks noGrp="1"/>
          </p:cNvSpPr>
          <p:nvPr>
            <p:ph type="ftr" sz="quarter" idx="11"/>
          </p:nvPr>
        </p:nvSpPr>
        <p:spPr/>
        <p:txBody>
          <a:bodyPr/>
          <a:lstStyle/>
          <a:p>
            <a:r>
              <a:rPr lang="en-ID"/>
              <a:t>Coffee Morning | 23 Juli 2027 | Dr. Prianto Budi Saptono, Ak., CA, MBA.</a:t>
            </a:r>
          </a:p>
        </p:txBody>
      </p:sp>
      <p:sp>
        <p:nvSpPr>
          <p:cNvPr id="5" name="Slide Number Placeholder 4">
            <a:extLst>
              <a:ext uri="{FF2B5EF4-FFF2-40B4-BE49-F238E27FC236}">
                <a16:creationId xmlns:a16="http://schemas.microsoft.com/office/drawing/2014/main" id="{97E67E27-3B51-0DB8-B5D1-A9C4F834B1FC}"/>
              </a:ext>
            </a:extLst>
          </p:cNvPr>
          <p:cNvSpPr>
            <a:spLocks noGrp="1"/>
          </p:cNvSpPr>
          <p:nvPr>
            <p:ph type="sldNum" sz="quarter" idx="12"/>
          </p:nvPr>
        </p:nvSpPr>
        <p:spPr/>
        <p:txBody>
          <a:bodyPr/>
          <a:lstStyle/>
          <a:p>
            <a:fld id="{58DF3EFF-6170-4F6A-8198-B446E83B3031}" type="slidenum">
              <a:rPr lang="en-ID" smtClean="0"/>
              <a:t>20</a:t>
            </a:fld>
            <a:endParaRPr lang="en-ID"/>
          </a:p>
        </p:txBody>
      </p:sp>
      <p:sp>
        <p:nvSpPr>
          <p:cNvPr id="6" name="Title 5">
            <a:extLst>
              <a:ext uri="{FF2B5EF4-FFF2-40B4-BE49-F238E27FC236}">
                <a16:creationId xmlns:a16="http://schemas.microsoft.com/office/drawing/2014/main" id="{E6A6A428-F68E-EBE6-77FE-6CA724D07D23}"/>
              </a:ext>
            </a:extLst>
          </p:cNvPr>
          <p:cNvSpPr>
            <a:spLocks noGrp="1"/>
          </p:cNvSpPr>
          <p:nvPr>
            <p:ph type="title"/>
          </p:nvPr>
        </p:nvSpPr>
        <p:spPr/>
        <p:txBody>
          <a:bodyPr>
            <a:normAutofit/>
          </a:bodyPr>
          <a:lstStyle/>
          <a:p>
            <a:r>
              <a:rPr lang="en-US" sz="4400" kern="1200">
                <a:solidFill>
                  <a:schemeClr val="tx1"/>
                </a:solidFill>
                <a:latin typeface="+mj-lt"/>
                <a:ea typeface="+mj-ea"/>
                <a:cs typeface="+mj-cs"/>
              </a:rPr>
              <a:t>#1 Norma Hukum PPN</a:t>
            </a:r>
            <a:endParaRPr lang="en-ID"/>
          </a:p>
        </p:txBody>
      </p:sp>
      <p:graphicFrame>
        <p:nvGraphicFramePr>
          <p:cNvPr id="10" name="Content Placeholder 9">
            <a:extLst>
              <a:ext uri="{FF2B5EF4-FFF2-40B4-BE49-F238E27FC236}">
                <a16:creationId xmlns:a16="http://schemas.microsoft.com/office/drawing/2014/main" id="{856E2889-8F85-114E-EB4F-5588221B2D35}"/>
              </a:ext>
            </a:extLst>
          </p:cNvPr>
          <p:cNvGraphicFramePr>
            <a:graphicFrameLocks noGrp="1"/>
          </p:cNvGraphicFramePr>
          <p:nvPr>
            <p:ph sz="half" idx="1"/>
            <p:extLst>
              <p:ext uri="{D42A27DB-BD31-4B8C-83A1-F6EECF244321}">
                <p14:modId xmlns:p14="http://schemas.microsoft.com/office/powerpoint/2010/main" val="4202974324"/>
              </p:ext>
            </p:extLst>
          </p:nvPr>
        </p:nvGraphicFramePr>
        <p:xfrm>
          <a:off x="414338" y="1671638"/>
          <a:ext cx="2096633" cy="4376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19722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4EC67AB-04DB-479C-875C-635F45FC0D04}"/>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08433935-A823-431A-9426-B5BCD5A199D0}"/>
              </a:ext>
            </a:extLst>
          </p:cNvPr>
          <p:cNvSpPr>
            <a:spLocks noGrp="1"/>
          </p:cNvSpPr>
          <p:nvPr>
            <p:ph type="sldNum" sz="quarter" idx="12"/>
          </p:nvPr>
        </p:nvSpPr>
        <p:spPr/>
        <p:txBody>
          <a:bodyPr/>
          <a:lstStyle/>
          <a:p>
            <a:fld id="{A41DA790-10AA-4C91-B558-F29F37CE99B4}" type="slidenum">
              <a:rPr lang="en-US" smtClean="0"/>
              <a:t>21</a:t>
            </a:fld>
            <a:endParaRPr lang="en-US"/>
          </a:p>
        </p:txBody>
      </p:sp>
      <p:sp>
        <p:nvSpPr>
          <p:cNvPr id="6" name="Title 5">
            <a:extLst>
              <a:ext uri="{FF2B5EF4-FFF2-40B4-BE49-F238E27FC236}">
                <a16:creationId xmlns:a16="http://schemas.microsoft.com/office/drawing/2014/main" id="{341335E0-39A0-4F62-828B-944360AB7463}"/>
              </a:ext>
            </a:extLst>
          </p:cNvPr>
          <p:cNvSpPr>
            <a:spLocks noGrp="1"/>
          </p:cNvSpPr>
          <p:nvPr>
            <p:ph type="title"/>
          </p:nvPr>
        </p:nvSpPr>
        <p:spPr/>
        <p:txBody>
          <a:bodyPr>
            <a:normAutofit/>
          </a:bodyPr>
          <a:lstStyle/>
          <a:p>
            <a:r>
              <a:rPr lang="en-US"/>
              <a:t>#1 Norma Hukum PPN</a:t>
            </a:r>
          </a:p>
        </p:txBody>
      </p:sp>
      <p:graphicFrame>
        <p:nvGraphicFramePr>
          <p:cNvPr id="8" name="Content Placeholder 7">
            <a:extLst>
              <a:ext uri="{FF2B5EF4-FFF2-40B4-BE49-F238E27FC236}">
                <a16:creationId xmlns:a16="http://schemas.microsoft.com/office/drawing/2014/main" id="{0F65A337-571B-4F74-AEBF-DCD6F6F896F4}"/>
              </a:ext>
            </a:extLst>
          </p:cNvPr>
          <p:cNvGraphicFramePr>
            <a:graphicFrameLocks noGrp="1"/>
          </p:cNvGraphicFramePr>
          <p:nvPr>
            <p:ph idx="1"/>
          </p:nvPr>
        </p:nvGraphicFramePr>
        <p:xfrm>
          <a:off x="414338" y="1695450"/>
          <a:ext cx="11343836" cy="3291840"/>
        </p:xfrm>
        <a:graphic>
          <a:graphicData uri="http://schemas.openxmlformats.org/drawingml/2006/table">
            <a:tbl>
              <a:tblPr firstRow="1" bandRow="1">
                <a:tableStyleId>{5C22544A-7EE6-4342-B048-85BDC9FD1C3A}</a:tableStyleId>
              </a:tblPr>
              <a:tblGrid>
                <a:gridCol w="482809">
                  <a:extLst>
                    <a:ext uri="{9D8B030D-6E8A-4147-A177-3AD203B41FA5}">
                      <a16:colId xmlns:a16="http://schemas.microsoft.com/office/drawing/2014/main" val="3739428915"/>
                    </a:ext>
                  </a:extLst>
                </a:gridCol>
                <a:gridCol w="6799053">
                  <a:extLst>
                    <a:ext uri="{9D8B030D-6E8A-4147-A177-3AD203B41FA5}">
                      <a16:colId xmlns:a16="http://schemas.microsoft.com/office/drawing/2014/main" val="3178188947"/>
                    </a:ext>
                  </a:extLst>
                </a:gridCol>
                <a:gridCol w="4061974">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Bab</a:t>
                      </a:r>
                      <a:endParaRPr lang="en-US"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36000" marR="36000" marT="0" marB="0"/>
                </a:tc>
                <a:tc>
                  <a:txBody>
                    <a:bodyPr/>
                    <a:lstStyle/>
                    <a:p>
                      <a:pPr marL="0" marR="0" algn="ctr">
                        <a:spcBef>
                          <a:spcPts val="0"/>
                        </a:spcBef>
                        <a:spcAft>
                          <a:spcPts val="0"/>
                        </a:spcAft>
                      </a:pPr>
                      <a:r>
                        <a:rPr lang="en-ID"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Judul Bab</a:t>
                      </a:r>
                      <a:endParaRPr lang="en-US"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36000" marR="36000" marT="0" marB="0"/>
                </a:tc>
                <a:tc>
                  <a:txBody>
                    <a:bodyPr/>
                    <a:lstStyle/>
                    <a:p>
                      <a:pPr marL="0" marR="0" algn="ctr">
                        <a:spcBef>
                          <a:spcPts val="0"/>
                        </a:spcBef>
                        <a:spcAft>
                          <a:spcPts val="0"/>
                        </a:spcAft>
                      </a:pPr>
                      <a:r>
                        <a:rPr lang="en-ID"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Pasal</a:t>
                      </a:r>
                      <a:endParaRPr lang="en-US"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36000" marR="36000" marT="0" marB="0"/>
                </a:tc>
                <a:extLst>
                  <a:ext uri="{0D108BD9-81ED-4DB2-BD59-A6C34878D82A}">
                    <a16:rowId xmlns:a16="http://schemas.microsoft.com/office/drawing/2014/main" val="4229836479"/>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Ketentuan Umum</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 1A, 2</a:t>
                      </a:r>
                    </a:p>
                  </a:txBody>
                  <a:tcPr marL="36000" marR="36000" marT="0" marB="0"/>
                </a:tc>
                <a:extLst>
                  <a:ext uri="{0D108BD9-81ED-4DB2-BD59-A6C34878D82A}">
                    <a16:rowId xmlns:a16="http://schemas.microsoft.com/office/drawing/2014/main" val="3109025440"/>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2</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Pengukuhan Pengusaha Kena Pajak</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3</a:t>
                      </a:r>
                    </a:p>
                  </a:txBody>
                  <a:tcPr marL="36000" marR="36000" marT="0" marB="0"/>
                </a:tc>
                <a:extLst>
                  <a:ext uri="{0D108BD9-81ED-4DB2-BD59-A6C34878D82A}">
                    <a16:rowId xmlns:a16="http://schemas.microsoft.com/office/drawing/2014/main" val="3618899484"/>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2A</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Kewajiban Melaporkan Usaha dan Kewajiban Memungut, Menyetor dan Melaporkan Pajak yang Terutang</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3A</a:t>
                      </a:r>
                    </a:p>
                  </a:txBody>
                  <a:tcPr marL="36000" marR="36000" marT="0" marB="0"/>
                </a:tc>
                <a:extLst>
                  <a:ext uri="{0D108BD9-81ED-4DB2-BD59-A6C34878D82A}">
                    <a16:rowId xmlns:a16="http://schemas.microsoft.com/office/drawing/2014/main" val="3202874818"/>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3</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Objek Pajak</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4, 4A, 5, 5A, 6 (dihapus)</a:t>
                      </a:r>
                    </a:p>
                  </a:txBody>
                  <a:tcPr marL="36000" marR="36000" marT="0" marB="0"/>
                </a:tc>
                <a:extLst>
                  <a:ext uri="{0D108BD9-81ED-4DB2-BD59-A6C34878D82A}">
                    <a16:rowId xmlns:a16="http://schemas.microsoft.com/office/drawing/2014/main" val="3226053725"/>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4</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Tarif Pajak dan Cara Menghitung Pajak</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7, 8, 8A, 9, 9A, 10</a:t>
                      </a:r>
                    </a:p>
                  </a:txBody>
                  <a:tcPr marL="36000" marR="36000" marT="0" marB="0"/>
                </a:tc>
                <a:extLst>
                  <a:ext uri="{0D108BD9-81ED-4DB2-BD59-A6C34878D82A}">
                    <a16:rowId xmlns:a16="http://schemas.microsoft.com/office/drawing/2014/main" val="2112371180"/>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5</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Saat &amp; Tempat Pajak Terhutang dan Laporan Penghitungan Pajak</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11, 12, 13, 14, 15 (dihapus), 15A, 16 (dihapus)</a:t>
                      </a:r>
                    </a:p>
                  </a:txBody>
                  <a:tcPr marL="36000" marR="36000" marT="0" marB="0"/>
                </a:tc>
                <a:extLst>
                  <a:ext uri="{0D108BD9-81ED-4DB2-BD59-A6C34878D82A}">
                    <a16:rowId xmlns:a16="http://schemas.microsoft.com/office/drawing/2014/main" val="4287211243"/>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5A</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Ketentuan Khusus</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16A, 16B, 16C, 16D, 16E, 16F, 16G</a:t>
                      </a:r>
                    </a:p>
                  </a:txBody>
                  <a:tcPr marL="36000" marR="36000" marT="0" marB="0"/>
                </a:tc>
                <a:extLst>
                  <a:ext uri="{0D108BD9-81ED-4DB2-BD59-A6C34878D82A}">
                    <a16:rowId xmlns:a16="http://schemas.microsoft.com/office/drawing/2014/main" val="3168279600"/>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6</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Ketentuan Lain-lain</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17</a:t>
                      </a:r>
                    </a:p>
                  </a:txBody>
                  <a:tcPr marL="36000" marR="36000" marT="0" marB="0"/>
                </a:tc>
                <a:extLst>
                  <a:ext uri="{0D108BD9-81ED-4DB2-BD59-A6C34878D82A}">
                    <a16:rowId xmlns:a16="http://schemas.microsoft.com/office/drawing/2014/main" val="2938112785"/>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7</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Ketentuan Peralihan</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18</a:t>
                      </a:r>
                    </a:p>
                  </a:txBody>
                  <a:tcPr marL="36000" marR="36000" marT="0" marB="0"/>
                </a:tc>
                <a:extLst>
                  <a:ext uri="{0D108BD9-81ED-4DB2-BD59-A6C34878D82A}">
                    <a16:rowId xmlns:a16="http://schemas.microsoft.com/office/drawing/2014/main" val="4111814953"/>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8</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Ketentuan Penutup</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19</a:t>
                      </a:r>
                    </a:p>
                  </a:txBody>
                  <a:tcPr marL="36000" marR="36000" marT="0" marB="0"/>
                </a:tc>
                <a:extLst>
                  <a:ext uri="{0D108BD9-81ED-4DB2-BD59-A6C34878D82A}">
                    <a16:rowId xmlns:a16="http://schemas.microsoft.com/office/drawing/2014/main" val="3405434708"/>
                  </a:ext>
                </a:extLst>
              </a:tr>
            </a:tbl>
          </a:graphicData>
        </a:graphic>
      </p:graphicFrame>
    </p:spTree>
    <p:extLst>
      <p:ext uri="{BB962C8B-B14F-4D97-AF65-F5344CB8AC3E}">
        <p14:creationId xmlns:p14="http://schemas.microsoft.com/office/powerpoint/2010/main" val="10676790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E3E15-5ECC-CF63-4435-CE7B9FF6A29B}"/>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19CED07-2575-0BB9-41C8-86E0039D2017}"/>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14689AB7-9B59-5D36-3F37-7ED3232EE9AB}"/>
              </a:ext>
            </a:extLst>
          </p:cNvPr>
          <p:cNvSpPr>
            <a:spLocks noGrp="1"/>
          </p:cNvSpPr>
          <p:nvPr>
            <p:ph type="sldNum" sz="quarter" idx="12"/>
          </p:nvPr>
        </p:nvSpPr>
        <p:spPr/>
        <p:txBody>
          <a:bodyPr/>
          <a:lstStyle/>
          <a:p>
            <a:fld id="{A41DA790-10AA-4C91-B558-F29F37CE99B4}" type="slidenum">
              <a:rPr lang="en-US" smtClean="0"/>
              <a:t>22</a:t>
            </a:fld>
            <a:endParaRPr lang="en-US"/>
          </a:p>
        </p:txBody>
      </p:sp>
      <p:sp>
        <p:nvSpPr>
          <p:cNvPr id="6" name="Title 5">
            <a:extLst>
              <a:ext uri="{FF2B5EF4-FFF2-40B4-BE49-F238E27FC236}">
                <a16:creationId xmlns:a16="http://schemas.microsoft.com/office/drawing/2014/main" id="{A866CC9F-7FE8-05E9-30C9-C5E1F3CF05F6}"/>
              </a:ext>
            </a:extLst>
          </p:cNvPr>
          <p:cNvSpPr>
            <a:spLocks noGrp="1"/>
          </p:cNvSpPr>
          <p:nvPr>
            <p:ph type="title"/>
          </p:nvPr>
        </p:nvSpPr>
        <p:spPr/>
        <p:txBody>
          <a:bodyPr>
            <a:normAutofit/>
          </a:bodyPr>
          <a:lstStyle/>
          <a:p>
            <a:r>
              <a:rPr lang="en-US"/>
              <a:t>#1 Norma Hukum PPN</a:t>
            </a:r>
          </a:p>
        </p:txBody>
      </p:sp>
      <p:graphicFrame>
        <p:nvGraphicFramePr>
          <p:cNvPr id="8" name="Content Placeholder 7">
            <a:extLst>
              <a:ext uri="{FF2B5EF4-FFF2-40B4-BE49-F238E27FC236}">
                <a16:creationId xmlns:a16="http://schemas.microsoft.com/office/drawing/2014/main" id="{7696E6AF-A68F-EC72-C77C-A120F04D604F}"/>
              </a:ext>
            </a:extLst>
          </p:cNvPr>
          <p:cNvGraphicFramePr>
            <a:graphicFrameLocks noGrp="1"/>
          </p:cNvGraphicFramePr>
          <p:nvPr>
            <p:ph idx="1"/>
          </p:nvPr>
        </p:nvGraphicFramePr>
        <p:xfrm>
          <a:off x="414338" y="1695450"/>
          <a:ext cx="11343836" cy="3291840"/>
        </p:xfrm>
        <a:graphic>
          <a:graphicData uri="http://schemas.openxmlformats.org/drawingml/2006/table">
            <a:tbl>
              <a:tblPr firstRow="1" bandRow="1">
                <a:tableStyleId>{5C22544A-7EE6-4342-B048-85BDC9FD1C3A}</a:tableStyleId>
              </a:tblPr>
              <a:tblGrid>
                <a:gridCol w="482809">
                  <a:extLst>
                    <a:ext uri="{9D8B030D-6E8A-4147-A177-3AD203B41FA5}">
                      <a16:colId xmlns:a16="http://schemas.microsoft.com/office/drawing/2014/main" val="3739428915"/>
                    </a:ext>
                  </a:extLst>
                </a:gridCol>
                <a:gridCol w="6799053">
                  <a:extLst>
                    <a:ext uri="{9D8B030D-6E8A-4147-A177-3AD203B41FA5}">
                      <a16:colId xmlns:a16="http://schemas.microsoft.com/office/drawing/2014/main" val="3178188947"/>
                    </a:ext>
                  </a:extLst>
                </a:gridCol>
                <a:gridCol w="4061974">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Bab</a:t>
                      </a:r>
                      <a:endParaRPr lang="en-US"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36000" marR="36000" marT="0" marB="0"/>
                </a:tc>
                <a:tc>
                  <a:txBody>
                    <a:bodyPr/>
                    <a:lstStyle/>
                    <a:p>
                      <a:pPr marL="0" marR="0" algn="ctr">
                        <a:spcBef>
                          <a:spcPts val="0"/>
                        </a:spcBef>
                        <a:spcAft>
                          <a:spcPts val="0"/>
                        </a:spcAft>
                      </a:pPr>
                      <a:r>
                        <a:rPr lang="en-ID"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Judul Bab</a:t>
                      </a:r>
                      <a:endParaRPr lang="en-US"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36000" marR="36000" marT="0" marB="0"/>
                </a:tc>
                <a:tc>
                  <a:txBody>
                    <a:bodyPr/>
                    <a:lstStyle/>
                    <a:p>
                      <a:pPr marL="0" marR="0" algn="ctr">
                        <a:spcBef>
                          <a:spcPts val="0"/>
                        </a:spcBef>
                        <a:spcAft>
                          <a:spcPts val="0"/>
                        </a:spcAft>
                      </a:pPr>
                      <a:r>
                        <a:rPr lang="en-ID"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rPr>
                        <a:t>Pasal</a:t>
                      </a:r>
                      <a:endParaRPr lang="en-US" sz="1800">
                        <a:solidFill>
                          <a:schemeClr val="bg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36000" marR="36000" marT="0" marB="0"/>
                </a:tc>
                <a:extLst>
                  <a:ext uri="{0D108BD9-81ED-4DB2-BD59-A6C34878D82A}">
                    <a16:rowId xmlns:a16="http://schemas.microsoft.com/office/drawing/2014/main" val="4229836479"/>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Ketentuan Umum</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 1A, 2</a:t>
                      </a:r>
                    </a:p>
                  </a:txBody>
                  <a:tcPr marL="36000" marR="36000" marT="0" marB="0"/>
                </a:tc>
                <a:extLst>
                  <a:ext uri="{0D108BD9-81ED-4DB2-BD59-A6C34878D82A}">
                    <a16:rowId xmlns:a16="http://schemas.microsoft.com/office/drawing/2014/main" val="3109025440"/>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2</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Pengukuhan Pengusaha Kena Pajak</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3</a:t>
                      </a:r>
                    </a:p>
                  </a:txBody>
                  <a:tcPr marL="36000" marR="36000" marT="0" marB="0"/>
                </a:tc>
                <a:extLst>
                  <a:ext uri="{0D108BD9-81ED-4DB2-BD59-A6C34878D82A}">
                    <a16:rowId xmlns:a16="http://schemas.microsoft.com/office/drawing/2014/main" val="3618899484"/>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2A</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Kewajiban Melaporkan Usaha dan Kewajiban Memungut, Menyetor dan Melaporkan Pajak yang Terutang</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3A</a:t>
                      </a:r>
                    </a:p>
                  </a:txBody>
                  <a:tcPr marL="36000" marR="36000" marT="0" marB="0"/>
                </a:tc>
                <a:extLst>
                  <a:ext uri="{0D108BD9-81ED-4DB2-BD59-A6C34878D82A}">
                    <a16:rowId xmlns:a16="http://schemas.microsoft.com/office/drawing/2014/main" val="3202874818"/>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3</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Objek Pajak</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4, 4A, 5, 5A, 6 (dihapus)</a:t>
                      </a:r>
                    </a:p>
                  </a:txBody>
                  <a:tcPr marL="36000" marR="36000" marT="0" marB="0"/>
                </a:tc>
                <a:extLst>
                  <a:ext uri="{0D108BD9-81ED-4DB2-BD59-A6C34878D82A}">
                    <a16:rowId xmlns:a16="http://schemas.microsoft.com/office/drawing/2014/main" val="3226053725"/>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4</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Tarif Pajak dan Cara Menghitung Pajak</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7, 8, 8A, 9, 9A, 10</a:t>
                      </a:r>
                    </a:p>
                  </a:txBody>
                  <a:tcPr marL="36000" marR="36000" marT="0" marB="0"/>
                </a:tc>
                <a:extLst>
                  <a:ext uri="{0D108BD9-81ED-4DB2-BD59-A6C34878D82A}">
                    <a16:rowId xmlns:a16="http://schemas.microsoft.com/office/drawing/2014/main" val="2112371180"/>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5</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Saat &amp; Tempat Pajak Terhutang dan Laporan Penghitungan Pajak</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11, 12, 13, 14, 15 (dihapus), 15A, 16 (dihapus)</a:t>
                      </a:r>
                    </a:p>
                  </a:txBody>
                  <a:tcPr marL="36000" marR="36000" marT="0" marB="0"/>
                </a:tc>
                <a:extLst>
                  <a:ext uri="{0D108BD9-81ED-4DB2-BD59-A6C34878D82A}">
                    <a16:rowId xmlns:a16="http://schemas.microsoft.com/office/drawing/2014/main" val="4287211243"/>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5A</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Ketentuan Khusus</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16A, 16B, 16C, 16D, 16E, 16F, 16G</a:t>
                      </a:r>
                    </a:p>
                  </a:txBody>
                  <a:tcPr marL="36000" marR="36000" marT="0" marB="0"/>
                </a:tc>
                <a:extLst>
                  <a:ext uri="{0D108BD9-81ED-4DB2-BD59-A6C34878D82A}">
                    <a16:rowId xmlns:a16="http://schemas.microsoft.com/office/drawing/2014/main" val="3168279600"/>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6</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Ketentuan Lain-lain</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17</a:t>
                      </a:r>
                    </a:p>
                  </a:txBody>
                  <a:tcPr marL="36000" marR="36000" marT="0" marB="0"/>
                </a:tc>
                <a:extLst>
                  <a:ext uri="{0D108BD9-81ED-4DB2-BD59-A6C34878D82A}">
                    <a16:rowId xmlns:a16="http://schemas.microsoft.com/office/drawing/2014/main" val="2938112785"/>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7</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Ketentuan Peralihan</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18</a:t>
                      </a:r>
                    </a:p>
                  </a:txBody>
                  <a:tcPr marL="36000" marR="36000" marT="0" marB="0"/>
                </a:tc>
                <a:extLst>
                  <a:ext uri="{0D108BD9-81ED-4DB2-BD59-A6C34878D82A}">
                    <a16:rowId xmlns:a16="http://schemas.microsoft.com/office/drawing/2014/main" val="4111814953"/>
                  </a:ext>
                </a:extLst>
              </a:tr>
              <a:tr h="95123">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8</a:t>
                      </a:r>
                    </a:p>
                  </a:txBody>
                  <a:tcPr marL="36000" marR="36000" marT="0" marB="0"/>
                </a:tc>
                <a:tc>
                  <a:txBody>
                    <a:bodyPr/>
                    <a:lstStyle/>
                    <a:p>
                      <a:pPr marL="0" marR="0">
                        <a:spcBef>
                          <a:spcPts val="0"/>
                        </a:spcBef>
                        <a:spcAft>
                          <a:spcPts val="0"/>
                        </a:spcAft>
                      </a:pPr>
                      <a:r>
                        <a:rPr lang="sv-SE" sz="1800">
                          <a:effectLst/>
                          <a:latin typeface="Arial Narrow" panose="020B0606020202030204" pitchFamily="34" charset="0"/>
                          <a:ea typeface="Calibri" panose="020F0502020204030204" pitchFamily="34" charset="0"/>
                          <a:cs typeface="Times New Roman" panose="02020603050405020304" pitchFamily="18" charset="0"/>
                        </a:rPr>
                        <a:t>Ketentuan Penutup</a:t>
                      </a:r>
                    </a:p>
                  </a:txBody>
                  <a:tcPr marL="36000" marR="36000" marT="0" marB="0"/>
                </a:tc>
                <a:tc>
                  <a:txBody>
                    <a:bodyPr/>
                    <a:lstStyle/>
                    <a:p>
                      <a:pPr marL="0" marR="0">
                        <a:spcBef>
                          <a:spcPts val="0"/>
                        </a:spcBef>
                        <a:spcAft>
                          <a:spcPts val="0"/>
                        </a:spcAft>
                      </a:pPr>
                      <a:r>
                        <a:rPr lang="en-US" sz="1800">
                          <a:effectLst/>
                          <a:latin typeface="Arial Narrow" panose="020B0606020202030204" pitchFamily="34" charset="0"/>
                          <a:ea typeface="Calibri" panose="020F0502020204030204" pitchFamily="34" charset="0"/>
                          <a:cs typeface="Times New Roman" panose="02020603050405020304" pitchFamily="18" charset="0"/>
                        </a:rPr>
                        <a:t>19</a:t>
                      </a:r>
                    </a:p>
                  </a:txBody>
                  <a:tcPr marL="36000" marR="36000" marT="0" marB="0"/>
                </a:tc>
                <a:extLst>
                  <a:ext uri="{0D108BD9-81ED-4DB2-BD59-A6C34878D82A}">
                    <a16:rowId xmlns:a16="http://schemas.microsoft.com/office/drawing/2014/main" val="3405434708"/>
                  </a:ext>
                </a:extLst>
              </a:tr>
            </a:tbl>
          </a:graphicData>
        </a:graphic>
      </p:graphicFrame>
      <p:sp>
        <p:nvSpPr>
          <p:cNvPr id="2" name="TextBox 1">
            <a:extLst>
              <a:ext uri="{FF2B5EF4-FFF2-40B4-BE49-F238E27FC236}">
                <a16:creationId xmlns:a16="http://schemas.microsoft.com/office/drawing/2014/main" id="{268666E8-839A-C949-4430-3436A23AB7D3}"/>
              </a:ext>
            </a:extLst>
          </p:cNvPr>
          <p:cNvSpPr txBox="1"/>
          <p:nvPr/>
        </p:nvSpPr>
        <p:spPr>
          <a:xfrm>
            <a:off x="414338" y="5162550"/>
            <a:ext cx="11343836"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a:latin typeface="Arial Narrow" panose="020B0606020202030204" pitchFamily="34" charset="0"/>
              </a:rPr>
              <a:t>Keterangan:</a:t>
            </a:r>
          </a:p>
          <a:p>
            <a:r>
              <a:rPr lang="en-US">
                <a:latin typeface="Arial Narrow" panose="020B0606020202030204" pitchFamily="34" charset="0"/>
              </a:rPr>
              <a:t>Untuk memahami ketentuan PPN secara lebih mudah, tahap awalnya adalah dengan menerapkan asas hukum Rubrica est Lex sehingga tergambar sistematika pengaturan PPN di UU.</a:t>
            </a:r>
          </a:p>
        </p:txBody>
      </p:sp>
    </p:spTree>
    <p:extLst>
      <p:ext uri="{BB962C8B-B14F-4D97-AF65-F5344CB8AC3E}">
        <p14:creationId xmlns:p14="http://schemas.microsoft.com/office/powerpoint/2010/main" val="314145572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8567C57-9310-4073-BA59-094F47C1B054}"/>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A7E9A771-4C8C-47DE-B567-AF43AD070E4D}"/>
              </a:ext>
            </a:extLst>
          </p:cNvPr>
          <p:cNvSpPr>
            <a:spLocks noGrp="1"/>
          </p:cNvSpPr>
          <p:nvPr>
            <p:ph type="sldNum" sz="quarter" idx="12"/>
          </p:nvPr>
        </p:nvSpPr>
        <p:spPr/>
        <p:txBody>
          <a:bodyPr/>
          <a:lstStyle/>
          <a:p>
            <a:fld id="{A41DA790-10AA-4C91-B558-F29F37CE99B4}" type="slidenum">
              <a:rPr lang="en-US" smtClean="0"/>
              <a:t>23</a:t>
            </a:fld>
            <a:endParaRPr lang="en-US"/>
          </a:p>
        </p:txBody>
      </p:sp>
      <p:sp>
        <p:nvSpPr>
          <p:cNvPr id="12" name="Title 11">
            <a:extLst>
              <a:ext uri="{FF2B5EF4-FFF2-40B4-BE49-F238E27FC236}">
                <a16:creationId xmlns:a16="http://schemas.microsoft.com/office/drawing/2014/main" id="{DDCCCECA-B252-47C9-BCEF-1D2AE5E7DE6D}"/>
              </a:ext>
            </a:extLst>
          </p:cNvPr>
          <p:cNvSpPr>
            <a:spLocks noGrp="1"/>
          </p:cNvSpPr>
          <p:nvPr>
            <p:ph type="title"/>
          </p:nvPr>
        </p:nvSpPr>
        <p:spPr/>
        <p:txBody>
          <a:bodyPr/>
          <a:lstStyle/>
          <a:p>
            <a:r>
              <a:rPr lang="en-US"/>
              <a:t>#1 Norma Hukum PPN</a:t>
            </a:r>
          </a:p>
        </p:txBody>
      </p:sp>
      <p:graphicFrame>
        <p:nvGraphicFramePr>
          <p:cNvPr id="11" name="Table 7">
            <a:extLst>
              <a:ext uri="{FF2B5EF4-FFF2-40B4-BE49-F238E27FC236}">
                <a16:creationId xmlns:a16="http://schemas.microsoft.com/office/drawing/2014/main" id="{000A6EC9-7DBD-4786-B936-2D781B80572D}"/>
              </a:ext>
            </a:extLst>
          </p:cNvPr>
          <p:cNvGraphicFramePr>
            <a:graphicFrameLocks noGrp="1"/>
          </p:cNvGraphicFramePr>
          <p:nvPr>
            <p:ph idx="1"/>
            <p:extLst>
              <p:ext uri="{D42A27DB-BD31-4B8C-83A1-F6EECF244321}">
                <p14:modId xmlns:p14="http://schemas.microsoft.com/office/powerpoint/2010/main" val="906483975"/>
              </p:ext>
            </p:extLst>
          </p:nvPr>
        </p:nvGraphicFramePr>
        <p:xfrm>
          <a:off x="414338" y="1582663"/>
          <a:ext cx="11344272" cy="4663440"/>
        </p:xfrm>
        <a:graphic>
          <a:graphicData uri="http://schemas.openxmlformats.org/drawingml/2006/table">
            <a:tbl>
              <a:tblPr firstRow="1" bandRow="1">
                <a:tableStyleId>{5C22544A-7EE6-4342-B048-85BDC9FD1C3A}</a:tableStyleId>
              </a:tblPr>
              <a:tblGrid>
                <a:gridCol w="436562">
                  <a:extLst>
                    <a:ext uri="{9D8B030D-6E8A-4147-A177-3AD203B41FA5}">
                      <a16:colId xmlns:a16="http://schemas.microsoft.com/office/drawing/2014/main" val="3739428915"/>
                    </a:ext>
                  </a:extLst>
                </a:gridCol>
                <a:gridCol w="6319157">
                  <a:extLst>
                    <a:ext uri="{9D8B030D-6E8A-4147-A177-3AD203B41FA5}">
                      <a16:colId xmlns:a16="http://schemas.microsoft.com/office/drawing/2014/main" val="1700510585"/>
                    </a:ext>
                  </a:extLst>
                </a:gridCol>
                <a:gridCol w="4588553">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No</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Underlying Concept</a:t>
                      </a:r>
                    </a:p>
                  </a:txBody>
                  <a:tcPr marL="72733" marR="72733" marT="0" marB="0" anchor="ctr"/>
                </a:tc>
                <a:extLst>
                  <a:ext uri="{0D108BD9-81ED-4DB2-BD59-A6C34878D82A}">
                    <a16:rowId xmlns:a16="http://schemas.microsoft.com/office/drawing/2014/main" val="4229836479"/>
                  </a:ext>
                </a:extLst>
              </a:tr>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72733" marR="72733"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4</a:t>
                      </a:r>
                    </a:p>
                    <a:p>
                      <a:pPr marL="355600" marR="0" lvl="0" indent="-35560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 	Pajak Pertambahan Nilai dikenakan atas:</a:t>
                      </a:r>
                    </a:p>
                  </a:txBody>
                  <a:tcPr marL="72733" marR="72733" marT="0" marB="0"/>
                </a:tc>
                <a:tc>
                  <a:txBody>
                    <a:bodyPr/>
                    <a:lstStyle/>
                    <a:p>
                      <a:pPr marL="0" marR="0" indent="0" algn="l">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extLst>
                  <a:ext uri="{0D108BD9-81ED-4DB2-BD59-A6C34878D82A}">
                    <a16:rowId xmlns:a16="http://schemas.microsoft.com/office/drawing/2014/main" val="2916055822"/>
                  </a:ext>
                </a:extLst>
              </a:tr>
              <a:tr h="138871">
                <a:tc>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719138" marR="0" lvl="0" indent="-35560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a. 	penyerahan Barang Kena Pajak di dalam Daerah Pabean yang dilakukan oleh Pengusaha;</a:t>
                      </a:r>
                    </a:p>
                  </a:txBody>
                  <a:tcPr marL="72733" marR="72733" marT="0" marB="0"/>
                </a:tc>
                <a:tc>
                  <a:txBody>
                    <a:bodyPr/>
                    <a:lstStyle/>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Pengerahan BKP =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Output</a:t>
                      </a:r>
                    </a:p>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Daerah Pabean = Place of supplies</a:t>
                      </a:r>
                    </a:p>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Pengusaha = tax subject </a:t>
                      </a:r>
                    </a:p>
                  </a:txBody>
                  <a:tcPr marL="72733" marR="72733" marT="0" marB="0"/>
                </a:tc>
                <a:extLst>
                  <a:ext uri="{0D108BD9-81ED-4DB2-BD59-A6C34878D82A}">
                    <a16:rowId xmlns:a16="http://schemas.microsoft.com/office/drawing/2014/main" val="1955209387"/>
                  </a:ext>
                </a:extLst>
              </a:tr>
              <a:tr h="138871">
                <a:tc>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719138" marR="0" lvl="0" indent="-35560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b. 	impor Barang Kena Pajak;</a:t>
                      </a:r>
                    </a:p>
                  </a:txBody>
                  <a:tcPr marL="72733" marR="72733" marT="0" marB="0"/>
                </a:tc>
                <a:tc>
                  <a:txBody>
                    <a:bodyPr/>
                    <a:lstStyle/>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Impor BKP =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Input</a:t>
                      </a:r>
                    </a:p>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Penanggung pajak = Destination principle</a:t>
                      </a:r>
                    </a:p>
                  </a:txBody>
                  <a:tcPr marL="72733" marR="72733" marT="0" marB="0"/>
                </a:tc>
                <a:extLst>
                  <a:ext uri="{0D108BD9-81ED-4DB2-BD59-A6C34878D82A}">
                    <a16:rowId xmlns:a16="http://schemas.microsoft.com/office/drawing/2014/main" val="2711605164"/>
                  </a:ext>
                </a:extLst>
              </a:tr>
              <a:tr h="138871">
                <a:tc>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719138" marR="0" lvl="0" indent="-35560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c. 	penyerahan Jasa Kena Pajak di dalam Daerah Pabean yang dilakukan oleh Pengusaha</a:t>
                      </a:r>
                    </a:p>
                  </a:txBody>
                  <a:tcPr marL="72733" marR="72733" marT="0" marB="0"/>
                </a:tc>
                <a:tc>
                  <a:txBody>
                    <a:bodyPr/>
                    <a:lstStyle/>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Pengerahan JKP =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Output</a:t>
                      </a:r>
                    </a:p>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Daerah Pabean = Place of supplies</a:t>
                      </a:r>
                    </a:p>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Pengusaha = tax subject </a:t>
                      </a:r>
                    </a:p>
                  </a:txBody>
                  <a:tcPr marL="72733" marR="72733" marT="0" marB="0"/>
                </a:tc>
                <a:extLst>
                  <a:ext uri="{0D108BD9-81ED-4DB2-BD59-A6C34878D82A}">
                    <a16:rowId xmlns:a16="http://schemas.microsoft.com/office/drawing/2014/main" val="2322483390"/>
                  </a:ext>
                </a:extLst>
              </a:tr>
              <a:tr h="138871">
                <a:tc>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719138" marR="0" lvl="0" indent="-35560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 	pemanfaatan Barang Kena Pajak Tidak Berwujud dari luar Daerah Pabean di dalam Daerah Pabean</a:t>
                      </a:r>
                    </a:p>
                  </a:txBody>
                  <a:tcPr marL="72733" marR="72733" marT="0" marB="0"/>
                </a:tc>
                <a:tc>
                  <a:txBody>
                    <a:bodyPr/>
                    <a:lstStyle/>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pemanfaatan BKP Tidak Berwujud =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Input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Daerah Pabean = Place of supplies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Penanggung pajak = Destination principle</a:t>
                      </a:r>
                    </a:p>
                  </a:txBody>
                  <a:tcPr marL="72733" marR="72733" marT="0" marB="0"/>
                </a:tc>
                <a:extLst>
                  <a:ext uri="{0D108BD9-81ED-4DB2-BD59-A6C34878D82A}">
                    <a16:rowId xmlns:a16="http://schemas.microsoft.com/office/drawing/2014/main" val="3873080171"/>
                  </a:ext>
                </a:extLst>
              </a:tr>
              <a:tr h="138871">
                <a:tc>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719138" marR="0" lvl="0" indent="-35560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e. 	pemanfaatan Jasa Kena Pajak dari luar Daerah Pabean di dalam Daerah Pabean;</a:t>
                      </a:r>
                    </a:p>
                  </a:txBody>
                  <a:tcPr marL="72733" marR="72733" marT="0" marB="0"/>
                </a:tc>
                <a:tc>
                  <a:txBody>
                    <a:bodyPr/>
                    <a:lstStyle/>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pemanfaatan JKP Tidak Berwujud =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Input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Daerah Pabean = Place of supplies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Penanggung pajak = Destination principle</a:t>
                      </a:r>
                    </a:p>
                  </a:txBody>
                  <a:tcPr marL="72733" marR="72733" marT="0" marB="0"/>
                </a:tc>
                <a:extLst>
                  <a:ext uri="{0D108BD9-81ED-4DB2-BD59-A6C34878D82A}">
                    <a16:rowId xmlns:a16="http://schemas.microsoft.com/office/drawing/2014/main" val="734095586"/>
                  </a:ext>
                </a:extLst>
              </a:tr>
            </a:tbl>
          </a:graphicData>
        </a:graphic>
      </p:graphicFrame>
    </p:spTree>
    <p:extLst>
      <p:ext uri="{BB962C8B-B14F-4D97-AF65-F5344CB8AC3E}">
        <p14:creationId xmlns:p14="http://schemas.microsoft.com/office/powerpoint/2010/main" val="2710933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8567C57-9310-4073-BA59-094F47C1B054}"/>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A7E9A771-4C8C-47DE-B567-AF43AD070E4D}"/>
              </a:ext>
            </a:extLst>
          </p:cNvPr>
          <p:cNvSpPr>
            <a:spLocks noGrp="1"/>
          </p:cNvSpPr>
          <p:nvPr>
            <p:ph type="sldNum" sz="quarter" idx="12"/>
          </p:nvPr>
        </p:nvSpPr>
        <p:spPr/>
        <p:txBody>
          <a:bodyPr/>
          <a:lstStyle/>
          <a:p>
            <a:fld id="{A41DA790-10AA-4C91-B558-F29F37CE99B4}" type="slidenum">
              <a:rPr lang="en-US" smtClean="0"/>
              <a:t>24</a:t>
            </a:fld>
            <a:endParaRPr lang="en-US"/>
          </a:p>
        </p:txBody>
      </p:sp>
      <p:sp>
        <p:nvSpPr>
          <p:cNvPr id="12" name="Title 11">
            <a:extLst>
              <a:ext uri="{FF2B5EF4-FFF2-40B4-BE49-F238E27FC236}">
                <a16:creationId xmlns:a16="http://schemas.microsoft.com/office/drawing/2014/main" id="{DDCCCECA-B252-47C9-BCEF-1D2AE5E7DE6D}"/>
              </a:ext>
            </a:extLst>
          </p:cNvPr>
          <p:cNvSpPr>
            <a:spLocks noGrp="1"/>
          </p:cNvSpPr>
          <p:nvPr>
            <p:ph type="title"/>
          </p:nvPr>
        </p:nvSpPr>
        <p:spPr/>
        <p:txBody>
          <a:bodyPr/>
          <a:lstStyle/>
          <a:p>
            <a:r>
              <a:rPr lang="en-US"/>
              <a:t>#1 Norma Hukum PPN</a:t>
            </a:r>
          </a:p>
        </p:txBody>
      </p:sp>
      <p:graphicFrame>
        <p:nvGraphicFramePr>
          <p:cNvPr id="11" name="Table 7">
            <a:extLst>
              <a:ext uri="{FF2B5EF4-FFF2-40B4-BE49-F238E27FC236}">
                <a16:creationId xmlns:a16="http://schemas.microsoft.com/office/drawing/2014/main" id="{000A6EC9-7DBD-4786-B936-2D781B80572D}"/>
              </a:ext>
            </a:extLst>
          </p:cNvPr>
          <p:cNvGraphicFramePr>
            <a:graphicFrameLocks noGrp="1"/>
          </p:cNvGraphicFramePr>
          <p:nvPr>
            <p:ph idx="1"/>
            <p:extLst>
              <p:ext uri="{D42A27DB-BD31-4B8C-83A1-F6EECF244321}">
                <p14:modId xmlns:p14="http://schemas.microsoft.com/office/powerpoint/2010/main" val="3567961445"/>
              </p:ext>
            </p:extLst>
          </p:nvPr>
        </p:nvGraphicFramePr>
        <p:xfrm>
          <a:off x="414338" y="1695450"/>
          <a:ext cx="11344272" cy="2468880"/>
        </p:xfrm>
        <a:graphic>
          <a:graphicData uri="http://schemas.openxmlformats.org/drawingml/2006/table">
            <a:tbl>
              <a:tblPr firstRow="1" bandRow="1">
                <a:tableStyleId>{5C22544A-7EE6-4342-B048-85BDC9FD1C3A}</a:tableStyleId>
              </a:tblPr>
              <a:tblGrid>
                <a:gridCol w="436562">
                  <a:extLst>
                    <a:ext uri="{9D8B030D-6E8A-4147-A177-3AD203B41FA5}">
                      <a16:colId xmlns:a16="http://schemas.microsoft.com/office/drawing/2014/main" val="3739428915"/>
                    </a:ext>
                  </a:extLst>
                </a:gridCol>
                <a:gridCol w="6319157">
                  <a:extLst>
                    <a:ext uri="{9D8B030D-6E8A-4147-A177-3AD203B41FA5}">
                      <a16:colId xmlns:a16="http://schemas.microsoft.com/office/drawing/2014/main" val="1700510585"/>
                    </a:ext>
                  </a:extLst>
                </a:gridCol>
                <a:gridCol w="4588553">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No</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Underlying Concept</a:t>
                      </a:r>
                    </a:p>
                  </a:txBody>
                  <a:tcPr marL="72733" marR="72733" marT="0" marB="0" anchor="ctr"/>
                </a:tc>
                <a:extLst>
                  <a:ext uri="{0D108BD9-81ED-4DB2-BD59-A6C34878D82A}">
                    <a16:rowId xmlns:a16="http://schemas.microsoft.com/office/drawing/2014/main" val="4229836479"/>
                  </a:ext>
                </a:extLst>
              </a:tr>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a:t>
                      </a:r>
                    </a:p>
                  </a:txBody>
                  <a:tcPr marL="72733" marR="72733"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4</a:t>
                      </a:r>
                    </a:p>
                    <a:p>
                      <a:pPr marL="355600" marR="0" lvl="0" indent="-35560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 	Pajak Pertambahan Nilai dikenakan atas:</a:t>
                      </a:r>
                    </a:p>
                  </a:txBody>
                  <a:tcPr marL="72733" marR="72733" marT="0" marB="0"/>
                </a:tc>
                <a:tc>
                  <a:txBody>
                    <a:bodyPr/>
                    <a:lstStyle/>
                    <a:p>
                      <a:pPr marL="0" marR="0" indent="0" algn="l">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extLst>
                  <a:ext uri="{0D108BD9-81ED-4DB2-BD59-A6C34878D82A}">
                    <a16:rowId xmlns:a16="http://schemas.microsoft.com/office/drawing/2014/main" val="2916055822"/>
                  </a:ext>
                </a:extLst>
              </a:tr>
              <a:tr h="138871">
                <a:tc>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719138" marR="0" lvl="0" indent="-35560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f. 	ekspor Barang Kena Pajak Berwujud oleh Pengusaha Kena Pajak;</a:t>
                      </a:r>
                    </a:p>
                  </a:txBody>
                  <a:tcPr marL="72733" marR="72733" marT="0" marB="0"/>
                </a:tc>
                <a:tc>
                  <a:txBody>
                    <a:bodyPr/>
                    <a:lstStyle/>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ekspor BKP =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Output</a:t>
                      </a:r>
                    </a:p>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Pengusaha kena pajak = tax subject </a:t>
                      </a:r>
                    </a:p>
                  </a:txBody>
                  <a:tcPr marL="72733" marR="72733" marT="0" marB="0"/>
                </a:tc>
                <a:extLst>
                  <a:ext uri="{0D108BD9-81ED-4DB2-BD59-A6C34878D82A}">
                    <a16:rowId xmlns:a16="http://schemas.microsoft.com/office/drawing/2014/main" val="2711605164"/>
                  </a:ext>
                </a:extLst>
              </a:tr>
              <a:tr h="138871">
                <a:tc>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719138" marR="0" lvl="0" indent="-35560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g.	ekspor Barang Kena Pajak Tidak Berwujud oleh Pengusaha Kena Pajak; dan</a:t>
                      </a:r>
                    </a:p>
                  </a:txBody>
                  <a:tcPr marL="72733" marR="72733" marT="0" marB="0"/>
                </a:tc>
                <a:tc>
                  <a:txBody>
                    <a:bodyPr/>
                    <a:lstStyle/>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ekspor BKP Tidak Berwujud =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Output</a:t>
                      </a:r>
                    </a:p>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Pengusaha kena pajak = tax subject </a:t>
                      </a:r>
                    </a:p>
                  </a:txBody>
                  <a:tcPr marL="72733" marR="72733" marT="0" marB="0"/>
                </a:tc>
                <a:extLst>
                  <a:ext uri="{0D108BD9-81ED-4DB2-BD59-A6C34878D82A}">
                    <a16:rowId xmlns:a16="http://schemas.microsoft.com/office/drawing/2014/main" val="2322483390"/>
                  </a:ext>
                </a:extLst>
              </a:tr>
              <a:tr h="138871">
                <a:tc>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719138" marR="0" lvl="0" indent="-35560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h.	ekspor Jasa Kena Pajak oleh Pengusaha Kena Pajak</a:t>
                      </a:r>
                    </a:p>
                  </a:txBody>
                  <a:tcPr marL="72733" marR="72733" marT="0" marB="0"/>
                </a:tc>
                <a:tc>
                  <a:txBody>
                    <a:bodyPr/>
                    <a:lstStyle/>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ekspor JKP =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Output</a:t>
                      </a:r>
                    </a:p>
                    <a:p>
                      <a:pPr marL="285750" marR="0" indent="-285750" algn="l">
                        <a:spcBef>
                          <a:spcPts val="0"/>
                        </a:spcBef>
                        <a:spcAft>
                          <a:spcPts val="0"/>
                        </a:spcAft>
                        <a:buFont typeface="Arial" panose="020B0604020202020204" pitchFamily="34" charset="0"/>
                        <a:buChar cha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Pengusaha kena pajak = tax subject </a:t>
                      </a:r>
                    </a:p>
                  </a:txBody>
                  <a:tcPr marL="72733" marR="72733" marT="0" marB="0"/>
                </a:tc>
                <a:extLst>
                  <a:ext uri="{0D108BD9-81ED-4DB2-BD59-A6C34878D82A}">
                    <a16:rowId xmlns:a16="http://schemas.microsoft.com/office/drawing/2014/main" val="3873080171"/>
                  </a:ext>
                </a:extLst>
              </a:tr>
            </a:tbl>
          </a:graphicData>
        </a:graphic>
      </p:graphicFrame>
      <p:sp>
        <p:nvSpPr>
          <p:cNvPr id="2" name="TextBox 1">
            <a:extLst>
              <a:ext uri="{FF2B5EF4-FFF2-40B4-BE49-F238E27FC236}">
                <a16:creationId xmlns:a16="http://schemas.microsoft.com/office/drawing/2014/main" id="{CF95EE9A-0410-78F9-61D3-002455D85C74}"/>
              </a:ext>
            </a:extLst>
          </p:cNvPr>
          <p:cNvSpPr txBox="1"/>
          <p:nvPr/>
        </p:nvSpPr>
        <p:spPr>
          <a:xfrm>
            <a:off x="414338" y="4243661"/>
            <a:ext cx="11343836" cy="1754326"/>
          </a:xfrm>
          <a:prstGeom prst="rect">
            <a:avLst/>
          </a:prstGeom>
          <a:solidFill>
            <a:schemeClr val="bg1"/>
          </a:solidFill>
        </p:spPr>
        <p:txBody>
          <a:bodyPr wrap="square" numCol="2" rtlCol="0">
            <a:spAutoFit/>
          </a:bodyPr>
          <a:lstStyle/>
          <a:p>
            <a:pPr marL="285750" indent="-285750">
              <a:buFont typeface="Arial" panose="020B0604020202020204" pitchFamily="34" charset="0"/>
              <a:buChar char="•"/>
            </a:pPr>
            <a:r>
              <a:rPr lang="en-GB">
                <a:latin typeface="Arial Narrow" panose="020B0606020202030204" pitchFamily="34" charset="0"/>
              </a:rPr>
              <a:t>Barang kena pajak dan jasa kena pajak tidak terlepas dari konsep t(Output) dan t(Input) sesuai rumus utama PPN, yaitu t(Output) – t(Input) = t(process) = t(value added) = VAT.</a:t>
            </a:r>
          </a:p>
          <a:p>
            <a:pPr marL="285750" indent="-285750">
              <a:buFont typeface="Arial" panose="020B0604020202020204" pitchFamily="34" charset="0"/>
              <a:buChar char="•"/>
            </a:pPr>
            <a:r>
              <a:rPr lang="en-GB">
                <a:latin typeface="Arial Narrow" panose="020B0606020202030204" pitchFamily="34" charset="0"/>
              </a:rPr>
              <a:t>Konsep penanggung PPN fokus pada objek berupa Output (karena Input bagi pelanggan sama dengan Output bagi pemasoknya) </a:t>
            </a:r>
          </a:p>
          <a:p>
            <a:pPr marL="285750" indent="-285750">
              <a:buFont typeface="Arial" panose="020B0604020202020204" pitchFamily="34" charset="0"/>
              <a:buChar char="•"/>
            </a:pPr>
            <a:r>
              <a:rPr lang="en-GB">
                <a:latin typeface="Arial Narrow" panose="020B0606020202030204" pitchFamily="34" charset="0"/>
              </a:rPr>
              <a:t>Penanggung PPN secara konseptual terdiri dari</a:t>
            </a:r>
          </a:p>
          <a:p>
            <a:pPr marL="576000" indent="-288000">
              <a:buAutoNum type="alphaLcPeriod"/>
            </a:pPr>
            <a:r>
              <a:rPr lang="en-ID">
                <a:latin typeface="Arial Narrow" panose="020B0606020202030204" pitchFamily="34" charset="0"/>
              </a:rPr>
              <a:t>Penjual sesuai asas tempat asal barang/jasa (</a:t>
            </a:r>
            <a:r>
              <a:rPr lang="en-ID" i="1">
                <a:highlight>
                  <a:srgbClr val="FFFF00"/>
                </a:highlight>
                <a:latin typeface="Arial Narrow" panose="020B0606020202030204" pitchFamily="34" charset="0"/>
              </a:rPr>
              <a:t>origin principle</a:t>
            </a:r>
            <a:r>
              <a:rPr lang="en-ID">
                <a:latin typeface="Arial Narrow" panose="020B0606020202030204" pitchFamily="34" charset="0"/>
              </a:rPr>
              <a:t>), atau</a:t>
            </a:r>
          </a:p>
          <a:p>
            <a:pPr marL="576000" indent="-288000">
              <a:buAutoNum type="alphaLcPeriod"/>
            </a:pPr>
            <a:r>
              <a:rPr lang="en-ID">
                <a:latin typeface="Arial Narrow" panose="020B0606020202030204" pitchFamily="34" charset="0"/>
              </a:rPr>
              <a:t>Pembeli sesuai asas tujuan barang/jasa (</a:t>
            </a:r>
            <a:r>
              <a:rPr lang="en-ID" i="1">
                <a:highlight>
                  <a:srgbClr val="FFFF00"/>
                </a:highlight>
                <a:latin typeface="Arial Narrow" panose="020B0606020202030204" pitchFamily="34" charset="0"/>
              </a:rPr>
              <a:t>destination principle</a:t>
            </a:r>
            <a:r>
              <a:rPr lang="en-ID">
                <a:latin typeface="Arial Narrow" panose="020B0606020202030204" pitchFamily="34" charset="0"/>
              </a:rPr>
              <a:t>).</a:t>
            </a:r>
          </a:p>
        </p:txBody>
      </p:sp>
    </p:spTree>
    <p:extLst>
      <p:ext uri="{BB962C8B-B14F-4D97-AF65-F5344CB8AC3E}">
        <p14:creationId xmlns:p14="http://schemas.microsoft.com/office/powerpoint/2010/main" val="20386095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7">
            <a:extLst>
              <a:ext uri="{FF2B5EF4-FFF2-40B4-BE49-F238E27FC236}">
                <a16:creationId xmlns:a16="http://schemas.microsoft.com/office/drawing/2014/main" id="{000A6EC9-7DBD-4786-B936-2D781B80572D}"/>
              </a:ext>
            </a:extLst>
          </p:cNvPr>
          <p:cNvGraphicFramePr>
            <a:graphicFrameLocks noGrp="1"/>
          </p:cNvGraphicFramePr>
          <p:nvPr>
            <p:ph idx="1"/>
            <p:extLst>
              <p:ext uri="{D42A27DB-BD31-4B8C-83A1-F6EECF244321}">
                <p14:modId xmlns:p14="http://schemas.microsoft.com/office/powerpoint/2010/main" val="3403659129"/>
              </p:ext>
            </p:extLst>
          </p:nvPr>
        </p:nvGraphicFramePr>
        <p:xfrm>
          <a:off x="414338" y="1695450"/>
          <a:ext cx="11344272" cy="4389120"/>
        </p:xfrm>
        <a:graphic>
          <a:graphicData uri="http://schemas.openxmlformats.org/drawingml/2006/table">
            <a:tbl>
              <a:tblPr firstRow="1" bandRow="1">
                <a:tableStyleId>{5C22544A-7EE6-4342-B048-85BDC9FD1C3A}</a:tableStyleId>
              </a:tblPr>
              <a:tblGrid>
                <a:gridCol w="436562">
                  <a:extLst>
                    <a:ext uri="{9D8B030D-6E8A-4147-A177-3AD203B41FA5}">
                      <a16:colId xmlns:a16="http://schemas.microsoft.com/office/drawing/2014/main" val="3739428915"/>
                    </a:ext>
                  </a:extLst>
                </a:gridCol>
                <a:gridCol w="927100">
                  <a:extLst>
                    <a:ext uri="{9D8B030D-6E8A-4147-A177-3AD203B41FA5}">
                      <a16:colId xmlns:a16="http://schemas.microsoft.com/office/drawing/2014/main" val="1700510585"/>
                    </a:ext>
                  </a:extLst>
                </a:gridCol>
                <a:gridCol w="9980610">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No</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Isi UU PPN</a:t>
                      </a:r>
                    </a:p>
                  </a:txBody>
                  <a:tcPr marL="72733" marR="72733" marT="0" marB="0" anchor="ctr"/>
                </a:tc>
                <a:extLst>
                  <a:ext uri="{0D108BD9-81ED-4DB2-BD59-A6C34878D82A}">
                    <a16:rowId xmlns:a16="http://schemas.microsoft.com/office/drawing/2014/main" val="4229836479"/>
                  </a:ext>
                </a:extLst>
              </a:tr>
              <a:tr h="138871">
                <a:tc rowSpan="2">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2</a:t>
                      </a:r>
                    </a:p>
                  </a:txBody>
                  <a:tcPr marL="72733" marR="72733" marT="0" marB="0"/>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4A</a:t>
                      </a:r>
                    </a:p>
                    <a:p>
                      <a:pPr marL="0" marR="0" algn="l">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(2) 	Jenis barang yang tidak dikenai Pajak Pertambahan Nilai, yakni barang tertentu dalam kelompok barang sebagai berikut:</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c.	makanan dan minuman yang disajikan di hotel, restoran, rumah makan, warung, dan sejenisnya, meliputi makanan dan minuman baik yang dikonsumsi di tempat maupun tidak, termasuk makanan dan minuman yang diserahkan oleh usaha jasa boga atau katering, yang merupakan objek pajak daerah dan retribusi daerah sesuai dengan ketentuan peraturan perundang-undangan di bidang pajak daerah dan retribusi daerah; dan </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	uang, emas batangan untuk kepentingan cadangan devisa negara, dan surat berharga.</a:t>
                      </a:r>
                    </a:p>
                  </a:txBody>
                  <a:tcPr marL="72733" marR="72733" marT="0" marB="0"/>
                </a:tc>
                <a:extLst>
                  <a:ext uri="{0D108BD9-81ED-4DB2-BD59-A6C34878D82A}">
                    <a16:rowId xmlns:a16="http://schemas.microsoft.com/office/drawing/2014/main" val="2916055822"/>
                  </a:ext>
                </a:extLst>
              </a:tr>
              <a:tr h="138871">
                <a:tc vMerge="1">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vMerge="1">
                  <a:txBody>
                    <a:bodyPr/>
                    <a:lstStyle/>
                    <a:p>
                      <a:pPr marL="0" marR="0" algn="l">
                        <a:spcBef>
                          <a:spcPts val="0"/>
                        </a:spcBef>
                        <a:spcAft>
                          <a:spcPts val="0"/>
                        </a:spcAft>
                      </a:pPr>
                      <a:endParaRPr lang="id-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(3) 	Jenis jasa yang tidak dikenai Pajak Pertambahan Nilai yakni jasa tertentu dalam kelompok jasa sebagai berikut:</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h. 	jasa kesenian dan hiburan, meliputi semua jenis jasa yang dilakukan oleh pekerja seni dan hiburan yang merupakan objek pajak daerah dan retribusi daerah sesuai dengan ketentuan peraturan perundang-undangan di bidang pajak daerah dan retribusi daerah;</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i. 	jasa perhotelan, meliputi jasa penyewaan kamar dan/atau jasa penyewaan ruangan di hotel yang merupakan objek pajak daerah dan retribusi daerah sesuai dengan ketentuan peraturan perundang-undangan di bidang pajak daerah dan retribusi daerah;</a:t>
                      </a:r>
                    </a:p>
                  </a:txBody>
                  <a:tcPr marL="72733" marR="72733" marT="0" marB="0"/>
                </a:tc>
                <a:extLst>
                  <a:ext uri="{0D108BD9-81ED-4DB2-BD59-A6C34878D82A}">
                    <a16:rowId xmlns:a16="http://schemas.microsoft.com/office/drawing/2014/main" val="879459661"/>
                  </a:ext>
                </a:extLst>
              </a:tr>
            </a:tbl>
          </a:graphicData>
        </a:graphic>
      </p:graphicFrame>
      <p:sp>
        <p:nvSpPr>
          <p:cNvPr id="4" name="Footer Placeholder 3">
            <a:extLst>
              <a:ext uri="{FF2B5EF4-FFF2-40B4-BE49-F238E27FC236}">
                <a16:creationId xmlns:a16="http://schemas.microsoft.com/office/drawing/2014/main" id="{08567C57-9310-4073-BA59-094F47C1B054}"/>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A7E9A771-4C8C-47DE-B567-AF43AD070E4D}"/>
              </a:ext>
            </a:extLst>
          </p:cNvPr>
          <p:cNvSpPr>
            <a:spLocks noGrp="1"/>
          </p:cNvSpPr>
          <p:nvPr>
            <p:ph type="sldNum" sz="quarter" idx="12"/>
          </p:nvPr>
        </p:nvSpPr>
        <p:spPr/>
        <p:txBody>
          <a:bodyPr/>
          <a:lstStyle/>
          <a:p>
            <a:fld id="{A41DA790-10AA-4C91-B558-F29F37CE99B4}" type="slidenum">
              <a:rPr lang="en-US" smtClean="0"/>
              <a:t>25</a:t>
            </a:fld>
            <a:endParaRPr lang="en-US"/>
          </a:p>
        </p:txBody>
      </p:sp>
      <p:sp>
        <p:nvSpPr>
          <p:cNvPr id="12" name="Title 11">
            <a:extLst>
              <a:ext uri="{FF2B5EF4-FFF2-40B4-BE49-F238E27FC236}">
                <a16:creationId xmlns:a16="http://schemas.microsoft.com/office/drawing/2014/main" id="{DDCCCECA-B252-47C9-BCEF-1D2AE5E7DE6D}"/>
              </a:ext>
            </a:extLst>
          </p:cNvPr>
          <p:cNvSpPr>
            <a:spLocks noGrp="1"/>
          </p:cNvSpPr>
          <p:nvPr>
            <p:ph type="title"/>
          </p:nvPr>
        </p:nvSpPr>
        <p:spPr/>
        <p:txBody>
          <a:bodyPr/>
          <a:lstStyle/>
          <a:p>
            <a:r>
              <a:rPr lang="en-US"/>
              <a:t>#1 Norma Hukum PPN</a:t>
            </a:r>
          </a:p>
        </p:txBody>
      </p:sp>
    </p:spTree>
    <p:extLst>
      <p:ext uri="{BB962C8B-B14F-4D97-AF65-F5344CB8AC3E}">
        <p14:creationId xmlns:p14="http://schemas.microsoft.com/office/powerpoint/2010/main" val="11293513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7">
            <a:extLst>
              <a:ext uri="{FF2B5EF4-FFF2-40B4-BE49-F238E27FC236}">
                <a16:creationId xmlns:a16="http://schemas.microsoft.com/office/drawing/2014/main" id="{000A6EC9-7DBD-4786-B936-2D781B80572D}"/>
              </a:ext>
            </a:extLst>
          </p:cNvPr>
          <p:cNvGraphicFramePr>
            <a:graphicFrameLocks noGrp="1"/>
          </p:cNvGraphicFramePr>
          <p:nvPr>
            <p:ph idx="1"/>
            <p:extLst>
              <p:ext uri="{D42A27DB-BD31-4B8C-83A1-F6EECF244321}">
                <p14:modId xmlns:p14="http://schemas.microsoft.com/office/powerpoint/2010/main" val="2876314985"/>
              </p:ext>
            </p:extLst>
          </p:nvPr>
        </p:nvGraphicFramePr>
        <p:xfrm>
          <a:off x="414338" y="1695450"/>
          <a:ext cx="11344272" cy="3566160"/>
        </p:xfrm>
        <a:graphic>
          <a:graphicData uri="http://schemas.openxmlformats.org/drawingml/2006/table">
            <a:tbl>
              <a:tblPr firstRow="1" bandRow="1">
                <a:tableStyleId>{5C22544A-7EE6-4342-B048-85BDC9FD1C3A}</a:tableStyleId>
              </a:tblPr>
              <a:tblGrid>
                <a:gridCol w="436562">
                  <a:extLst>
                    <a:ext uri="{9D8B030D-6E8A-4147-A177-3AD203B41FA5}">
                      <a16:colId xmlns:a16="http://schemas.microsoft.com/office/drawing/2014/main" val="3739428915"/>
                    </a:ext>
                  </a:extLst>
                </a:gridCol>
                <a:gridCol w="1320800">
                  <a:extLst>
                    <a:ext uri="{9D8B030D-6E8A-4147-A177-3AD203B41FA5}">
                      <a16:colId xmlns:a16="http://schemas.microsoft.com/office/drawing/2014/main" val="1700510585"/>
                    </a:ext>
                  </a:extLst>
                </a:gridCol>
                <a:gridCol w="9586910">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No</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Isi UU PPN</a:t>
                      </a:r>
                    </a:p>
                  </a:txBody>
                  <a:tcPr marL="72733" marR="72733" marT="0" marB="0" anchor="ctr"/>
                </a:tc>
                <a:extLst>
                  <a:ext uri="{0D108BD9-81ED-4DB2-BD59-A6C34878D82A}">
                    <a16:rowId xmlns:a16="http://schemas.microsoft.com/office/drawing/2014/main" val="4229836479"/>
                  </a:ext>
                </a:extLst>
              </a:tr>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2</a:t>
                      </a:r>
                    </a:p>
                  </a:txBody>
                  <a:tcPr marL="72733" marR="72733"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4A (</a:t>
                      </a:r>
                      <a:r>
                        <a:rPr lang="en-ID" sz="18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sambungan</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a:t>
                      </a:r>
                    </a:p>
                    <a:p>
                      <a:pPr marL="0" marR="0" algn="l">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(3) 	Jenis jasa yang tidak dikenai Pajak Pertambahan Nilai yakni … (</a:t>
                      </a:r>
                      <a:r>
                        <a:rPr lang="en-ID" sz="180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sambungan</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m. 	jasa yang disediakan oleh pemerintah dalam rangka menjalankan pemerintahan secara umum, meliputi semua jenis jasa sehubungan dengan kegiatan pelayanan yang hanya dapat dilakukan oleh pemerintah sesuai dengan kewenangannya berdasarkan peraturan perundang-undangan dan jasa tersebut tidak dapat disediakan oleh bentuk usaha lain;</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n. 	jasa penyediaan tempat parkir, meliputi jasa penyediaan atau penyelenggaraan tempat parkir yang dilakukan oleh pemilik tempat parkir atau pengusaha pengelola tempat parkir kepada pengguna tempat parkir yang merupakan objek pajak daerah dan retribusi daerah sesuai dengan ketentuan peraturan perundang-undangan di bidang pajak daerah dan retribusi daerah;</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q. 	jasa boga atau katering, meliputi semua kegiatan pelayanan penyediaan makanan dan minuman yang merupakan objek pajak daerah dan retribusi daerah sesuai dengan ketentuan peraturan perundang-undangan di bidang pajak daerah dan retribusi daerah.</a:t>
                      </a:r>
                    </a:p>
                  </a:txBody>
                  <a:tcPr marL="72733" marR="72733" marT="0" marB="0"/>
                </a:tc>
                <a:extLst>
                  <a:ext uri="{0D108BD9-81ED-4DB2-BD59-A6C34878D82A}">
                    <a16:rowId xmlns:a16="http://schemas.microsoft.com/office/drawing/2014/main" val="2916055822"/>
                  </a:ext>
                </a:extLst>
              </a:tr>
            </a:tbl>
          </a:graphicData>
        </a:graphic>
      </p:graphicFrame>
      <p:sp>
        <p:nvSpPr>
          <p:cNvPr id="4" name="Footer Placeholder 3">
            <a:extLst>
              <a:ext uri="{FF2B5EF4-FFF2-40B4-BE49-F238E27FC236}">
                <a16:creationId xmlns:a16="http://schemas.microsoft.com/office/drawing/2014/main" id="{08567C57-9310-4073-BA59-094F47C1B054}"/>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A7E9A771-4C8C-47DE-B567-AF43AD070E4D}"/>
              </a:ext>
            </a:extLst>
          </p:cNvPr>
          <p:cNvSpPr>
            <a:spLocks noGrp="1"/>
          </p:cNvSpPr>
          <p:nvPr>
            <p:ph type="sldNum" sz="quarter" idx="12"/>
          </p:nvPr>
        </p:nvSpPr>
        <p:spPr/>
        <p:txBody>
          <a:bodyPr/>
          <a:lstStyle/>
          <a:p>
            <a:fld id="{A41DA790-10AA-4C91-B558-F29F37CE99B4}" type="slidenum">
              <a:rPr lang="en-US" smtClean="0"/>
              <a:t>26</a:t>
            </a:fld>
            <a:endParaRPr lang="en-US"/>
          </a:p>
        </p:txBody>
      </p:sp>
      <p:sp>
        <p:nvSpPr>
          <p:cNvPr id="12" name="Title 11">
            <a:extLst>
              <a:ext uri="{FF2B5EF4-FFF2-40B4-BE49-F238E27FC236}">
                <a16:creationId xmlns:a16="http://schemas.microsoft.com/office/drawing/2014/main" id="{DDCCCECA-B252-47C9-BCEF-1D2AE5E7DE6D}"/>
              </a:ext>
            </a:extLst>
          </p:cNvPr>
          <p:cNvSpPr>
            <a:spLocks noGrp="1"/>
          </p:cNvSpPr>
          <p:nvPr>
            <p:ph type="title"/>
          </p:nvPr>
        </p:nvSpPr>
        <p:spPr/>
        <p:txBody>
          <a:bodyPr/>
          <a:lstStyle/>
          <a:p>
            <a:r>
              <a:rPr lang="en-US"/>
              <a:t>#1 Norma Hukum PPN</a:t>
            </a:r>
          </a:p>
        </p:txBody>
      </p:sp>
    </p:spTree>
    <p:extLst>
      <p:ext uri="{BB962C8B-B14F-4D97-AF65-F5344CB8AC3E}">
        <p14:creationId xmlns:p14="http://schemas.microsoft.com/office/powerpoint/2010/main" val="1938104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BB286-3914-E957-AD07-4411A41163D4}"/>
            </a:ext>
          </a:extLst>
        </p:cNvPr>
        <p:cNvGrpSpPr/>
        <p:nvPr/>
      </p:nvGrpSpPr>
      <p:grpSpPr>
        <a:xfrm>
          <a:off x="0" y="0"/>
          <a:ext cx="0" cy="0"/>
          <a:chOff x="0" y="0"/>
          <a:chExt cx="0" cy="0"/>
        </a:xfrm>
      </p:grpSpPr>
      <p:graphicFrame>
        <p:nvGraphicFramePr>
          <p:cNvPr id="11" name="Table 7">
            <a:extLst>
              <a:ext uri="{FF2B5EF4-FFF2-40B4-BE49-F238E27FC236}">
                <a16:creationId xmlns:a16="http://schemas.microsoft.com/office/drawing/2014/main" id="{E343F2E9-0351-5D3E-4FFF-F4FC4A1135E4}"/>
              </a:ext>
            </a:extLst>
          </p:cNvPr>
          <p:cNvGraphicFramePr>
            <a:graphicFrameLocks noGrp="1"/>
          </p:cNvGraphicFramePr>
          <p:nvPr>
            <p:ph idx="1"/>
            <p:extLst>
              <p:ext uri="{D42A27DB-BD31-4B8C-83A1-F6EECF244321}">
                <p14:modId xmlns:p14="http://schemas.microsoft.com/office/powerpoint/2010/main" val="87558760"/>
              </p:ext>
            </p:extLst>
          </p:nvPr>
        </p:nvGraphicFramePr>
        <p:xfrm>
          <a:off x="414338" y="1695450"/>
          <a:ext cx="11344272" cy="4389120"/>
        </p:xfrm>
        <a:graphic>
          <a:graphicData uri="http://schemas.openxmlformats.org/drawingml/2006/table">
            <a:tbl>
              <a:tblPr firstRow="1" bandRow="1">
                <a:tableStyleId>{5C22544A-7EE6-4342-B048-85BDC9FD1C3A}</a:tableStyleId>
              </a:tblPr>
              <a:tblGrid>
                <a:gridCol w="436562">
                  <a:extLst>
                    <a:ext uri="{9D8B030D-6E8A-4147-A177-3AD203B41FA5}">
                      <a16:colId xmlns:a16="http://schemas.microsoft.com/office/drawing/2014/main" val="3739428915"/>
                    </a:ext>
                  </a:extLst>
                </a:gridCol>
                <a:gridCol w="1060450">
                  <a:extLst>
                    <a:ext uri="{9D8B030D-6E8A-4147-A177-3AD203B41FA5}">
                      <a16:colId xmlns:a16="http://schemas.microsoft.com/office/drawing/2014/main" val="1700510585"/>
                    </a:ext>
                  </a:extLst>
                </a:gridCol>
                <a:gridCol w="9847260">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No</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Isi UU PPN</a:t>
                      </a:r>
                    </a:p>
                  </a:txBody>
                  <a:tcPr marL="72733" marR="72733" marT="0" marB="0" anchor="ctr"/>
                </a:tc>
                <a:extLst>
                  <a:ext uri="{0D108BD9-81ED-4DB2-BD59-A6C34878D82A}">
                    <a16:rowId xmlns:a16="http://schemas.microsoft.com/office/drawing/2014/main" val="4229836479"/>
                  </a:ext>
                </a:extLst>
              </a:tr>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3</a:t>
                      </a:r>
                    </a:p>
                  </a:txBody>
                  <a:tcPr marL="72733" marR="72733"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7</a:t>
                      </a: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	Tarif Pajak Pertambahan Nilai yaitu:</a:t>
                      </a:r>
                    </a:p>
                    <a:p>
                      <a:pPr marL="72000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a.	sebesar 11% (sebelas persen) yang mulai berlaku pada tanggal 1 April 2022;</a:t>
                      </a:r>
                    </a:p>
                    <a:p>
                      <a:pPr marL="72000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b.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sebesar 12% (dua belas persen) yang mulai berlaku paling lambat pada tanggal 1 Januari 2025</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a:t>
                      </a:r>
                    </a:p>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(2)	Tarif Pajak Pertambahan Nilai sebesar 0% (nol persen) diterapkan atas:</a:t>
                      </a:r>
                    </a:p>
                    <a:p>
                      <a:pPr marL="72000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a.	ekspor Barang Kena Pajak Berwujud;</a:t>
                      </a:r>
                    </a:p>
                    <a:p>
                      <a:pPr marL="72000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b.	ekspor Barang Kena Pajak Tidak Berwujud; dan</a:t>
                      </a:r>
                    </a:p>
                    <a:p>
                      <a:pPr marL="72000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c.	ekspor Jasa Kena Pajak.</a:t>
                      </a:r>
                    </a:p>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(3)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Tarif Pajak Pertambahan Nilai sebagaimana dimaksud pada ayat (1) dapat diubah menjadi paling rendah 5% (lima persen) dan paling tinggi 15% (lima belas persen).</a:t>
                      </a:r>
                    </a:p>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(4)	Perubahan tarif Pajak Pertambahan Nilai sebagaimana dimaksud pada ayat (3) diatur dengan Peraturan Pemerintah setelah disampaikan oleh pemerintah kepada Dewan Perwakilan Rakyat Republik Indonesia untuk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dibahas dan disepakati dalam penyusunan Rancangan Anggaran Pendapatan dan Belanja Negara</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72733" marR="72733" marT="0" marB="0"/>
                </a:tc>
                <a:extLst>
                  <a:ext uri="{0D108BD9-81ED-4DB2-BD59-A6C34878D82A}">
                    <a16:rowId xmlns:a16="http://schemas.microsoft.com/office/drawing/2014/main" val="2916055822"/>
                  </a:ext>
                </a:extLst>
              </a:tr>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4</a:t>
                      </a:r>
                    </a:p>
                  </a:txBody>
                  <a:tcPr marL="72733" marR="72733"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8A</a:t>
                      </a: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 	Pajak Pertambahan Nilai yang terutang dihitung dengan cara mengalikan tarif sebagaimana dimaksud dalam Pasal 7 dengan Dasar Pengenaan Pajak yang meliputi Harga Jual, Penggantian, Nilai Impor, Nilai Ekspor, atau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nilai lain</a:t>
                      </a:r>
                    </a:p>
                  </a:txBody>
                  <a:tcPr marL="72733" marR="72733" marT="0" marB="0"/>
                </a:tc>
                <a:extLst>
                  <a:ext uri="{0D108BD9-81ED-4DB2-BD59-A6C34878D82A}">
                    <a16:rowId xmlns:a16="http://schemas.microsoft.com/office/drawing/2014/main" val="1107424510"/>
                  </a:ext>
                </a:extLst>
              </a:tr>
            </a:tbl>
          </a:graphicData>
        </a:graphic>
      </p:graphicFrame>
      <p:sp>
        <p:nvSpPr>
          <p:cNvPr id="4" name="Footer Placeholder 3">
            <a:extLst>
              <a:ext uri="{FF2B5EF4-FFF2-40B4-BE49-F238E27FC236}">
                <a16:creationId xmlns:a16="http://schemas.microsoft.com/office/drawing/2014/main" id="{209F3E86-5D36-CFBE-52C0-0EF82C8C4D23}"/>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0B641CCA-9EE4-B2D9-8AFB-4E22F17A988D}"/>
              </a:ext>
            </a:extLst>
          </p:cNvPr>
          <p:cNvSpPr>
            <a:spLocks noGrp="1"/>
          </p:cNvSpPr>
          <p:nvPr>
            <p:ph type="sldNum" sz="quarter" idx="12"/>
          </p:nvPr>
        </p:nvSpPr>
        <p:spPr/>
        <p:txBody>
          <a:bodyPr/>
          <a:lstStyle/>
          <a:p>
            <a:fld id="{A41DA790-10AA-4C91-B558-F29F37CE99B4}" type="slidenum">
              <a:rPr lang="en-US" smtClean="0"/>
              <a:t>27</a:t>
            </a:fld>
            <a:endParaRPr lang="en-US"/>
          </a:p>
        </p:txBody>
      </p:sp>
      <p:sp>
        <p:nvSpPr>
          <p:cNvPr id="12" name="Title 11">
            <a:extLst>
              <a:ext uri="{FF2B5EF4-FFF2-40B4-BE49-F238E27FC236}">
                <a16:creationId xmlns:a16="http://schemas.microsoft.com/office/drawing/2014/main" id="{4F5BE978-ECBC-1F32-D9C7-E78A7E212358}"/>
              </a:ext>
            </a:extLst>
          </p:cNvPr>
          <p:cNvSpPr>
            <a:spLocks noGrp="1"/>
          </p:cNvSpPr>
          <p:nvPr>
            <p:ph type="title"/>
          </p:nvPr>
        </p:nvSpPr>
        <p:spPr/>
        <p:txBody>
          <a:bodyPr/>
          <a:lstStyle/>
          <a:p>
            <a:r>
              <a:rPr lang="en-US"/>
              <a:t>#1 Norma Hukum PPN</a:t>
            </a:r>
          </a:p>
        </p:txBody>
      </p:sp>
    </p:spTree>
    <p:extLst>
      <p:ext uri="{BB962C8B-B14F-4D97-AF65-F5344CB8AC3E}">
        <p14:creationId xmlns:p14="http://schemas.microsoft.com/office/powerpoint/2010/main" val="1274474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4510C-8B5F-D091-C4A3-39D4A008DD63}"/>
            </a:ext>
          </a:extLst>
        </p:cNvPr>
        <p:cNvGrpSpPr/>
        <p:nvPr/>
      </p:nvGrpSpPr>
      <p:grpSpPr>
        <a:xfrm>
          <a:off x="0" y="0"/>
          <a:ext cx="0" cy="0"/>
          <a:chOff x="0" y="0"/>
          <a:chExt cx="0" cy="0"/>
        </a:xfrm>
      </p:grpSpPr>
      <p:graphicFrame>
        <p:nvGraphicFramePr>
          <p:cNvPr id="11" name="Table 7">
            <a:extLst>
              <a:ext uri="{FF2B5EF4-FFF2-40B4-BE49-F238E27FC236}">
                <a16:creationId xmlns:a16="http://schemas.microsoft.com/office/drawing/2014/main" id="{BC8B44FA-AC50-3DBA-6D52-BC304BAB92BD}"/>
              </a:ext>
            </a:extLst>
          </p:cNvPr>
          <p:cNvGraphicFramePr>
            <a:graphicFrameLocks noGrp="1"/>
          </p:cNvGraphicFramePr>
          <p:nvPr>
            <p:ph idx="1"/>
            <p:extLst>
              <p:ext uri="{D42A27DB-BD31-4B8C-83A1-F6EECF244321}">
                <p14:modId xmlns:p14="http://schemas.microsoft.com/office/powerpoint/2010/main" val="3885915146"/>
              </p:ext>
            </p:extLst>
          </p:nvPr>
        </p:nvGraphicFramePr>
        <p:xfrm>
          <a:off x="414338" y="1695450"/>
          <a:ext cx="11344272" cy="3840480"/>
        </p:xfrm>
        <a:graphic>
          <a:graphicData uri="http://schemas.openxmlformats.org/drawingml/2006/table">
            <a:tbl>
              <a:tblPr firstRow="1" bandRow="1">
                <a:tableStyleId>{21E4AEA4-8DFA-4A89-87EB-49C32662AFE0}</a:tableStyleId>
              </a:tblPr>
              <a:tblGrid>
                <a:gridCol w="436562">
                  <a:extLst>
                    <a:ext uri="{9D8B030D-6E8A-4147-A177-3AD203B41FA5}">
                      <a16:colId xmlns:a16="http://schemas.microsoft.com/office/drawing/2014/main" val="3739428915"/>
                    </a:ext>
                  </a:extLst>
                </a:gridCol>
                <a:gridCol w="1060450">
                  <a:extLst>
                    <a:ext uri="{9D8B030D-6E8A-4147-A177-3AD203B41FA5}">
                      <a16:colId xmlns:a16="http://schemas.microsoft.com/office/drawing/2014/main" val="1700510585"/>
                    </a:ext>
                  </a:extLst>
                </a:gridCol>
                <a:gridCol w="9847260">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rPr>
                        <a:t>No</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rPr>
                        <a:t>Pasal</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rPr>
                        <a:t>Isi UU PPN</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extLst>
                  <a:ext uri="{0D108BD9-81ED-4DB2-BD59-A6C34878D82A}">
                    <a16:rowId xmlns:a16="http://schemas.microsoft.com/office/drawing/2014/main" val="4229836479"/>
                  </a:ext>
                </a:extLst>
              </a:tr>
              <a:tr h="138871">
                <a:tc>
                  <a:txBody>
                    <a:bodyPr/>
                    <a:lstStyle/>
                    <a:p>
                      <a:pPr marL="0" marR="0" algn="ctr">
                        <a:spcBef>
                          <a:spcPts val="0"/>
                        </a:spcBef>
                        <a:spcAft>
                          <a:spcPts val="0"/>
                        </a:spcAft>
                      </a:pPr>
                      <a:r>
                        <a:rPr lang="en-US" sz="1800">
                          <a:effectLst/>
                          <a:latin typeface="Arial Narrow" panose="020B0606020202030204" pitchFamily="34" charset="0"/>
                        </a:rPr>
                        <a:t>5a</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rial Narrow" panose="020B0606020202030204" pitchFamily="34" charset="0"/>
                        </a:rPr>
                        <a:t>Pasal 9</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rPr>
                        <a:t>(4) 	Apabila dalam suatu Masa Pajak, Pajak Masukan yang dapat dikreditkan lebih besar daripada Pajak Keluaran, selisihnya merupakan kelebihan pajak yang dikompensasikan ke Masa Pajak berikutnya.</a:t>
                      </a:r>
                    </a:p>
                    <a:p>
                      <a:pPr marL="361950" marR="0" indent="-361950" algn="l">
                        <a:spcBef>
                          <a:spcPts val="0"/>
                        </a:spcBef>
                        <a:spcAft>
                          <a:spcPts val="0"/>
                        </a:spcAft>
                      </a:pPr>
                      <a:r>
                        <a:rPr lang="en-ID" sz="1800">
                          <a:effectLst/>
                          <a:latin typeface="Arial Narrow" panose="020B0606020202030204" pitchFamily="34" charset="0"/>
                        </a:rPr>
                        <a:t>(4a) Atas kelebihan Pajak Masukan sebagaimana dimaksud pada ayat (4) dapat diajukan permohonan pengembalian pada akhir tahun buku.</a:t>
                      </a:r>
                    </a:p>
                    <a:p>
                      <a:pPr marL="361950" marR="0" indent="-361950" algn="l">
                        <a:spcBef>
                          <a:spcPts val="0"/>
                        </a:spcBef>
                        <a:spcAft>
                          <a:spcPts val="0"/>
                        </a:spcAft>
                      </a:pPr>
                      <a:r>
                        <a:rPr lang="en-ID" sz="1800">
                          <a:effectLst/>
                          <a:latin typeface="Arial Narrow" panose="020B0606020202030204" pitchFamily="34" charset="0"/>
                        </a:rPr>
                        <a:t>(4b) Dikecualikan dari ketentuan sebagaimana dimasud pada ayat (4) dan ayat (4a), atas kelebihan Pajak Masukan dapat diajukan permohonan pengembalian pada setiap Masa Pajak oleh:</a:t>
                      </a:r>
                    </a:p>
                    <a:p>
                      <a:pPr marL="720000" marR="0" indent="-361950" algn="l">
                        <a:spcBef>
                          <a:spcPts val="0"/>
                        </a:spcBef>
                        <a:spcAft>
                          <a:spcPts val="0"/>
                        </a:spcAft>
                      </a:pPr>
                      <a:r>
                        <a:rPr lang="en-ID" sz="1800">
                          <a:effectLst/>
                          <a:latin typeface="Arial Narrow" panose="020B0606020202030204" pitchFamily="34" charset="0"/>
                        </a:rPr>
                        <a:t>a. 	Pengusaha Kena Pajak yang melakukan ekspor Barang Kena Pajak Berwujud;</a:t>
                      </a:r>
                    </a:p>
                    <a:p>
                      <a:pPr marL="720000" marR="0" indent="-361950" algn="l">
                        <a:spcBef>
                          <a:spcPts val="0"/>
                        </a:spcBef>
                        <a:spcAft>
                          <a:spcPts val="0"/>
                        </a:spcAft>
                      </a:pPr>
                      <a:r>
                        <a:rPr lang="en-ID" sz="1800">
                          <a:effectLst/>
                          <a:latin typeface="Arial Narrow" panose="020B0606020202030204" pitchFamily="34" charset="0"/>
                        </a:rPr>
                        <a:t>b. 	Pengusaha Kena Pajak yang melakukan penyerahan Barang Kena Pajak dan/atau penyerahan Jasa Kena Pajak kepada Pemungut Pajak Pertambahan Nilai;</a:t>
                      </a:r>
                    </a:p>
                    <a:p>
                      <a:pPr marL="720000" marR="0" indent="-361950" algn="l">
                        <a:spcBef>
                          <a:spcPts val="0"/>
                        </a:spcBef>
                        <a:spcAft>
                          <a:spcPts val="0"/>
                        </a:spcAft>
                      </a:pPr>
                      <a:r>
                        <a:rPr lang="en-ID" sz="1800">
                          <a:effectLst/>
                          <a:latin typeface="Arial Narrow" panose="020B0606020202030204" pitchFamily="34" charset="0"/>
                        </a:rPr>
                        <a:t>c. 	Pengusaha Kena Pajak yang melakukan penyerahan Barang Kena Pajak dan/atau penyerahan Jasa Kena Pajak yang Pajak Pertambahan Nilainya tidak dipungut;</a:t>
                      </a:r>
                    </a:p>
                    <a:p>
                      <a:pPr marL="720000" marR="0" indent="-361950" algn="l">
                        <a:spcBef>
                          <a:spcPts val="0"/>
                        </a:spcBef>
                        <a:spcAft>
                          <a:spcPts val="0"/>
                        </a:spcAft>
                      </a:pPr>
                      <a:r>
                        <a:rPr lang="en-ID" sz="1800">
                          <a:effectLst/>
                          <a:latin typeface="Arial Narrow" panose="020B0606020202030204" pitchFamily="34" charset="0"/>
                        </a:rPr>
                        <a:t>d. 	Pengusaha Kena Pajak yang melakukan ekspor Barang Kena Pajak Tidak Berwujud;</a:t>
                      </a:r>
                    </a:p>
                    <a:p>
                      <a:pPr marL="720000" marR="0" indent="-361950" algn="l">
                        <a:spcBef>
                          <a:spcPts val="0"/>
                        </a:spcBef>
                        <a:spcAft>
                          <a:spcPts val="0"/>
                        </a:spcAft>
                      </a:pPr>
                      <a:r>
                        <a:rPr lang="en-ID" sz="1800">
                          <a:effectLst/>
                          <a:latin typeface="Arial Narrow" panose="020B0606020202030204" pitchFamily="34" charset="0"/>
                        </a:rPr>
                        <a:t>e. 	Pengusaha Kena Pajak yang melakukan ekspor Jasa Kena Pajak;</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extLst>
                  <a:ext uri="{0D108BD9-81ED-4DB2-BD59-A6C34878D82A}">
                    <a16:rowId xmlns:a16="http://schemas.microsoft.com/office/drawing/2014/main" val="1909579668"/>
                  </a:ext>
                </a:extLst>
              </a:tr>
            </a:tbl>
          </a:graphicData>
        </a:graphic>
      </p:graphicFrame>
      <p:sp>
        <p:nvSpPr>
          <p:cNvPr id="4" name="Footer Placeholder 3">
            <a:extLst>
              <a:ext uri="{FF2B5EF4-FFF2-40B4-BE49-F238E27FC236}">
                <a16:creationId xmlns:a16="http://schemas.microsoft.com/office/drawing/2014/main" id="{0B9DE4D5-3756-BF10-3769-AFDF886C1331}"/>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AFC037F2-E209-5D55-01C4-6C477B8087F4}"/>
              </a:ext>
            </a:extLst>
          </p:cNvPr>
          <p:cNvSpPr>
            <a:spLocks noGrp="1"/>
          </p:cNvSpPr>
          <p:nvPr>
            <p:ph type="sldNum" sz="quarter" idx="12"/>
          </p:nvPr>
        </p:nvSpPr>
        <p:spPr/>
        <p:txBody>
          <a:bodyPr/>
          <a:lstStyle/>
          <a:p>
            <a:fld id="{A41DA790-10AA-4C91-B558-F29F37CE99B4}" type="slidenum">
              <a:rPr lang="en-US" smtClean="0"/>
              <a:t>28</a:t>
            </a:fld>
            <a:endParaRPr lang="en-US"/>
          </a:p>
        </p:txBody>
      </p:sp>
      <p:sp>
        <p:nvSpPr>
          <p:cNvPr id="12" name="Title 11">
            <a:extLst>
              <a:ext uri="{FF2B5EF4-FFF2-40B4-BE49-F238E27FC236}">
                <a16:creationId xmlns:a16="http://schemas.microsoft.com/office/drawing/2014/main" id="{93F52BF2-C35E-D726-F266-DD83B1C90497}"/>
              </a:ext>
            </a:extLst>
          </p:cNvPr>
          <p:cNvSpPr>
            <a:spLocks noGrp="1"/>
          </p:cNvSpPr>
          <p:nvPr>
            <p:ph type="title"/>
          </p:nvPr>
        </p:nvSpPr>
        <p:spPr/>
        <p:txBody>
          <a:bodyPr/>
          <a:lstStyle/>
          <a:p>
            <a:r>
              <a:rPr lang="en-US"/>
              <a:t>#1 Norma Hukum PPN</a:t>
            </a:r>
          </a:p>
        </p:txBody>
      </p:sp>
    </p:spTree>
    <p:extLst>
      <p:ext uri="{BB962C8B-B14F-4D97-AF65-F5344CB8AC3E}">
        <p14:creationId xmlns:p14="http://schemas.microsoft.com/office/powerpoint/2010/main" val="165328069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C7347-5942-065F-C8DF-DB9D3816C900}"/>
            </a:ext>
          </a:extLst>
        </p:cNvPr>
        <p:cNvGrpSpPr/>
        <p:nvPr/>
      </p:nvGrpSpPr>
      <p:grpSpPr>
        <a:xfrm>
          <a:off x="0" y="0"/>
          <a:ext cx="0" cy="0"/>
          <a:chOff x="0" y="0"/>
          <a:chExt cx="0" cy="0"/>
        </a:xfrm>
      </p:grpSpPr>
      <p:graphicFrame>
        <p:nvGraphicFramePr>
          <p:cNvPr id="11" name="Table 7">
            <a:extLst>
              <a:ext uri="{FF2B5EF4-FFF2-40B4-BE49-F238E27FC236}">
                <a16:creationId xmlns:a16="http://schemas.microsoft.com/office/drawing/2014/main" id="{2D362E39-2BAD-1DA8-245D-A8576DF6477D}"/>
              </a:ext>
            </a:extLst>
          </p:cNvPr>
          <p:cNvGraphicFramePr>
            <a:graphicFrameLocks noGrp="1"/>
          </p:cNvGraphicFramePr>
          <p:nvPr>
            <p:ph idx="1"/>
            <p:extLst>
              <p:ext uri="{D42A27DB-BD31-4B8C-83A1-F6EECF244321}">
                <p14:modId xmlns:p14="http://schemas.microsoft.com/office/powerpoint/2010/main" val="3970771623"/>
              </p:ext>
            </p:extLst>
          </p:nvPr>
        </p:nvGraphicFramePr>
        <p:xfrm>
          <a:off x="414338" y="1695450"/>
          <a:ext cx="11344272" cy="3566160"/>
        </p:xfrm>
        <a:graphic>
          <a:graphicData uri="http://schemas.openxmlformats.org/drawingml/2006/table">
            <a:tbl>
              <a:tblPr firstRow="1" bandRow="1">
                <a:tableStyleId>{21E4AEA4-8DFA-4A89-87EB-49C32662AFE0}</a:tableStyleId>
              </a:tblPr>
              <a:tblGrid>
                <a:gridCol w="436562">
                  <a:extLst>
                    <a:ext uri="{9D8B030D-6E8A-4147-A177-3AD203B41FA5}">
                      <a16:colId xmlns:a16="http://schemas.microsoft.com/office/drawing/2014/main" val="3739428915"/>
                    </a:ext>
                  </a:extLst>
                </a:gridCol>
                <a:gridCol w="1060450">
                  <a:extLst>
                    <a:ext uri="{9D8B030D-6E8A-4147-A177-3AD203B41FA5}">
                      <a16:colId xmlns:a16="http://schemas.microsoft.com/office/drawing/2014/main" val="1700510585"/>
                    </a:ext>
                  </a:extLst>
                </a:gridCol>
                <a:gridCol w="9847260">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rPr>
                        <a:t>No</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rPr>
                        <a:t>Pasal</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rPr>
                        <a:t>Isi UU PPN</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extLst>
                  <a:ext uri="{0D108BD9-81ED-4DB2-BD59-A6C34878D82A}">
                    <a16:rowId xmlns:a16="http://schemas.microsoft.com/office/drawing/2014/main" val="4229836479"/>
                  </a:ext>
                </a:extLst>
              </a:tr>
              <a:tr h="138871">
                <a:tc>
                  <a:txBody>
                    <a:bodyPr/>
                    <a:lstStyle/>
                    <a:p>
                      <a:pPr marL="0" marR="0" algn="ctr">
                        <a:spcBef>
                          <a:spcPts val="0"/>
                        </a:spcBef>
                        <a:spcAft>
                          <a:spcPts val="0"/>
                        </a:spcAft>
                      </a:pPr>
                      <a:r>
                        <a:rPr lang="en-US" sz="1800">
                          <a:effectLst/>
                          <a:latin typeface="Arial Narrow" panose="020B0606020202030204" pitchFamily="34" charset="0"/>
                        </a:rPr>
                        <a:t>5a</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rial Narrow" panose="020B0606020202030204" pitchFamily="34" charset="0"/>
                        </a:rPr>
                        <a:t>Pasal 9</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rPr>
                        <a:t>(4c) Pengembalian kelebihan Pajak Masukan kepada Pengusaha Kena Pajak sebagaimana dimaksud pada ayat (4b) huruf a sampai dengan huruf e, yang mempunyai kriteria sebagai Pengusaha Kena Pajak berisiko rendah, dilakukan dengan pengembalian pendahuluan kelebihan pajak sesuai ketentuan sebagaimana dimaksud dalam Pasal 17C ayat (1) Undang-undang Nomor 6 Tahun 1983 tentang Ketentuan Umum dan Tata Cara Perpajakan dan perubahannya.</a:t>
                      </a:r>
                    </a:p>
                    <a:p>
                      <a:pPr marL="361950" marR="0" indent="-361950" algn="l">
                        <a:spcBef>
                          <a:spcPts val="0"/>
                        </a:spcBef>
                        <a:spcAft>
                          <a:spcPts val="0"/>
                        </a:spcAft>
                      </a:pPr>
                      <a:r>
                        <a:rPr lang="en-ID" sz="1800">
                          <a:effectLst/>
                          <a:latin typeface="Arial Narrow" panose="020B0606020202030204" pitchFamily="34" charset="0"/>
                        </a:rPr>
                        <a:t>(4e) Direktur Jenderal Pajak dapat melakukan pemeriksaan terhadap Pengusaha Kena Pajak sebagaimana dimaksud pada ayat (4c) dan menerbitkan surat ketetapan pajak setelah melakukan pengembalian pendahuluan kelebihan pajak.</a:t>
                      </a:r>
                    </a:p>
                    <a:p>
                      <a:pPr marL="361950" marR="0" indent="-361950" algn="l">
                        <a:spcBef>
                          <a:spcPts val="0"/>
                        </a:spcBef>
                        <a:spcAft>
                          <a:spcPts val="0"/>
                        </a:spcAft>
                      </a:pPr>
                      <a:r>
                        <a:rPr lang="en-ID" sz="1800">
                          <a:effectLst/>
                          <a:latin typeface="Arial Narrow" panose="020B0606020202030204" pitchFamily="34" charset="0"/>
                        </a:rPr>
                        <a:t>(4f) 	Apabila berdasarkan hasil pemeriksaan sebagaimana dimaksud pada ayat (4e), Direktur Jenderal Pajak menerbitkan Surat Ketetapan Pajak Kurang Bayar, jumlah kekurangan pajak ditambah dengan sanksi administrasi berupa bunga sebagaimana dimaksud dalam Pasal 13 ayat (2) Undang- Undang Nomor 6 Tahun 1983 tentang Ketentuan Umum dan Tata Cara Perpajakan dan perubahannya</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extLst>
                  <a:ext uri="{0D108BD9-81ED-4DB2-BD59-A6C34878D82A}">
                    <a16:rowId xmlns:a16="http://schemas.microsoft.com/office/drawing/2014/main" val="1909579668"/>
                  </a:ext>
                </a:extLst>
              </a:tr>
            </a:tbl>
          </a:graphicData>
        </a:graphic>
      </p:graphicFrame>
      <p:sp>
        <p:nvSpPr>
          <p:cNvPr id="4" name="Footer Placeholder 3">
            <a:extLst>
              <a:ext uri="{FF2B5EF4-FFF2-40B4-BE49-F238E27FC236}">
                <a16:creationId xmlns:a16="http://schemas.microsoft.com/office/drawing/2014/main" id="{EF978E93-AF94-2B45-3F81-D2B41D4D6150}"/>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A2FE7266-985A-57C2-9F2D-59ED97592A3B}"/>
              </a:ext>
            </a:extLst>
          </p:cNvPr>
          <p:cNvSpPr>
            <a:spLocks noGrp="1"/>
          </p:cNvSpPr>
          <p:nvPr>
            <p:ph type="sldNum" sz="quarter" idx="12"/>
          </p:nvPr>
        </p:nvSpPr>
        <p:spPr/>
        <p:txBody>
          <a:bodyPr/>
          <a:lstStyle/>
          <a:p>
            <a:fld id="{A41DA790-10AA-4C91-B558-F29F37CE99B4}" type="slidenum">
              <a:rPr lang="en-US" smtClean="0"/>
              <a:t>29</a:t>
            </a:fld>
            <a:endParaRPr lang="en-US"/>
          </a:p>
        </p:txBody>
      </p:sp>
      <p:sp>
        <p:nvSpPr>
          <p:cNvPr id="12" name="Title 11">
            <a:extLst>
              <a:ext uri="{FF2B5EF4-FFF2-40B4-BE49-F238E27FC236}">
                <a16:creationId xmlns:a16="http://schemas.microsoft.com/office/drawing/2014/main" id="{09A64B9F-15EF-76F8-77D9-1663C26A446B}"/>
              </a:ext>
            </a:extLst>
          </p:cNvPr>
          <p:cNvSpPr>
            <a:spLocks noGrp="1"/>
          </p:cNvSpPr>
          <p:nvPr>
            <p:ph type="title"/>
          </p:nvPr>
        </p:nvSpPr>
        <p:spPr/>
        <p:txBody>
          <a:bodyPr/>
          <a:lstStyle/>
          <a:p>
            <a:r>
              <a:rPr lang="en-US"/>
              <a:t>#1 Norma Hukum PPN</a:t>
            </a:r>
          </a:p>
        </p:txBody>
      </p:sp>
    </p:spTree>
    <p:extLst>
      <p:ext uri="{BB962C8B-B14F-4D97-AF65-F5344CB8AC3E}">
        <p14:creationId xmlns:p14="http://schemas.microsoft.com/office/powerpoint/2010/main" val="402908995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68CA0FC-60A5-4514-A17F-4E11DC5F6DD3}"/>
              </a:ext>
            </a:extLst>
          </p:cNvPr>
          <p:cNvSpPr>
            <a:spLocks noGrp="1"/>
          </p:cNvSpPr>
          <p:nvPr>
            <p:ph type="title"/>
          </p:nvPr>
        </p:nvSpPr>
        <p:spPr>
          <a:xfrm>
            <a:off x="4279693" y="679417"/>
            <a:ext cx="7478481" cy="891474"/>
          </a:xfrm>
        </p:spPr>
        <p:txBody>
          <a:bodyPr/>
          <a:lstStyle/>
          <a:p>
            <a:r>
              <a:rPr lang="en-ID"/>
              <a:t>Spirit Hidup</a:t>
            </a:r>
          </a:p>
        </p:txBody>
      </p:sp>
      <p:sp>
        <p:nvSpPr>
          <p:cNvPr id="9" name="Content Placeholder 2">
            <a:extLst>
              <a:ext uri="{FF2B5EF4-FFF2-40B4-BE49-F238E27FC236}">
                <a16:creationId xmlns:a16="http://schemas.microsoft.com/office/drawing/2014/main" id="{9C23CD7C-63D5-4A06-938A-765F0D82B5E2}"/>
              </a:ext>
            </a:extLst>
          </p:cNvPr>
          <p:cNvSpPr>
            <a:spLocks noGrp="1"/>
          </p:cNvSpPr>
          <p:nvPr>
            <p:ph sz="half" idx="1"/>
          </p:nvPr>
        </p:nvSpPr>
        <p:spPr/>
        <p:txBody>
          <a:bodyPr>
            <a:normAutofit fontScale="92500"/>
          </a:bodyPr>
          <a:lstStyle/>
          <a:p>
            <a:pPr marL="0" indent="0" algn="r">
              <a:buNone/>
            </a:pPr>
            <a:r>
              <a:rPr lang="ar-AE" sz="3600">
                <a:latin typeface="Traditional Arabic" panose="02020603050405020304" pitchFamily="18" charset="-78"/>
                <a:cs typeface="Traditional Arabic" panose="02020603050405020304" pitchFamily="18" charset="-78"/>
              </a:rPr>
              <a:t>اِنْ </a:t>
            </a:r>
            <a:r>
              <a:rPr lang="ar-AE" sz="3600">
                <a:highlight>
                  <a:srgbClr val="FFFF00"/>
                </a:highlight>
                <a:latin typeface="Traditional Arabic" panose="02020603050405020304" pitchFamily="18" charset="-78"/>
                <a:cs typeface="Traditional Arabic" panose="02020603050405020304" pitchFamily="18" charset="-78"/>
              </a:rPr>
              <a:t>اَحْسَنْتُم</a:t>
            </a:r>
            <a:r>
              <a:rPr lang="ar-AE" sz="3600">
                <a:latin typeface="Traditional Arabic" panose="02020603050405020304" pitchFamily="18" charset="-78"/>
                <a:cs typeface="Traditional Arabic" panose="02020603050405020304" pitchFamily="18" charset="-78"/>
              </a:rPr>
              <a:t>ْ اَحْسَنْتُمْ لِاَنْفُسِكُمْ ۗوَاِنْ اَسَأْتُمْ فَلَهَا</a:t>
            </a:r>
          </a:p>
          <a:p>
            <a:pPr marL="0" indent="0">
              <a:buNone/>
            </a:pPr>
            <a:r>
              <a:rPr lang="en-ID"/>
              <a:t>...</a:t>
            </a:r>
            <a:r>
              <a:rPr lang="en-ID">
                <a:solidFill>
                  <a:srgbClr val="C00000"/>
                </a:solidFill>
              </a:rPr>
              <a:t>Jika kamu berbuat baik, kamu berbuat baik untuk dirimu sendiri</a:t>
            </a:r>
            <a:r>
              <a:rPr lang="en-ID"/>
              <a:t>. Dan jika kamu berbuat jahat, (kerugian kejahatan) itu untuk dirimu sendiri ... (QS 17:7)</a:t>
            </a:r>
          </a:p>
          <a:p>
            <a:pPr marL="0" indent="0" algn="r">
              <a:buNone/>
            </a:pPr>
            <a:endParaRPr lang="en-ID" sz="1300">
              <a:latin typeface="Traditional Arabic" panose="02020603050405020304" pitchFamily="18" charset="-78"/>
              <a:cs typeface="Traditional Arabic" panose="02020603050405020304" pitchFamily="18" charset="-78"/>
            </a:endParaRPr>
          </a:p>
          <a:p>
            <a:pPr marL="0" indent="0" algn="r">
              <a:buNone/>
            </a:pPr>
            <a:r>
              <a:rPr lang="ar-AE" sz="3600" b="0" i="0">
                <a:solidFill>
                  <a:srgbClr val="040402"/>
                </a:solidFill>
                <a:effectLst/>
                <a:latin typeface="Traditional Arabic" panose="02020603050405020304" pitchFamily="18" charset="-78"/>
                <a:cs typeface="Traditional Arabic" panose="02020603050405020304" pitchFamily="18" charset="-78"/>
              </a:rPr>
              <a:t>مَن جَآءَ ب</a:t>
            </a:r>
            <a:r>
              <a:rPr lang="ar-AE" sz="3600" b="0" i="0">
                <a:solidFill>
                  <a:srgbClr val="040402"/>
                </a:solidFill>
                <a:effectLst/>
                <a:highlight>
                  <a:srgbClr val="FFFF00"/>
                </a:highlight>
                <a:latin typeface="Traditional Arabic" panose="02020603050405020304" pitchFamily="18" charset="-78"/>
                <a:cs typeface="Traditional Arabic" panose="02020603050405020304" pitchFamily="18" charset="-78"/>
              </a:rPr>
              <a:t>ِٱلْحَسَنَةِ</a:t>
            </a:r>
            <a:r>
              <a:rPr lang="ar-AE" sz="3600" b="0" i="0">
                <a:solidFill>
                  <a:srgbClr val="040402"/>
                </a:solidFill>
                <a:effectLst/>
                <a:latin typeface="Traditional Arabic" panose="02020603050405020304" pitchFamily="18" charset="-78"/>
                <a:cs typeface="Traditional Arabic" panose="02020603050405020304" pitchFamily="18" charset="-78"/>
              </a:rPr>
              <a:t> فَلَهُۥ عَشْرُ أَمْثَالِهَا ۖ وَمَن جَآءَ بِٱلسَّيِّئَةِ فَلَا يُجْزَىٰٓ إِلَّا مِثْلَهَا وَهُمْ لَا يُظْلَمُونَ</a:t>
            </a:r>
            <a:endParaRPr lang="en-ID" sz="3600">
              <a:latin typeface="Traditional Arabic" panose="02020603050405020304" pitchFamily="18" charset="-78"/>
              <a:cs typeface="Traditional Arabic" panose="02020603050405020304" pitchFamily="18" charset="-78"/>
            </a:endParaRPr>
          </a:p>
          <a:p>
            <a:pPr marL="0" indent="0">
              <a:buNone/>
            </a:pPr>
            <a:r>
              <a:rPr lang="en-ID">
                <a:solidFill>
                  <a:srgbClr val="C00000"/>
                </a:solidFill>
                <a:cs typeface="Traditional Arabic" panose="02020603050405020304" pitchFamily="18" charset="-78"/>
              </a:rPr>
              <a:t>Barangsiapa berbuat kebaikan, maka mereka mendapat balasan sepuluh kali lipat amalnya</a:t>
            </a:r>
            <a:r>
              <a:rPr lang="en-ID">
                <a:cs typeface="Traditional Arabic" panose="02020603050405020304" pitchFamily="18" charset="-78"/>
              </a:rPr>
              <a:t>. Dan barangsiapa berbuat kejahatan, maka mereka dibalas seimbang dengan kejahatannya. Mereka sedikit pun tidak dirugikan (dizalimi). (QS. Al-An ‘aam: 160)</a:t>
            </a:r>
            <a:endParaRPr lang="en-ID"/>
          </a:p>
        </p:txBody>
      </p:sp>
      <p:sp>
        <p:nvSpPr>
          <p:cNvPr id="2" name="Content Placeholder 1">
            <a:extLst>
              <a:ext uri="{FF2B5EF4-FFF2-40B4-BE49-F238E27FC236}">
                <a16:creationId xmlns:a16="http://schemas.microsoft.com/office/drawing/2014/main" id="{FEACE93E-5957-5B66-E6AB-339CC42FE0E7}"/>
              </a:ext>
            </a:extLst>
          </p:cNvPr>
          <p:cNvSpPr>
            <a:spLocks noGrp="1"/>
          </p:cNvSpPr>
          <p:nvPr>
            <p:ph sz="half" idx="2"/>
          </p:nvPr>
        </p:nvSpPr>
        <p:spPr/>
        <p:txBody>
          <a:bodyPr>
            <a:normAutofit fontScale="92500"/>
          </a:bodyPr>
          <a:lstStyle/>
          <a:p>
            <a:pPr marL="0" indent="0" algn="r">
              <a:buNone/>
            </a:pPr>
            <a:r>
              <a:rPr lang="ar-AE" sz="3600">
                <a:latin typeface="Traditional Arabic" panose="02020603050405020304" pitchFamily="18" charset="-78"/>
                <a:cs typeface="Traditional Arabic" panose="02020603050405020304" pitchFamily="18" charset="-78"/>
              </a:rPr>
              <a:t>ﺧَﻴْﺮُ ﺍﻟﻨﺎﺱِ ﺃَﻧْﻔَﻌُﻬُﻢْ ﻟِﻠﻨﺎﺱِ</a:t>
            </a:r>
            <a:endParaRPr lang="en-ID" sz="3600">
              <a:latin typeface="Traditional Arabic" panose="02020603050405020304" pitchFamily="18" charset="-78"/>
              <a:cs typeface="Traditional Arabic" panose="02020603050405020304" pitchFamily="18" charset="-78"/>
            </a:endParaRPr>
          </a:p>
          <a:p>
            <a:pPr marL="0" indent="0">
              <a:buNone/>
            </a:pPr>
            <a:r>
              <a:rPr lang="en-ID">
                <a:solidFill>
                  <a:srgbClr val="C00000"/>
                </a:solidFill>
              </a:rPr>
              <a:t>Sebaik-baiknya manusia adalah mereka yang bermanfaat bagi orang lain</a:t>
            </a:r>
            <a:r>
              <a:rPr lang="en-ID"/>
              <a:t>. (HR. Ahmad, Thabrani, Daruqutni)</a:t>
            </a:r>
          </a:p>
          <a:p>
            <a:pPr marL="0" indent="0">
              <a:buNone/>
            </a:pPr>
            <a:endParaRPr lang="en-ID">
              <a:latin typeface="Traditional Arabic" panose="02020603050405020304" pitchFamily="18" charset="-78"/>
              <a:cs typeface="Traditional Arabic" panose="02020603050405020304" pitchFamily="18" charset="-78"/>
            </a:endParaRPr>
          </a:p>
          <a:p>
            <a:pPr marL="0" indent="0" algn="r">
              <a:buNone/>
            </a:pPr>
            <a:r>
              <a:rPr lang="ar-AE" sz="3500">
                <a:solidFill>
                  <a:srgbClr val="000000"/>
                </a:solidFill>
                <a:latin typeface="Traditional Arabic" panose="02020603050405020304" pitchFamily="18" charset="-78"/>
                <a:cs typeface="Traditional Arabic" panose="02020603050405020304" pitchFamily="18" charset="-78"/>
              </a:rPr>
              <a:t>إِذَا مَاتَ الْإِنْسَانُ انْقَطَعَ عَمَلُهُ إِلَّا مِنْ ثَلَاثَةٍ مِنْ صَدَقَةٍ جَارِيَةٍ وَ</a:t>
            </a:r>
            <a:r>
              <a:rPr lang="ar-AE" sz="3500">
                <a:solidFill>
                  <a:srgbClr val="000000"/>
                </a:solidFill>
                <a:highlight>
                  <a:srgbClr val="FFFF00"/>
                </a:highlight>
                <a:latin typeface="Traditional Arabic" panose="02020603050405020304" pitchFamily="18" charset="-78"/>
                <a:cs typeface="Traditional Arabic" panose="02020603050405020304" pitchFamily="18" charset="-78"/>
              </a:rPr>
              <a:t>عِلْمٍ يُنْتَفَعُ بِهِ</a:t>
            </a:r>
            <a:r>
              <a:rPr lang="ar-AE" sz="3500">
                <a:solidFill>
                  <a:srgbClr val="000000"/>
                </a:solidFill>
                <a:latin typeface="Traditional Arabic" panose="02020603050405020304" pitchFamily="18" charset="-78"/>
                <a:cs typeface="Traditional Arabic" panose="02020603050405020304" pitchFamily="18" charset="-78"/>
              </a:rPr>
              <a:t> وَوَلَدٍ صَالِحٍ يَدْعُو لَهُ</a:t>
            </a:r>
            <a:endParaRPr lang="en-ID" sz="3500">
              <a:latin typeface="Traditional Arabic" panose="02020603050405020304" pitchFamily="18" charset="-78"/>
              <a:cs typeface="Traditional Arabic" panose="02020603050405020304" pitchFamily="18" charset="-78"/>
            </a:endParaRPr>
          </a:p>
          <a:p>
            <a:pPr marL="0" indent="0">
              <a:buNone/>
            </a:pPr>
            <a:r>
              <a:rPr lang="en-ID">
                <a:solidFill>
                  <a:srgbClr val="C00000"/>
                </a:solidFill>
              </a:rPr>
              <a:t>Jika seseorang meninggal dunia, terputuslah amalannya, kecuali tiga perkara </a:t>
            </a:r>
            <a:r>
              <a:rPr lang="en-ID"/>
              <a:t>(yaitu): sedekah jariyah, </a:t>
            </a:r>
            <a:r>
              <a:rPr lang="en-ID">
                <a:solidFill>
                  <a:srgbClr val="C00000"/>
                </a:solidFill>
                <a:highlight>
                  <a:srgbClr val="FFFF00"/>
                </a:highlight>
              </a:rPr>
              <a:t>ilmu yang dimanfaatkan</a:t>
            </a:r>
            <a:r>
              <a:rPr lang="en-ID"/>
              <a:t>, atau doa anak yang sholeh (HR. Muslim no. 1631)</a:t>
            </a:r>
          </a:p>
        </p:txBody>
      </p:sp>
      <p:sp>
        <p:nvSpPr>
          <p:cNvPr id="5" name="Footer Placeholder 4">
            <a:extLst>
              <a:ext uri="{FF2B5EF4-FFF2-40B4-BE49-F238E27FC236}">
                <a16:creationId xmlns:a16="http://schemas.microsoft.com/office/drawing/2014/main" id="{97E7B0AF-F87D-4D1A-B8CE-965B05EEF6DC}"/>
              </a:ext>
            </a:extLst>
          </p:cNvPr>
          <p:cNvSpPr>
            <a:spLocks noGrp="1"/>
          </p:cNvSpPr>
          <p:nvPr>
            <p:ph type="ftr" sz="quarter" idx="11"/>
          </p:nvPr>
        </p:nvSpPr>
        <p:spPr/>
        <p:txBody>
          <a:bodyPr/>
          <a:lstStyle/>
          <a:p>
            <a:r>
              <a:rPr lang="en-GB"/>
              <a:t>Coffee Morning | 23 Juli 2027 | Dr. Prianto Budi Saptono, Ak., CA, MBA.</a:t>
            </a:r>
            <a:endParaRPr lang="en-ID"/>
          </a:p>
        </p:txBody>
      </p:sp>
      <p:sp>
        <p:nvSpPr>
          <p:cNvPr id="6" name="Slide Number Placeholder 5">
            <a:extLst>
              <a:ext uri="{FF2B5EF4-FFF2-40B4-BE49-F238E27FC236}">
                <a16:creationId xmlns:a16="http://schemas.microsoft.com/office/drawing/2014/main" id="{33A63614-7851-49D0-BA59-720679E37F12}"/>
              </a:ext>
            </a:extLst>
          </p:cNvPr>
          <p:cNvSpPr>
            <a:spLocks noGrp="1"/>
          </p:cNvSpPr>
          <p:nvPr>
            <p:ph type="sldNum" sz="quarter" idx="12"/>
          </p:nvPr>
        </p:nvSpPr>
        <p:spPr/>
        <p:txBody>
          <a:bodyPr/>
          <a:lstStyle/>
          <a:p>
            <a:fld id="{58DF3EFF-6170-4F6A-8198-B446E83B3031}" type="slidenum">
              <a:rPr lang="en-ID" smtClean="0"/>
              <a:t>3</a:t>
            </a:fld>
            <a:endParaRPr lang="en-ID"/>
          </a:p>
        </p:txBody>
      </p:sp>
    </p:spTree>
    <p:extLst>
      <p:ext uri="{BB962C8B-B14F-4D97-AF65-F5344CB8AC3E}">
        <p14:creationId xmlns:p14="http://schemas.microsoft.com/office/powerpoint/2010/main" val="3078511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64C83-22A5-B7A7-ADC3-FB8F8A6B1C34}"/>
            </a:ext>
          </a:extLst>
        </p:cNvPr>
        <p:cNvGrpSpPr/>
        <p:nvPr/>
      </p:nvGrpSpPr>
      <p:grpSpPr>
        <a:xfrm>
          <a:off x="0" y="0"/>
          <a:ext cx="0" cy="0"/>
          <a:chOff x="0" y="0"/>
          <a:chExt cx="0" cy="0"/>
        </a:xfrm>
      </p:grpSpPr>
      <p:graphicFrame>
        <p:nvGraphicFramePr>
          <p:cNvPr id="11" name="Table 7">
            <a:extLst>
              <a:ext uri="{FF2B5EF4-FFF2-40B4-BE49-F238E27FC236}">
                <a16:creationId xmlns:a16="http://schemas.microsoft.com/office/drawing/2014/main" id="{D55B69EA-B3E3-AC55-E5A0-731AC255C0BE}"/>
              </a:ext>
            </a:extLst>
          </p:cNvPr>
          <p:cNvGraphicFramePr>
            <a:graphicFrameLocks noGrp="1"/>
          </p:cNvGraphicFramePr>
          <p:nvPr>
            <p:ph idx="1"/>
            <p:extLst>
              <p:ext uri="{D42A27DB-BD31-4B8C-83A1-F6EECF244321}">
                <p14:modId xmlns:p14="http://schemas.microsoft.com/office/powerpoint/2010/main" val="3587650554"/>
              </p:ext>
            </p:extLst>
          </p:nvPr>
        </p:nvGraphicFramePr>
        <p:xfrm>
          <a:off x="414338" y="1695450"/>
          <a:ext cx="11344272" cy="2743200"/>
        </p:xfrm>
        <a:graphic>
          <a:graphicData uri="http://schemas.openxmlformats.org/drawingml/2006/table">
            <a:tbl>
              <a:tblPr firstRow="1" bandRow="1">
                <a:tableStyleId>{21E4AEA4-8DFA-4A89-87EB-49C32662AFE0}</a:tableStyleId>
              </a:tblPr>
              <a:tblGrid>
                <a:gridCol w="436562">
                  <a:extLst>
                    <a:ext uri="{9D8B030D-6E8A-4147-A177-3AD203B41FA5}">
                      <a16:colId xmlns:a16="http://schemas.microsoft.com/office/drawing/2014/main" val="3739428915"/>
                    </a:ext>
                  </a:extLst>
                </a:gridCol>
                <a:gridCol w="1060450">
                  <a:extLst>
                    <a:ext uri="{9D8B030D-6E8A-4147-A177-3AD203B41FA5}">
                      <a16:colId xmlns:a16="http://schemas.microsoft.com/office/drawing/2014/main" val="1700510585"/>
                    </a:ext>
                  </a:extLst>
                </a:gridCol>
                <a:gridCol w="9847260">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rPr>
                        <a:t>No</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rPr>
                        <a:t>Pasal</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rPr>
                        <a:t>Isi UU PPN</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extLst>
                  <a:ext uri="{0D108BD9-81ED-4DB2-BD59-A6C34878D82A}">
                    <a16:rowId xmlns:a16="http://schemas.microsoft.com/office/drawing/2014/main" val="4229836479"/>
                  </a:ext>
                </a:extLst>
              </a:tr>
              <a:tr h="138871">
                <a:tc>
                  <a:txBody>
                    <a:bodyPr/>
                    <a:lstStyle/>
                    <a:p>
                      <a:pPr marL="0" marR="0" algn="ctr">
                        <a:spcBef>
                          <a:spcPts val="0"/>
                        </a:spcBef>
                        <a:spcAft>
                          <a:spcPts val="0"/>
                        </a:spcAft>
                      </a:pPr>
                      <a:r>
                        <a:rPr lang="en-US" sz="1800">
                          <a:effectLst/>
                          <a:latin typeface="Arial Narrow" panose="020B0606020202030204" pitchFamily="34" charset="0"/>
                        </a:rPr>
                        <a:t>5a</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rial Narrow" panose="020B0606020202030204" pitchFamily="34" charset="0"/>
                        </a:rPr>
                        <a:t>Pasal 9</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rPr>
                        <a:t>(8) 	Pengkreditan Pajak Masukan sebagaimana dimaksud pada ayat (2) tidak dapat diberlakukan bagi pengeluaran untuk:</a:t>
                      </a:r>
                    </a:p>
                    <a:p>
                      <a:pPr marL="720000" marR="0" indent="-361950" algn="l">
                        <a:spcBef>
                          <a:spcPts val="0"/>
                        </a:spcBef>
                        <a:spcAft>
                          <a:spcPts val="0"/>
                        </a:spcAft>
                      </a:pPr>
                      <a:r>
                        <a:rPr lang="en-ID" sz="1800">
                          <a:effectLst/>
                          <a:latin typeface="Arial Narrow" panose="020B0606020202030204" pitchFamily="34" charset="0"/>
                        </a:rPr>
                        <a:t>b. 	perolehan Barang Kena Pajak atau Jasa Kena Pajak yang tidak mempunyai hubungan langsung dengan kegiatan usaha;</a:t>
                      </a:r>
                    </a:p>
                    <a:p>
                      <a:pPr marL="720000" marR="0" indent="-361950" algn="l">
                        <a:spcBef>
                          <a:spcPts val="0"/>
                        </a:spcBef>
                        <a:spcAft>
                          <a:spcPts val="0"/>
                        </a:spcAft>
                      </a:pPr>
                      <a:r>
                        <a:rPr lang="en-ID" sz="1800">
                          <a:effectLst/>
                          <a:latin typeface="Arial Narrow" panose="020B0606020202030204" pitchFamily="34" charset="0"/>
                        </a:rPr>
                        <a:t>f. 	perolehan Barang Kena Pajak atau Jasa Kena Pajak yang Faktur Pajaknya tidak memenuhi ketentuan sebagaimana dimaksud dalam Pasal 13 ayat (5) atau ayat (9) atau tidak mencantumkan nama, alamat, dan Nomor Pokok Wajib Pajak pembeli Barang Kena Pajak atau penerima Jasa Kena Pajak;</a:t>
                      </a:r>
                    </a:p>
                    <a:p>
                      <a:pPr marL="720000" marR="0" indent="-361950" algn="l">
                        <a:spcBef>
                          <a:spcPts val="0"/>
                        </a:spcBef>
                        <a:spcAft>
                          <a:spcPts val="0"/>
                        </a:spcAft>
                      </a:pPr>
                      <a:r>
                        <a:rPr lang="en-ID" sz="1800">
                          <a:effectLst/>
                          <a:latin typeface="Arial Narrow" panose="020B0606020202030204" pitchFamily="34" charset="0"/>
                        </a:rPr>
                        <a:t>g. 	pemanfaatan Barang Kena Pajak Tidak Berwujud atau pemanfaatan Jasa Kena Pajak dari luar Daerah Pabean yang Faktur Pajaknya tidak memenuhi ketentuan sebagaimana dimaksud dalam Pasal 13 ayat (6);</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extLst>
                  <a:ext uri="{0D108BD9-81ED-4DB2-BD59-A6C34878D82A}">
                    <a16:rowId xmlns:a16="http://schemas.microsoft.com/office/drawing/2014/main" val="1909579668"/>
                  </a:ext>
                </a:extLst>
              </a:tr>
            </a:tbl>
          </a:graphicData>
        </a:graphic>
      </p:graphicFrame>
      <p:sp>
        <p:nvSpPr>
          <p:cNvPr id="4" name="Footer Placeholder 3">
            <a:extLst>
              <a:ext uri="{FF2B5EF4-FFF2-40B4-BE49-F238E27FC236}">
                <a16:creationId xmlns:a16="http://schemas.microsoft.com/office/drawing/2014/main" id="{2908FB03-E6C7-3689-8E35-408126366AC8}"/>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6F0107CD-7B7B-B10F-DE01-46326A633880}"/>
              </a:ext>
            </a:extLst>
          </p:cNvPr>
          <p:cNvSpPr>
            <a:spLocks noGrp="1"/>
          </p:cNvSpPr>
          <p:nvPr>
            <p:ph type="sldNum" sz="quarter" idx="12"/>
          </p:nvPr>
        </p:nvSpPr>
        <p:spPr/>
        <p:txBody>
          <a:bodyPr/>
          <a:lstStyle/>
          <a:p>
            <a:fld id="{A41DA790-10AA-4C91-B558-F29F37CE99B4}" type="slidenum">
              <a:rPr lang="en-US" smtClean="0"/>
              <a:t>30</a:t>
            </a:fld>
            <a:endParaRPr lang="en-US"/>
          </a:p>
        </p:txBody>
      </p:sp>
      <p:sp>
        <p:nvSpPr>
          <p:cNvPr id="12" name="Title 11">
            <a:extLst>
              <a:ext uri="{FF2B5EF4-FFF2-40B4-BE49-F238E27FC236}">
                <a16:creationId xmlns:a16="http://schemas.microsoft.com/office/drawing/2014/main" id="{6ABA918D-5932-8618-4820-2B385888E22E}"/>
              </a:ext>
            </a:extLst>
          </p:cNvPr>
          <p:cNvSpPr>
            <a:spLocks noGrp="1"/>
          </p:cNvSpPr>
          <p:nvPr>
            <p:ph type="title"/>
          </p:nvPr>
        </p:nvSpPr>
        <p:spPr/>
        <p:txBody>
          <a:bodyPr/>
          <a:lstStyle/>
          <a:p>
            <a:r>
              <a:rPr lang="en-US"/>
              <a:t>#1 Norma Hukum PPN</a:t>
            </a:r>
          </a:p>
        </p:txBody>
      </p:sp>
    </p:spTree>
    <p:extLst>
      <p:ext uri="{BB962C8B-B14F-4D97-AF65-F5344CB8AC3E}">
        <p14:creationId xmlns:p14="http://schemas.microsoft.com/office/powerpoint/2010/main" val="7722347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7">
            <a:extLst>
              <a:ext uri="{FF2B5EF4-FFF2-40B4-BE49-F238E27FC236}">
                <a16:creationId xmlns:a16="http://schemas.microsoft.com/office/drawing/2014/main" id="{000A6EC9-7DBD-4786-B936-2D781B80572D}"/>
              </a:ext>
            </a:extLst>
          </p:cNvPr>
          <p:cNvGraphicFramePr>
            <a:graphicFrameLocks noGrp="1"/>
          </p:cNvGraphicFramePr>
          <p:nvPr>
            <p:ph idx="1"/>
            <p:extLst>
              <p:ext uri="{D42A27DB-BD31-4B8C-83A1-F6EECF244321}">
                <p14:modId xmlns:p14="http://schemas.microsoft.com/office/powerpoint/2010/main" val="3691999713"/>
              </p:ext>
            </p:extLst>
          </p:nvPr>
        </p:nvGraphicFramePr>
        <p:xfrm>
          <a:off x="414338" y="1695450"/>
          <a:ext cx="11344272" cy="2804160"/>
        </p:xfrm>
        <a:graphic>
          <a:graphicData uri="http://schemas.openxmlformats.org/drawingml/2006/table">
            <a:tbl>
              <a:tblPr firstRow="1" bandRow="1">
                <a:tableStyleId>{21E4AEA4-8DFA-4A89-87EB-49C32662AFE0}</a:tableStyleId>
              </a:tblPr>
              <a:tblGrid>
                <a:gridCol w="436562">
                  <a:extLst>
                    <a:ext uri="{9D8B030D-6E8A-4147-A177-3AD203B41FA5}">
                      <a16:colId xmlns:a16="http://schemas.microsoft.com/office/drawing/2014/main" val="3739428915"/>
                    </a:ext>
                  </a:extLst>
                </a:gridCol>
                <a:gridCol w="1297214">
                  <a:extLst>
                    <a:ext uri="{9D8B030D-6E8A-4147-A177-3AD203B41FA5}">
                      <a16:colId xmlns:a16="http://schemas.microsoft.com/office/drawing/2014/main" val="1700510585"/>
                    </a:ext>
                  </a:extLst>
                </a:gridCol>
                <a:gridCol w="9610496">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rPr>
                        <a:t>No</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rPr>
                        <a:t>Pasal</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rPr>
                        <a:t>Isi UU PPN</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nchor="ctr"/>
                </a:tc>
                <a:extLst>
                  <a:ext uri="{0D108BD9-81ED-4DB2-BD59-A6C34878D82A}">
                    <a16:rowId xmlns:a16="http://schemas.microsoft.com/office/drawing/2014/main" val="4229836479"/>
                  </a:ext>
                </a:extLst>
              </a:tr>
              <a:tr h="138871">
                <a:tc>
                  <a:txBody>
                    <a:bodyPr/>
                    <a:lstStyle/>
                    <a:p>
                      <a:pPr marL="0" marR="0" algn="ctr">
                        <a:spcBef>
                          <a:spcPts val="0"/>
                        </a:spcBef>
                        <a:spcAft>
                          <a:spcPts val="0"/>
                        </a:spcAft>
                      </a:pPr>
                      <a:r>
                        <a:rPr lang="en-US" sz="1800">
                          <a:effectLst/>
                          <a:latin typeface="Arial Narrow" panose="020B0606020202030204" pitchFamily="34" charset="0"/>
                        </a:rPr>
                        <a:t>5b</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Arial Narrow" panose="020B0606020202030204" pitchFamily="34" charset="0"/>
                        </a:rPr>
                        <a:t>Penjelasan Pasal 9 ayat (8)</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rPr>
                        <a:t>Huruf b</a:t>
                      </a:r>
                    </a:p>
                    <a:p>
                      <a:pPr marL="361950" marR="0" indent="0" algn="l">
                        <a:spcBef>
                          <a:spcPts val="0"/>
                        </a:spcBef>
                        <a:spcAft>
                          <a:spcPts val="0"/>
                        </a:spcAft>
                      </a:pPr>
                      <a:r>
                        <a:rPr lang="en-ID" sz="1800">
                          <a:effectLst/>
                          <a:latin typeface="Arial Narrow" panose="020B0606020202030204" pitchFamily="34" charset="0"/>
                        </a:rPr>
                        <a:t>Yang dimaksud dengan pengeluaran yang langsung berhubungan dengan kegiatan usaha adalah pengeluaran untuk kegiatan produksi, distribusi, pemasaran, dan manajemen. </a:t>
                      </a:r>
                    </a:p>
                    <a:p>
                      <a:pPr marL="361950" marR="0" indent="0" algn="l">
                        <a:spcBef>
                          <a:spcPts val="0"/>
                        </a:spcBef>
                        <a:spcAft>
                          <a:spcPts val="0"/>
                        </a:spcAft>
                      </a:pPr>
                      <a:endParaRPr lang="en-ID" sz="400">
                        <a:effectLst/>
                        <a:latin typeface="Arial Narrow" panose="020B0606020202030204" pitchFamily="34" charset="0"/>
                      </a:endParaRPr>
                    </a:p>
                    <a:p>
                      <a:pPr marL="361950" marR="0" indent="0" algn="l">
                        <a:spcBef>
                          <a:spcPts val="0"/>
                        </a:spcBef>
                        <a:spcAft>
                          <a:spcPts val="0"/>
                        </a:spcAft>
                      </a:pPr>
                      <a:r>
                        <a:rPr lang="en-ID" sz="1800">
                          <a:effectLst/>
                          <a:latin typeface="Arial Narrow" panose="020B0606020202030204" pitchFamily="34" charset="0"/>
                        </a:rPr>
                        <a:t>Ketentuan ini berlaku untuk semua bidang usaha. Agar dapat dikreditkan, Pajak Masukan juga harus memenuhi syarat bahwa pengeluaran tersebut berkaitan dengan adanya penyerahan yang terutang Pajak Pertambahan Nilai. Oleh karena itu, meskipun suatu pengeluaran telah memenuhi syarat adanya hubungan langsung dengan kegiatan usaha, masih dimungkinkan Pajak Masukan tersebut tidak dapat dikreditkan, yaitu apabila pengeluaran dimaksud tidak ada kaitannya dengan penyerahan yang terutang Pajak Pertambahan Nilai.</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extLst>
                  <a:ext uri="{0D108BD9-81ED-4DB2-BD59-A6C34878D82A}">
                    <a16:rowId xmlns:a16="http://schemas.microsoft.com/office/drawing/2014/main" val="1909579668"/>
                  </a:ext>
                </a:extLst>
              </a:tr>
            </a:tbl>
          </a:graphicData>
        </a:graphic>
      </p:graphicFrame>
      <p:sp>
        <p:nvSpPr>
          <p:cNvPr id="4" name="Footer Placeholder 3">
            <a:extLst>
              <a:ext uri="{FF2B5EF4-FFF2-40B4-BE49-F238E27FC236}">
                <a16:creationId xmlns:a16="http://schemas.microsoft.com/office/drawing/2014/main" id="{08567C57-9310-4073-BA59-094F47C1B054}"/>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A7E9A771-4C8C-47DE-B567-AF43AD070E4D}"/>
              </a:ext>
            </a:extLst>
          </p:cNvPr>
          <p:cNvSpPr>
            <a:spLocks noGrp="1"/>
          </p:cNvSpPr>
          <p:nvPr>
            <p:ph type="sldNum" sz="quarter" idx="12"/>
          </p:nvPr>
        </p:nvSpPr>
        <p:spPr/>
        <p:txBody>
          <a:bodyPr/>
          <a:lstStyle/>
          <a:p>
            <a:fld id="{A41DA790-10AA-4C91-B558-F29F37CE99B4}" type="slidenum">
              <a:rPr lang="en-US" smtClean="0"/>
              <a:t>31</a:t>
            </a:fld>
            <a:endParaRPr lang="en-US"/>
          </a:p>
        </p:txBody>
      </p:sp>
      <p:sp>
        <p:nvSpPr>
          <p:cNvPr id="12" name="Title 11">
            <a:extLst>
              <a:ext uri="{FF2B5EF4-FFF2-40B4-BE49-F238E27FC236}">
                <a16:creationId xmlns:a16="http://schemas.microsoft.com/office/drawing/2014/main" id="{DDCCCECA-B252-47C9-BCEF-1D2AE5E7DE6D}"/>
              </a:ext>
            </a:extLst>
          </p:cNvPr>
          <p:cNvSpPr>
            <a:spLocks noGrp="1"/>
          </p:cNvSpPr>
          <p:nvPr>
            <p:ph type="title"/>
          </p:nvPr>
        </p:nvSpPr>
        <p:spPr/>
        <p:txBody>
          <a:bodyPr/>
          <a:lstStyle/>
          <a:p>
            <a:r>
              <a:rPr lang="en-US"/>
              <a:t>#1 Norma Hukum PPN</a:t>
            </a:r>
          </a:p>
        </p:txBody>
      </p:sp>
    </p:spTree>
    <p:extLst>
      <p:ext uri="{BB962C8B-B14F-4D97-AF65-F5344CB8AC3E}">
        <p14:creationId xmlns:p14="http://schemas.microsoft.com/office/powerpoint/2010/main" val="1426059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2DAD9-1F63-CC18-A808-4A24BB82D96F}"/>
            </a:ext>
          </a:extLst>
        </p:cNvPr>
        <p:cNvGrpSpPr/>
        <p:nvPr/>
      </p:nvGrpSpPr>
      <p:grpSpPr>
        <a:xfrm>
          <a:off x="0" y="0"/>
          <a:ext cx="0" cy="0"/>
          <a:chOff x="0" y="0"/>
          <a:chExt cx="0" cy="0"/>
        </a:xfrm>
      </p:grpSpPr>
      <p:graphicFrame>
        <p:nvGraphicFramePr>
          <p:cNvPr id="11" name="Table 7">
            <a:extLst>
              <a:ext uri="{FF2B5EF4-FFF2-40B4-BE49-F238E27FC236}">
                <a16:creationId xmlns:a16="http://schemas.microsoft.com/office/drawing/2014/main" id="{324326B0-FC63-D543-6047-321DDD39F22C}"/>
              </a:ext>
            </a:extLst>
          </p:cNvPr>
          <p:cNvGraphicFramePr>
            <a:graphicFrameLocks noGrp="1"/>
          </p:cNvGraphicFramePr>
          <p:nvPr>
            <p:ph idx="1"/>
            <p:extLst>
              <p:ext uri="{D42A27DB-BD31-4B8C-83A1-F6EECF244321}">
                <p14:modId xmlns:p14="http://schemas.microsoft.com/office/powerpoint/2010/main" val="558367763"/>
              </p:ext>
            </p:extLst>
          </p:nvPr>
        </p:nvGraphicFramePr>
        <p:xfrm>
          <a:off x="414338" y="1695450"/>
          <a:ext cx="11344272" cy="3017520"/>
        </p:xfrm>
        <a:graphic>
          <a:graphicData uri="http://schemas.openxmlformats.org/drawingml/2006/table">
            <a:tbl>
              <a:tblPr firstRow="1" bandRow="1">
                <a:tableStyleId>{5C22544A-7EE6-4342-B048-85BDC9FD1C3A}</a:tableStyleId>
              </a:tblPr>
              <a:tblGrid>
                <a:gridCol w="436562">
                  <a:extLst>
                    <a:ext uri="{9D8B030D-6E8A-4147-A177-3AD203B41FA5}">
                      <a16:colId xmlns:a16="http://schemas.microsoft.com/office/drawing/2014/main" val="3739428915"/>
                    </a:ext>
                  </a:extLst>
                </a:gridCol>
                <a:gridCol w="1060450">
                  <a:extLst>
                    <a:ext uri="{9D8B030D-6E8A-4147-A177-3AD203B41FA5}">
                      <a16:colId xmlns:a16="http://schemas.microsoft.com/office/drawing/2014/main" val="1700510585"/>
                    </a:ext>
                  </a:extLst>
                </a:gridCol>
                <a:gridCol w="9847260">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No</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Isi UU PPN</a:t>
                      </a:r>
                    </a:p>
                  </a:txBody>
                  <a:tcPr marL="72733" marR="72733" marT="0" marB="0" anchor="ctr"/>
                </a:tc>
                <a:extLst>
                  <a:ext uri="{0D108BD9-81ED-4DB2-BD59-A6C34878D82A}">
                    <a16:rowId xmlns:a16="http://schemas.microsoft.com/office/drawing/2014/main" val="4229836479"/>
                  </a:ext>
                </a:extLst>
              </a:tr>
              <a:tr h="138871">
                <a:tc rowSpan="2">
                  <a:txBody>
                    <a:bodyPr/>
                    <a:lstStyle/>
                    <a:p>
                      <a:pPr marL="0" marR="0" algn="ctr">
                        <a:spcBef>
                          <a:spcPts val="0"/>
                        </a:spcBef>
                        <a:spcAft>
                          <a:spcPts val="0"/>
                        </a:spcAft>
                      </a:pPr>
                      <a:r>
                        <a:rPr lang="en-US" sz="1800">
                          <a:effectLst/>
                          <a:latin typeface="Arial Narrow" panose="020B0606020202030204" pitchFamily="34" charset="0"/>
                          <a:ea typeface="Times New Roman" panose="02020603050405020304" pitchFamily="18" charset="0"/>
                          <a:cs typeface="Times New Roman" panose="02020603050405020304" pitchFamily="18" charset="0"/>
                        </a:rPr>
                        <a:t>6</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9A</a:t>
                      </a: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 	Pengusaha Kena Pajak yang:</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a. 	mempunyai peredaran usaha dalam 1 (satu) tahun buku tidak melebihi jumlah tertentu;</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b. 	melakukan kegiatan usaha tertentu; dan/atau</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c. 	melakukan penyerahan Barang Kena Pajak tertentu dan/atau Jasa Kena Pajak tertentu </a:t>
                      </a:r>
                    </a:p>
                    <a:p>
                      <a:pPr marL="361950" marR="0" indent="-63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dapat memungut dan menyetorkan Pajak Pertambahan Nilai yang terutang atas penyerahan Barang Kena Pajak dan/atau Jasa Kena Pajak dengan besaran tertentu</a:t>
                      </a:r>
                    </a:p>
                  </a:txBody>
                  <a:tcPr marL="72733" marR="72733" marT="0" marB="0"/>
                </a:tc>
                <a:extLst>
                  <a:ext uri="{0D108BD9-81ED-4DB2-BD59-A6C34878D82A}">
                    <a16:rowId xmlns:a16="http://schemas.microsoft.com/office/drawing/2014/main" val="2916055822"/>
                  </a:ext>
                </a:extLst>
              </a:tr>
              <a:tr h="138871">
                <a:tc vMerge="1">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(2)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Pajak Masukan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atas perolehan Barang Kena Pajak dan/atau Jasa Kena Pajak, impor Barang Kena Pajak, serta pemanfaatan Barang Kena Pajak Tidak Berwujud dan/atau pemanfaatan Jasa Kena Pajak dari luar Daerah Pabean di dalam Daerah Pabean, yang berhubungan dengan penyerahan oleh Pengusaha Kena Pajak sebagaimana dimaksud pada ayat (1)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tidak dapat dikreditkan</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72733" marR="72733" marT="0" marB="0"/>
                </a:tc>
                <a:extLst>
                  <a:ext uri="{0D108BD9-81ED-4DB2-BD59-A6C34878D82A}">
                    <a16:rowId xmlns:a16="http://schemas.microsoft.com/office/drawing/2014/main" val="4278255933"/>
                  </a:ext>
                </a:extLst>
              </a:tr>
            </a:tbl>
          </a:graphicData>
        </a:graphic>
      </p:graphicFrame>
      <p:sp>
        <p:nvSpPr>
          <p:cNvPr id="4" name="Footer Placeholder 3">
            <a:extLst>
              <a:ext uri="{FF2B5EF4-FFF2-40B4-BE49-F238E27FC236}">
                <a16:creationId xmlns:a16="http://schemas.microsoft.com/office/drawing/2014/main" id="{09EA2FF1-C3E6-24FF-C199-D853CF6F3FE4}"/>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23D2F0F0-5584-755E-954E-B2DCDFD05AEC}"/>
              </a:ext>
            </a:extLst>
          </p:cNvPr>
          <p:cNvSpPr>
            <a:spLocks noGrp="1"/>
          </p:cNvSpPr>
          <p:nvPr>
            <p:ph type="sldNum" sz="quarter" idx="12"/>
          </p:nvPr>
        </p:nvSpPr>
        <p:spPr/>
        <p:txBody>
          <a:bodyPr/>
          <a:lstStyle/>
          <a:p>
            <a:fld id="{A41DA790-10AA-4C91-B558-F29F37CE99B4}" type="slidenum">
              <a:rPr lang="en-US" smtClean="0"/>
              <a:t>32</a:t>
            </a:fld>
            <a:endParaRPr lang="en-US"/>
          </a:p>
        </p:txBody>
      </p:sp>
      <p:sp>
        <p:nvSpPr>
          <p:cNvPr id="12" name="Title 11">
            <a:extLst>
              <a:ext uri="{FF2B5EF4-FFF2-40B4-BE49-F238E27FC236}">
                <a16:creationId xmlns:a16="http://schemas.microsoft.com/office/drawing/2014/main" id="{133AF26A-7834-CB49-DB97-B2CF669226B3}"/>
              </a:ext>
            </a:extLst>
          </p:cNvPr>
          <p:cNvSpPr>
            <a:spLocks noGrp="1"/>
          </p:cNvSpPr>
          <p:nvPr>
            <p:ph type="title"/>
          </p:nvPr>
        </p:nvSpPr>
        <p:spPr/>
        <p:txBody>
          <a:bodyPr/>
          <a:lstStyle/>
          <a:p>
            <a:r>
              <a:rPr lang="en-US"/>
              <a:t>#1 Norma Hukum PPN</a:t>
            </a:r>
          </a:p>
        </p:txBody>
      </p:sp>
    </p:spTree>
    <p:extLst>
      <p:ext uri="{BB962C8B-B14F-4D97-AF65-F5344CB8AC3E}">
        <p14:creationId xmlns:p14="http://schemas.microsoft.com/office/powerpoint/2010/main" val="15572904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8567C57-9310-4073-BA59-094F47C1B054}"/>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A7E9A771-4C8C-47DE-B567-AF43AD070E4D}"/>
              </a:ext>
            </a:extLst>
          </p:cNvPr>
          <p:cNvSpPr>
            <a:spLocks noGrp="1"/>
          </p:cNvSpPr>
          <p:nvPr>
            <p:ph type="sldNum" sz="quarter" idx="12"/>
          </p:nvPr>
        </p:nvSpPr>
        <p:spPr/>
        <p:txBody>
          <a:bodyPr/>
          <a:lstStyle/>
          <a:p>
            <a:fld id="{A41DA790-10AA-4C91-B558-F29F37CE99B4}" type="slidenum">
              <a:rPr lang="en-US" smtClean="0"/>
              <a:t>33</a:t>
            </a:fld>
            <a:endParaRPr lang="en-US"/>
          </a:p>
        </p:txBody>
      </p:sp>
      <p:sp>
        <p:nvSpPr>
          <p:cNvPr id="12" name="Title 11">
            <a:extLst>
              <a:ext uri="{FF2B5EF4-FFF2-40B4-BE49-F238E27FC236}">
                <a16:creationId xmlns:a16="http://schemas.microsoft.com/office/drawing/2014/main" id="{DDCCCECA-B252-47C9-BCEF-1D2AE5E7DE6D}"/>
              </a:ext>
            </a:extLst>
          </p:cNvPr>
          <p:cNvSpPr>
            <a:spLocks noGrp="1"/>
          </p:cNvSpPr>
          <p:nvPr>
            <p:ph type="title"/>
          </p:nvPr>
        </p:nvSpPr>
        <p:spPr/>
        <p:txBody>
          <a:bodyPr/>
          <a:lstStyle/>
          <a:p>
            <a:r>
              <a:rPr lang="en-US"/>
              <a:t>#1 Norma Hukum PPN</a:t>
            </a:r>
          </a:p>
        </p:txBody>
      </p:sp>
      <p:graphicFrame>
        <p:nvGraphicFramePr>
          <p:cNvPr id="11" name="Table 7">
            <a:extLst>
              <a:ext uri="{FF2B5EF4-FFF2-40B4-BE49-F238E27FC236}">
                <a16:creationId xmlns:a16="http://schemas.microsoft.com/office/drawing/2014/main" id="{000A6EC9-7DBD-4786-B936-2D781B80572D}"/>
              </a:ext>
            </a:extLst>
          </p:cNvPr>
          <p:cNvGraphicFramePr>
            <a:graphicFrameLocks noGrp="1"/>
          </p:cNvGraphicFramePr>
          <p:nvPr>
            <p:ph idx="1"/>
            <p:extLst>
              <p:ext uri="{D42A27DB-BD31-4B8C-83A1-F6EECF244321}">
                <p14:modId xmlns:p14="http://schemas.microsoft.com/office/powerpoint/2010/main" val="88394511"/>
              </p:ext>
            </p:extLst>
          </p:nvPr>
        </p:nvGraphicFramePr>
        <p:xfrm>
          <a:off x="414338" y="1695450"/>
          <a:ext cx="11344272" cy="4663440"/>
        </p:xfrm>
        <a:graphic>
          <a:graphicData uri="http://schemas.openxmlformats.org/drawingml/2006/table">
            <a:tbl>
              <a:tblPr firstRow="1" bandRow="1">
                <a:tableStyleId>{5C22544A-7EE6-4342-B048-85BDC9FD1C3A}</a:tableStyleId>
              </a:tblPr>
              <a:tblGrid>
                <a:gridCol w="436562">
                  <a:extLst>
                    <a:ext uri="{9D8B030D-6E8A-4147-A177-3AD203B41FA5}">
                      <a16:colId xmlns:a16="http://schemas.microsoft.com/office/drawing/2014/main" val="3739428915"/>
                    </a:ext>
                  </a:extLst>
                </a:gridCol>
                <a:gridCol w="675785">
                  <a:extLst>
                    <a:ext uri="{9D8B030D-6E8A-4147-A177-3AD203B41FA5}">
                      <a16:colId xmlns:a16="http://schemas.microsoft.com/office/drawing/2014/main" val="1700510585"/>
                    </a:ext>
                  </a:extLst>
                </a:gridCol>
                <a:gridCol w="10231925">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No</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a:t>
                      </a:r>
                    </a:p>
                  </a:txBody>
                  <a:tcPr marL="72733" marR="72733"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Isi UU PPN</a:t>
                      </a:r>
                    </a:p>
                  </a:txBody>
                  <a:tcPr marL="72733" marR="72733" marT="0" marB="0" anchor="ctr"/>
                </a:tc>
                <a:extLst>
                  <a:ext uri="{0D108BD9-81ED-4DB2-BD59-A6C34878D82A}">
                    <a16:rowId xmlns:a16="http://schemas.microsoft.com/office/drawing/2014/main" val="4229836479"/>
                  </a:ext>
                </a:extLst>
              </a:tr>
              <a:tr h="138871">
                <a:tc rowSpan="3">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7</a:t>
                      </a:r>
                    </a:p>
                  </a:txBody>
                  <a:tcPr marL="72733" marR="72733" marT="0" marB="0"/>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16B</a:t>
                      </a:r>
                    </a:p>
                    <a:p>
                      <a:pPr marL="0" marR="0" algn="l">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(1) 	Pajak terutang tidak dipungut sebagian atau seluruhnya, atau dibebaskan dari pengenaan pajak, baik untuk sementara waktu maupun selamanya, untuk:</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a. 	kegiatan di kawasan tertentu atau tempat tertentu di dalam Daerah Pabean;</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b. 	penyerahan Barang Kena Pajak tertentu atau penyerahan Jasa Kena Pajak tertentu;</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c. 	impor Barang Kena Pajak tertentu;</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 	pemanfaatan Barang Kena Pajak Tidak Berwujud tertentu dari luar Daerah Pabean di dalam Daerah Pabean; &amp;</a:t>
                      </a:r>
                    </a:p>
                    <a:p>
                      <a:pPr marL="7175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e. 	pemanfaatan Jasa Kena Pajak tertentu dari luar Daerah Pabean di dalam Daerah Pabean, diatur dengan </a:t>
                      </a:r>
                      <a:r>
                        <a:rPr lang="en-ID" sz="1800">
                          <a:effectLst/>
                          <a:highlight>
                            <a:srgbClr val="00FFFF"/>
                          </a:highlight>
                          <a:latin typeface="Arial Narrow" panose="020B0606020202030204" pitchFamily="34" charset="0"/>
                          <a:ea typeface="Times New Roman" panose="02020603050405020304" pitchFamily="18" charset="0"/>
                          <a:cs typeface="Times New Roman" panose="02020603050405020304" pitchFamily="18" charset="0"/>
                        </a:rPr>
                        <a:t>Peraturan Pemerintah</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72733" marR="72733" marT="0" marB="0"/>
                </a:tc>
                <a:extLst>
                  <a:ext uri="{0D108BD9-81ED-4DB2-BD59-A6C34878D82A}">
                    <a16:rowId xmlns:a16="http://schemas.microsoft.com/office/drawing/2014/main" val="2916055822"/>
                  </a:ext>
                </a:extLst>
              </a:tr>
              <a:tr h="138871">
                <a:tc vMerge="1">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vMerge="1">
                  <a:txBody>
                    <a:bodyPr/>
                    <a:lstStyle/>
                    <a:p>
                      <a:pPr marL="0" marR="0" algn="l">
                        <a:spcBef>
                          <a:spcPts val="0"/>
                        </a:spcBef>
                        <a:spcAft>
                          <a:spcPts val="0"/>
                        </a:spcAft>
                      </a:pPr>
                      <a:endParaRPr lang="id-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(2)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Pajak Masukan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yang dibayar atas perolehan Barang Kena Pajak dan/atau Jasa Kena Pajak, impor Barang Kena Pajak, serta pemanfaatan Barang Kena Pajak Tidak Berwujud dari luar Daerah Pabean di dalam Daerah Pabean dan/atau pemanfaatan Jasa Kena Pajak dari luar Daerah Pabean di dalam Daerah Pabean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yang atas penyerahannya tidak dipungut Pajak Pertambahan Nilai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sebagaimana dimaksud pada ayat (1)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dapat dikreditkan</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72733" marR="72733" marT="0" marB="0"/>
                </a:tc>
                <a:extLst>
                  <a:ext uri="{0D108BD9-81ED-4DB2-BD59-A6C34878D82A}">
                    <a16:rowId xmlns:a16="http://schemas.microsoft.com/office/drawing/2014/main" val="879459661"/>
                  </a:ext>
                </a:extLst>
              </a:tr>
              <a:tr h="138871">
                <a:tc vMerge="1">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vMerge="1">
                  <a:txBody>
                    <a:bodyPr/>
                    <a:lstStyle/>
                    <a:p>
                      <a:pPr marL="0" marR="0" algn="l">
                        <a:spcBef>
                          <a:spcPts val="0"/>
                        </a:spcBef>
                        <a:spcAft>
                          <a:spcPts val="0"/>
                        </a:spcAft>
                      </a:pPr>
                      <a:endParaRPr lang="id-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(3)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Pajak Masukan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yang dibayar atas perolehan Barang Kena Pajak dan/atau Jasa Kena Pajak, impor Barang Kena Pajak, serta pemanfaatan Barang Kena Pajak Tidak Berwujud dari luar Daerah Pabean di dalam Daerah Pabean dan/atau pemanfaatan Jasa Kena Pajak dari luar Daerah Pabean di dalam Daerah Pabean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yang atas penyerahannya dibebaskan Pajak Pertambahan Nilai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sebagaimana dimaksud pada ayat (1)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tidak dapat dikreditkan</a:t>
                      </a: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72733" marR="72733" marT="0" marB="0"/>
                </a:tc>
                <a:extLst>
                  <a:ext uri="{0D108BD9-81ED-4DB2-BD59-A6C34878D82A}">
                    <a16:rowId xmlns:a16="http://schemas.microsoft.com/office/drawing/2014/main" val="275515473"/>
                  </a:ext>
                </a:extLst>
              </a:tr>
            </a:tbl>
          </a:graphicData>
        </a:graphic>
      </p:graphicFrame>
    </p:spTree>
    <p:extLst>
      <p:ext uri="{BB962C8B-B14F-4D97-AF65-F5344CB8AC3E}">
        <p14:creationId xmlns:p14="http://schemas.microsoft.com/office/powerpoint/2010/main" val="17842979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8567C57-9310-4073-BA59-094F47C1B054}"/>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A7E9A771-4C8C-47DE-B567-AF43AD070E4D}"/>
              </a:ext>
            </a:extLst>
          </p:cNvPr>
          <p:cNvSpPr>
            <a:spLocks noGrp="1"/>
          </p:cNvSpPr>
          <p:nvPr>
            <p:ph type="sldNum" sz="quarter" idx="12"/>
          </p:nvPr>
        </p:nvSpPr>
        <p:spPr/>
        <p:txBody>
          <a:bodyPr/>
          <a:lstStyle/>
          <a:p>
            <a:fld id="{A41DA790-10AA-4C91-B558-F29F37CE99B4}" type="slidenum">
              <a:rPr lang="en-US" smtClean="0"/>
              <a:t>34</a:t>
            </a:fld>
            <a:endParaRPr lang="en-US"/>
          </a:p>
        </p:txBody>
      </p:sp>
      <p:sp>
        <p:nvSpPr>
          <p:cNvPr id="12" name="Title 11">
            <a:extLst>
              <a:ext uri="{FF2B5EF4-FFF2-40B4-BE49-F238E27FC236}">
                <a16:creationId xmlns:a16="http://schemas.microsoft.com/office/drawing/2014/main" id="{DDCCCECA-B252-47C9-BCEF-1D2AE5E7DE6D}"/>
              </a:ext>
            </a:extLst>
          </p:cNvPr>
          <p:cNvSpPr>
            <a:spLocks noGrp="1"/>
          </p:cNvSpPr>
          <p:nvPr>
            <p:ph type="title"/>
          </p:nvPr>
        </p:nvSpPr>
        <p:spPr/>
        <p:txBody>
          <a:bodyPr/>
          <a:lstStyle/>
          <a:p>
            <a:r>
              <a:rPr lang="en-US"/>
              <a:t>#1 Norma Hukum PPN</a:t>
            </a:r>
          </a:p>
        </p:txBody>
      </p:sp>
      <p:graphicFrame>
        <p:nvGraphicFramePr>
          <p:cNvPr id="11" name="Table 7">
            <a:extLst>
              <a:ext uri="{FF2B5EF4-FFF2-40B4-BE49-F238E27FC236}">
                <a16:creationId xmlns:a16="http://schemas.microsoft.com/office/drawing/2014/main" id="{000A6EC9-7DBD-4786-B936-2D781B80572D}"/>
              </a:ext>
            </a:extLst>
          </p:cNvPr>
          <p:cNvGraphicFramePr>
            <a:graphicFrameLocks noGrp="1"/>
          </p:cNvGraphicFramePr>
          <p:nvPr>
            <p:ph idx="1"/>
            <p:extLst>
              <p:ext uri="{D42A27DB-BD31-4B8C-83A1-F6EECF244321}">
                <p14:modId xmlns:p14="http://schemas.microsoft.com/office/powerpoint/2010/main" val="2679614809"/>
              </p:ext>
            </p:extLst>
          </p:nvPr>
        </p:nvGraphicFramePr>
        <p:xfrm>
          <a:off x="414338" y="1695450"/>
          <a:ext cx="11344273" cy="2468880"/>
        </p:xfrm>
        <a:graphic>
          <a:graphicData uri="http://schemas.openxmlformats.org/drawingml/2006/table">
            <a:tbl>
              <a:tblPr firstRow="1" bandRow="1">
                <a:tableStyleId>{5C22544A-7EE6-4342-B048-85BDC9FD1C3A}</a:tableStyleId>
              </a:tblPr>
              <a:tblGrid>
                <a:gridCol w="468312">
                  <a:extLst>
                    <a:ext uri="{9D8B030D-6E8A-4147-A177-3AD203B41FA5}">
                      <a16:colId xmlns:a16="http://schemas.microsoft.com/office/drawing/2014/main" val="3739428915"/>
                    </a:ext>
                  </a:extLst>
                </a:gridCol>
                <a:gridCol w="1187450">
                  <a:extLst>
                    <a:ext uri="{9D8B030D-6E8A-4147-A177-3AD203B41FA5}">
                      <a16:colId xmlns:a16="http://schemas.microsoft.com/office/drawing/2014/main" val="1700510585"/>
                    </a:ext>
                  </a:extLst>
                </a:gridCol>
                <a:gridCol w="9688511">
                  <a:extLst>
                    <a:ext uri="{9D8B030D-6E8A-4147-A177-3AD203B41FA5}">
                      <a16:colId xmlns:a16="http://schemas.microsoft.com/office/drawing/2014/main" val="3924937958"/>
                    </a:ext>
                  </a:extLst>
                </a:gridCol>
              </a:tblGrid>
              <a:tr h="13887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No</a:t>
                      </a:r>
                    </a:p>
                  </a:txBody>
                  <a:tcPr marL="35939" marR="35939"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a:t>
                      </a:r>
                    </a:p>
                  </a:txBody>
                  <a:tcPr marL="35939" marR="35939" marT="0" marB="0" anchor="ctr"/>
                </a:tc>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Isi UU PPN</a:t>
                      </a:r>
                    </a:p>
                  </a:txBody>
                  <a:tcPr marL="35939" marR="35939" marT="0" marB="0" anchor="ctr"/>
                </a:tc>
                <a:extLst>
                  <a:ext uri="{0D108BD9-81ED-4DB2-BD59-A6C34878D82A}">
                    <a16:rowId xmlns:a16="http://schemas.microsoft.com/office/drawing/2014/main" val="4229836479"/>
                  </a:ext>
                </a:extLst>
              </a:tr>
              <a:tr h="138871">
                <a:tc rowSpan="2">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8</a:t>
                      </a:r>
                    </a:p>
                  </a:txBody>
                  <a:tcPr marL="35939" marR="35939" marT="0" marB="0"/>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16G</a:t>
                      </a:r>
                    </a:p>
                  </a:txBody>
                  <a:tcPr marL="35939" marR="35939" marT="0" marB="0"/>
                </a:tc>
                <a:tc>
                  <a:txBody>
                    <a:bodyPr/>
                    <a:lstStyle/>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Ketentuan lebih lanjut mengenai:</a:t>
                      </a:r>
                    </a:p>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a.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nilai lain </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sebagaimana dimaksud dalam Pasal 8A ayat (1)), </a:t>
                      </a:r>
                    </a:p>
                    <a:p>
                      <a:pPr marL="361950" marR="0" indent="-36195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diatur dalam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Peraturan Menteri Keuangan</a:t>
                      </a:r>
                    </a:p>
                  </a:txBody>
                  <a:tcPr marL="35939" marR="35939" marT="0" marB="0"/>
                </a:tc>
                <a:extLst>
                  <a:ext uri="{0D108BD9-81ED-4DB2-BD59-A6C34878D82A}">
                    <a16:rowId xmlns:a16="http://schemas.microsoft.com/office/drawing/2014/main" val="2916055822"/>
                  </a:ext>
                </a:extLst>
              </a:tr>
              <a:tr h="138871">
                <a:tc vMerge="1">
                  <a:txBody>
                    <a:bodyPr/>
                    <a:lstStyle/>
                    <a:p>
                      <a:pPr marL="0" marR="0" algn="ctr">
                        <a:spcBef>
                          <a:spcPts val="0"/>
                        </a:spcBef>
                        <a:spcAft>
                          <a:spcPts val="0"/>
                        </a:spcAft>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5939" marR="35939" marT="0" marB="0"/>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D" sz="1800">
                        <a:effectLst/>
                        <a:latin typeface="Arial Narrow" panose="020B0606020202030204" pitchFamily="34" charset="0"/>
                        <a:ea typeface="Times New Roman" panose="02020603050405020304" pitchFamily="18" charset="0"/>
                        <a:cs typeface="Times New Roman" panose="02020603050405020304" pitchFamily="18" charset="0"/>
                      </a:endParaRPr>
                    </a:p>
                  </a:txBody>
                  <a:tcPr marL="35939" marR="35939" marT="0" marB="0"/>
                </a:tc>
                <a:tc>
                  <a:txBody>
                    <a:bodyPr/>
                    <a:lstStyle/>
                    <a:p>
                      <a:pPr marL="0" marR="0" indent="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Penjelasan Pasal 16G</a:t>
                      </a:r>
                    </a:p>
                    <a:p>
                      <a:pPr marL="0" marR="0" indent="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Huruf a</a:t>
                      </a:r>
                    </a:p>
                    <a:p>
                      <a:pPr marL="0" marR="0" indent="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Dasar Pengenaan Pajak berupa nilai lain diberlakukan untuk menjamin kepastian hukum dalam hal Harga Jual, Nilai Penggantian, Nilai Impor, dan Nilai Ekspor sebagai Dasar Pengenaan Pajak </a:t>
                      </a:r>
                      <a:r>
                        <a:rPr lang="en-ID" sz="1800">
                          <a:effectLst/>
                          <a:highlight>
                            <a:srgbClr val="00FFFF"/>
                          </a:highlight>
                          <a:latin typeface="Arial Narrow" panose="020B0606020202030204" pitchFamily="34" charset="0"/>
                          <a:ea typeface="Times New Roman" panose="02020603050405020304" pitchFamily="18" charset="0"/>
                          <a:cs typeface="Times New Roman" panose="02020603050405020304" pitchFamily="18" charset="0"/>
                        </a:rPr>
                        <a:t>sukar ditetapkan</a:t>
                      </a:r>
                      <a:r>
                        <a:rPr lang="en-ID" sz="1800">
                          <a:effectLst/>
                          <a:latin typeface="Arial Narrow" panose="020B0606020202030204" pitchFamily="34" charset="0"/>
                          <a:ea typeface="Times New Roman" panose="02020603050405020304" pitchFamily="18" charset="0"/>
                          <a:cs typeface="Times New Roman" panose="02020603050405020304" pitchFamily="18" charset="0"/>
                        </a:rPr>
                        <a:t>.</a:t>
                      </a:r>
                    </a:p>
                  </a:txBody>
                  <a:tcPr marL="35939" marR="35939" marT="0" marB="0"/>
                </a:tc>
                <a:extLst>
                  <a:ext uri="{0D108BD9-81ED-4DB2-BD59-A6C34878D82A}">
                    <a16:rowId xmlns:a16="http://schemas.microsoft.com/office/drawing/2014/main" val="1614609442"/>
                  </a:ext>
                </a:extLst>
              </a:tr>
              <a:tr h="48701">
                <a:tc>
                  <a:txBody>
                    <a:bodyPr/>
                    <a:lstStyle/>
                    <a:p>
                      <a:pPr marL="0" marR="0" algn="ctr">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9</a:t>
                      </a:r>
                    </a:p>
                  </a:txBody>
                  <a:tcPr marL="35939" marR="35939"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Pasal 19</a:t>
                      </a:r>
                    </a:p>
                  </a:txBody>
                  <a:tcPr marL="35939" marR="35939" marT="0" marB="0"/>
                </a:tc>
                <a:tc>
                  <a:txBody>
                    <a:bodyPr/>
                    <a:lstStyle/>
                    <a:p>
                      <a:pPr marL="0" marR="0" indent="0" algn="l">
                        <a:spcBef>
                          <a:spcPts val="0"/>
                        </a:spcBef>
                        <a:spcAft>
                          <a:spcPts val="0"/>
                        </a:spcAft>
                      </a:pPr>
                      <a:r>
                        <a:rPr lang="en-ID" sz="1800">
                          <a:effectLst/>
                          <a:latin typeface="Arial Narrow" panose="020B0606020202030204" pitchFamily="34" charset="0"/>
                          <a:ea typeface="Times New Roman" panose="02020603050405020304" pitchFamily="18" charset="0"/>
                          <a:cs typeface="Times New Roman" panose="02020603050405020304" pitchFamily="18" charset="0"/>
                        </a:rPr>
                        <a:t>Hal-hal yang belum diatur dalam Undang-Undang ini diatur lebih lanjut dengan </a:t>
                      </a:r>
                      <a:r>
                        <a:rPr lang="en-ID" sz="1800">
                          <a:effectLst/>
                          <a:highlight>
                            <a:srgbClr val="FFFF00"/>
                          </a:highlight>
                          <a:latin typeface="Arial Narrow" panose="020B0606020202030204" pitchFamily="34" charset="0"/>
                          <a:ea typeface="Times New Roman" panose="02020603050405020304" pitchFamily="18" charset="0"/>
                          <a:cs typeface="Times New Roman" panose="02020603050405020304" pitchFamily="18" charset="0"/>
                        </a:rPr>
                        <a:t>Peraturan Pemerintah</a:t>
                      </a:r>
                    </a:p>
                  </a:txBody>
                  <a:tcPr marL="35939" marR="35939" marT="0" marB="0"/>
                </a:tc>
                <a:extLst>
                  <a:ext uri="{0D108BD9-81ED-4DB2-BD59-A6C34878D82A}">
                    <a16:rowId xmlns:a16="http://schemas.microsoft.com/office/drawing/2014/main" val="1216668817"/>
                  </a:ext>
                </a:extLst>
              </a:tr>
            </a:tbl>
          </a:graphicData>
        </a:graphic>
      </p:graphicFrame>
    </p:spTree>
    <p:extLst>
      <p:ext uri="{BB962C8B-B14F-4D97-AF65-F5344CB8AC3E}">
        <p14:creationId xmlns:p14="http://schemas.microsoft.com/office/powerpoint/2010/main" val="1163162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BBD5739-499F-466E-AD5F-37211171ED94}"/>
              </a:ext>
            </a:extLst>
          </p:cNvPr>
          <p:cNvSpPr>
            <a:spLocks noGrp="1"/>
          </p:cNvSpPr>
          <p:nvPr>
            <p:ph idx="1"/>
          </p:nvPr>
        </p:nvSpPr>
        <p:spPr/>
        <p:txBody>
          <a:bodyPr>
            <a:normAutofit/>
          </a:bodyPr>
          <a:lstStyle/>
          <a:p>
            <a:r>
              <a:rPr lang="en-US"/>
              <a:t>Output dan Input berkaitan dengan penyerahan barang dan/atau jasa, yang diatur di Pasal 1A, Pasal 4, dan Pasal 4A UU PPN.</a:t>
            </a:r>
          </a:p>
          <a:p>
            <a:pPr marL="504000" lvl="1" indent="-288000">
              <a:buNone/>
            </a:pPr>
            <a:r>
              <a:rPr lang="en-US"/>
              <a:t>1.	Output bagi penjual (barang/jasa) merupakan Input bagi pembeli sehingga fokus utama pengaturan PPN ada di Output.</a:t>
            </a:r>
          </a:p>
          <a:p>
            <a:pPr marL="504000" lvl="1" indent="-288000">
              <a:buNone/>
            </a:pPr>
            <a:r>
              <a:rPr lang="en-US"/>
              <a:t>2.	Output merepresentasikan </a:t>
            </a:r>
            <a:r>
              <a:rPr lang="en-US" i="1"/>
              <a:t>transfer of ownership</a:t>
            </a:r>
            <a:r>
              <a:rPr lang="en-US"/>
              <a:t>, </a:t>
            </a:r>
            <a:r>
              <a:rPr lang="en-US" i="1"/>
              <a:t>transfer of title</a:t>
            </a:r>
            <a:r>
              <a:rPr lang="en-US"/>
              <a:t>, dan/atau </a:t>
            </a:r>
            <a:r>
              <a:rPr lang="en-US" i="1"/>
              <a:t>transfer of control</a:t>
            </a:r>
            <a:r>
              <a:rPr lang="en-US"/>
              <a:t> (sesuai PSAK 72 Pendapatan Kontrak dari Pelanggan).</a:t>
            </a:r>
          </a:p>
          <a:p>
            <a:pPr marL="504000" lvl="1" indent="-288000">
              <a:buNone/>
            </a:pPr>
            <a:r>
              <a:rPr lang="en-US"/>
              <a:t>3.	Penentuan kapan Output terjadi tergantung pada kesepakatan yang dibuat oleh para pihak yang bertransaksi (penjual &amp; pembeli).</a:t>
            </a:r>
          </a:p>
          <a:p>
            <a:pPr marL="504000" lvl="1" indent="-288000">
              <a:buNone/>
            </a:pPr>
            <a:r>
              <a:rPr lang="en-US"/>
              <a:t>4.	Kesepakatan menjadi domain hukum perjanjian yang mengusung minimal dua asas sbb.:</a:t>
            </a:r>
          </a:p>
          <a:p>
            <a:pPr marL="792000" lvl="1" indent="-288000">
              <a:buNone/>
            </a:pPr>
            <a:r>
              <a:rPr lang="en-US"/>
              <a:t>a.	Asas konsensualisme, dan</a:t>
            </a:r>
          </a:p>
          <a:p>
            <a:pPr marL="792000" lvl="1" indent="-288000">
              <a:buNone/>
            </a:pPr>
            <a:r>
              <a:rPr lang="en-US"/>
              <a:t>b.	Asas kebebasan berkontrak. </a:t>
            </a:r>
          </a:p>
          <a:p>
            <a:r>
              <a:rPr lang="en-US"/>
              <a:t>Ketika terjadi Output, pajak (</a:t>
            </a:r>
            <a:r>
              <a:rPr lang="en-US" i="1"/>
              <a:t>t</a:t>
            </a:r>
            <a:r>
              <a:rPr lang="en-US"/>
              <a:t>) harus dikenakan atas Output sehingga muncul </a:t>
            </a:r>
            <a:r>
              <a:rPr lang="en-US" i="1">
                <a:highlight>
                  <a:srgbClr val="FFFF00"/>
                </a:highlight>
              </a:rPr>
              <a:t>t</a:t>
            </a:r>
            <a:r>
              <a:rPr lang="en-US">
                <a:highlight>
                  <a:srgbClr val="FFFF00"/>
                </a:highlight>
              </a:rPr>
              <a:t>(Output)</a:t>
            </a:r>
            <a:r>
              <a:rPr lang="en-US"/>
              <a:t> &amp; </a:t>
            </a:r>
            <a:r>
              <a:rPr lang="en-US" i="1">
                <a:highlight>
                  <a:srgbClr val="FFFF00"/>
                </a:highlight>
              </a:rPr>
              <a:t>t</a:t>
            </a:r>
            <a:r>
              <a:rPr lang="en-US">
                <a:highlight>
                  <a:srgbClr val="FFFF00"/>
                </a:highlight>
              </a:rPr>
              <a:t>(Input)</a:t>
            </a:r>
            <a:r>
              <a:rPr lang="en-US"/>
              <a:t>, sesuai pengaturan di Pasal 4, Pasal 7, &amp; 8A UU PPN.</a:t>
            </a:r>
          </a:p>
          <a:p>
            <a:pPr marL="504000" lvl="1" indent="-288000">
              <a:buNone/>
            </a:pPr>
            <a:r>
              <a:rPr lang="en-US"/>
              <a:t>1.	Semua Output dan Input merupakan objek PPN sesuai Pasal 4 UU PPN. </a:t>
            </a:r>
          </a:p>
          <a:p>
            <a:pPr marL="504000" lvl="1" indent="-288000">
              <a:buNone/>
            </a:pPr>
            <a:r>
              <a:rPr lang="en-US"/>
              <a:t>2.	Pengecualian diperlukan karena ada pertimbangan khusus sehingga ada pengaturan di Pasal 4A UU PPN.</a:t>
            </a:r>
          </a:p>
        </p:txBody>
      </p:sp>
      <p:sp>
        <p:nvSpPr>
          <p:cNvPr id="3" name="Footer Placeholder 2">
            <a:extLst>
              <a:ext uri="{FF2B5EF4-FFF2-40B4-BE49-F238E27FC236}">
                <a16:creationId xmlns:a16="http://schemas.microsoft.com/office/drawing/2014/main" id="{C2DDA448-D73D-4022-AF31-3A1CD64B7BDB}"/>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4" name="Slide Number Placeholder 3">
            <a:extLst>
              <a:ext uri="{FF2B5EF4-FFF2-40B4-BE49-F238E27FC236}">
                <a16:creationId xmlns:a16="http://schemas.microsoft.com/office/drawing/2014/main" id="{F8747043-92C9-4751-8F08-D4042D37CDBD}"/>
              </a:ext>
            </a:extLst>
          </p:cNvPr>
          <p:cNvSpPr>
            <a:spLocks noGrp="1"/>
          </p:cNvSpPr>
          <p:nvPr>
            <p:ph type="sldNum" sz="quarter" idx="12"/>
          </p:nvPr>
        </p:nvSpPr>
        <p:spPr/>
        <p:txBody>
          <a:bodyPr/>
          <a:lstStyle/>
          <a:p>
            <a:fld id="{A41DA790-10AA-4C91-B558-F29F37CE99B4}" type="slidenum">
              <a:rPr lang="en-US" smtClean="0"/>
              <a:t>35</a:t>
            </a:fld>
            <a:endParaRPr lang="en-US"/>
          </a:p>
        </p:txBody>
      </p:sp>
      <p:sp>
        <p:nvSpPr>
          <p:cNvPr id="5" name="Title 4">
            <a:extLst>
              <a:ext uri="{FF2B5EF4-FFF2-40B4-BE49-F238E27FC236}">
                <a16:creationId xmlns:a16="http://schemas.microsoft.com/office/drawing/2014/main" id="{D2D6041D-632E-4B03-9168-E4DBFD55CD22}"/>
              </a:ext>
            </a:extLst>
          </p:cNvPr>
          <p:cNvSpPr>
            <a:spLocks noGrp="1"/>
          </p:cNvSpPr>
          <p:nvPr>
            <p:ph type="title"/>
          </p:nvPr>
        </p:nvSpPr>
        <p:spPr/>
        <p:txBody>
          <a:bodyPr/>
          <a:lstStyle/>
          <a:p>
            <a:r>
              <a:rPr lang="en-US"/>
              <a:t>#2 Analisis tentang Dasar Hukum PPN</a:t>
            </a:r>
          </a:p>
        </p:txBody>
      </p:sp>
    </p:spTree>
    <p:extLst>
      <p:ext uri="{BB962C8B-B14F-4D97-AF65-F5344CB8AC3E}">
        <p14:creationId xmlns:p14="http://schemas.microsoft.com/office/powerpoint/2010/main" val="17175881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BBD5739-499F-466E-AD5F-37211171ED94}"/>
              </a:ext>
            </a:extLst>
          </p:cNvPr>
          <p:cNvSpPr>
            <a:spLocks noGrp="1"/>
          </p:cNvSpPr>
          <p:nvPr>
            <p:ph idx="1"/>
          </p:nvPr>
        </p:nvSpPr>
        <p:spPr/>
        <p:txBody>
          <a:bodyPr>
            <a:normAutofit lnSpcReduction="10000"/>
          </a:bodyPr>
          <a:lstStyle/>
          <a:p>
            <a:pPr marL="504000" lvl="1" indent="-288000">
              <a:buNone/>
            </a:pPr>
            <a:r>
              <a:rPr lang="en-US"/>
              <a:t>3.	Besaran </a:t>
            </a:r>
            <a:r>
              <a:rPr lang="en-US" i="1"/>
              <a:t>t</a:t>
            </a:r>
            <a:r>
              <a:rPr lang="en-US"/>
              <a:t> atau tarif pajak disepakati oleh pembuat undang-undang (pemerintah dan wakil rakyat) untuk kepastian hukum sehingga ada pengaturan di Pasal 7 UU PPN.</a:t>
            </a:r>
          </a:p>
          <a:p>
            <a:pPr marL="504000" lvl="1" indent="-288000">
              <a:buNone/>
            </a:pPr>
            <a:r>
              <a:rPr lang="en-US"/>
              <a:t>4.	Cara menerapkan t(Output) dan t(Input) ditegaskan di Pasal 8A UU PPN yang mengatur dasar pengenaan pajak atas Output atau Input berupa:</a:t>
            </a:r>
          </a:p>
          <a:p>
            <a:pPr marL="792000" lvl="1" indent="-288000">
              <a:buNone/>
            </a:pPr>
            <a:r>
              <a:rPr lang="en-US"/>
              <a:t>a.	Harga Jual, </a:t>
            </a:r>
          </a:p>
          <a:p>
            <a:pPr marL="792000" lvl="1" indent="-288000">
              <a:buNone/>
            </a:pPr>
            <a:r>
              <a:rPr lang="en-US"/>
              <a:t>b.	Penggantian, </a:t>
            </a:r>
          </a:p>
          <a:p>
            <a:pPr marL="792000" lvl="1" indent="-288000">
              <a:buNone/>
            </a:pPr>
            <a:r>
              <a:rPr lang="en-US"/>
              <a:t>c.	Nilai Impor, </a:t>
            </a:r>
          </a:p>
          <a:p>
            <a:pPr marL="792000" lvl="1" indent="-288000">
              <a:buNone/>
            </a:pPr>
            <a:r>
              <a:rPr lang="en-US"/>
              <a:t>d.	Nilai Ekspor, atau </a:t>
            </a:r>
          </a:p>
          <a:p>
            <a:pPr marL="792000" lvl="1" indent="-288000">
              <a:buNone/>
            </a:pPr>
            <a:r>
              <a:rPr lang="en-US"/>
              <a:t>e.	Nilai lain</a:t>
            </a:r>
          </a:p>
          <a:p>
            <a:pPr marL="230400" lvl="1" indent="-230400"/>
            <a:r>
              <a:rPr lang="en-US"/>
              <a:t>Ketika Output atau Input terjadi, harus ada pemungutan </a:t>
            </a:r>
            <a:r>
              <a:rPr lang="en-US" i="1"/>
              <a:t>t </a:t>
            </a:r>
            <a:r>
              <a:rPr lang="en-US"/>
              <a:t>atas Output oleh penjual sehingga muncul t(Output). </a:t>
            </a:r>
          </a:p>
          <a:p>
            <a:pPr marL="230400" lvl="1" indent="-230400"/>
            <a:r>
              <a:rPr lang="en-US"/>
              <a:t>Penjual yang melakukan pemungutan memiliki kewajiban pungut, setor, dan lapor sehingga ada pengaturan di Pasal 3 dan Pasal 3A UU PPN. </a:t>
            </a:r>
          </a:p>
          <a:p>
            <a:pPr marL="468000" lvl="2" indent="-230400">
              <a:buNone/>
            </a:pPr>
            <a:r>
              <a:rPr lang="en-US"/>
              <a:t>1.	Istilah Pengusaha Kena Pajakl (PKP) di sistem PPN sengaja digunakan berbeda dari istilah Wajib Pajak yang berlaku di sistem PPh</a:t>
            </a:r>
          </a:p>
          <a:p>
            <a:pPr marL="468000" lvl="2" indent="-288000">
              <a:buNone/>
            </a:pPr>
            <a:r>
              <a:rPr lang="en-US"/>
              <a:t>2.	Untuk kemudahan administrasi (</a:t>
            </a:r>
            <a:r>
              <a:rPr lang="en-US" i="1"/>
              <a:t>ease of administration</a:t>
            </a:r>
            <a:r>
              <a:rPr lang="en-US"/>
              <a:t>), pengusaha yang memiliki omzet tertentu (contohnya Rp 4,8M) boleh tidak memungut t(Output) meskipun transaksi yang dilakukannya (Output) tidak masuk ke dalam pengecualian sebagai non-objek PPN.</a:t>
            </a:r>
          </a:p>
        </p:txBody>
      </p:sp>
      <p:sp>
        <p:nvSpPr>
          <p:cNvPr id="3" name="Footer Placeholder 2">
            <a:extLst>
              <a:ext uri="{FF2B5EF4-FFF2-40B4-BE49-F238E27FC236}">
                <a16:creationId xmlns:a16="http://schemas.microsoft.com/office/drawing/2014/main" id="{C2DDA448-D73D-4022-AF31-3A1CD64B7BDB}"/>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4" name="Slide Number Placeholder 3">
            <a:extLst>
              <a:ext uri="{FF2B5EF4-FFF2-40B4-BE49-F238E27FC236}">
                <a16:creationId xmlns:a16="http://schemas.microsoft.com/office/drawing/2014/main" id="{F8747043-92C9-4751-8F08-D4042D37CDBD}"/>
              </a:ext>
            </a:extLst>
          </p:cNvPr>
          <p:cNvSpPr>
            <a:spLocks noGrp="1"/>
          </p:cNvSpPr>
          <p:nvPr>
            <p:ph type="sldNum" sz="quarter" idx="12"/>
          </p:nvPr>
        </p:nvSpPr>
        <p:spPr/>
        <p:txBody>
          <a:bodyPr/>
          <a:lstStyle/>
          <a:p>
            <a:fld id="{A41DA790-10AA-4C91-B558-F29F37CE99B4}" type="slidenum">
              <a:rPr lang="en-US" smtClean="0"/>
              <a:t>36</a:t>
            </a:fld>
            <a:endParaRPr lang="en-US"/>
          </a:p>
        </p:txBody>
      </p:sp>
      <p:sp>
        <p:nvSpPr>
          <p:cNvPr id="5" name="Title 4">
            <a:extLst>
              <a:ext uri="{FF2B5EF4-FFF2-40B4-BE49-F238E27FC236}">
                <a16:creationId xmlns:a16="http://schemas.microsoft.com/office/drawing/2014/main" id="{D2D6041D-632E-4B03-9168-E4DBFD55CD22}"/>
              </a:ext>
            </a:extLst>
          </p:cNvPr>
          <p:cNvSpPr>
            <a:spLocks noGrp="1"/>
          </p:cNvSpPr>
          <p:nvPr>
            <p:ph type="title"/>
          </p:nvPr>
        </p:nvSpPr>
        <p:spPr/>
        <p:txBody>
          <a:bodyPr/>
          <a:lstStyle/>
          <a:p>
            <a:r>
              <a:rPr lang="en-US"/>
              <a:t>#2 Analisis tentang Dasar Hukum PPN</a:t>
            </a:r>
          </a:p>
        </p:txBody>
      </p:sp>
    </p:spTree>
    <p:extLst>
      <p:ext uri="{BB962C8B-B14F-4D97-AF65-F5344CB8AC3E}">
        <p14:creationId xmlns:p14="http://schemas.microsoft.com/office/powerpoint/2010/main" val="11301022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BBD5739-499F-466E-AD5F-37211171ED94}"/>
              </a:ext>
            </a:extLst>
          </p:cNvPr>
          <p:cNvSpPr>
            <a:spLocks noGrp="1"/>
          </p:cNvSpPr>
          <p:nvPr>
            <p:ph idx="1"/>
          </p:nvPr>
        </p:nvSpPr>
        <p:spPr/>
        <p:txBody>
          <a:bodyPr>
            <a:normAutofit lnSpcReduction="10000"/>
          </a:bodyPr>
          <a:lstStyle/>
          <a:p>
            <a:pPr marL="504000" lvl="1" indent="-288000">
              <a:buNone/>
            </a:pPr>
            <a:r>
              <a:rPr lang="en-US"/>
              <a:t>3.	Besaran </a:t>
            </a:r>
            <a:r>
              <a:rPr lang="en-US" i="1"/>
              <a:t>t</a:t>
            </a:r>
            <a:r>
              <a:rPr lang="en-US"/>
              <a:t> atau tarif pajak disepakati oleh pembuat undang-undang (pemerintah dan wakil rakyat) untuk kepastian hukum sehingga ada pengaturan di Pasal 7 UU PPN.</a:t>
            </a:r>
          </a:p>
          <a:p>
            <a:pPr marL="504000" lvl="1" indent="-288000">
              <a:buNone/>
            </a:pPr>
            <a:r>
              <a:rPr lang="en-US"/>
              <a:t>4.	Cara menerapkan t(Output) dan t(Input) ditegaskan di Pasal 8A UU PPN yang mengatur dasar pengenaan pajak atas Output atau Input berupa:</a:t>
            </a:r>
          </a:p>
          <a:p>
            <a:pPr marL="792000" lvl="1" indent="-288000">
              <a:buNone/>
            </a:pPr>
            <a:r>
              <a:rPr lang="en-US"/>
              <a:t>a.	Harga Jual, </a:t>
            </a:r>
          </a:p>
          <a:p>
            <a:pPr marL="792000" lvl="1" indent="-288000">
              <a:buNone/>
            </a:pPr>
            <a:r>
              <a:rPr lang="en-US"/>
              <a:t>b.	Penggantian, </a:t>
            </a:r>
          </a:p>
          <a:p>
            <a:pPr marL="792000" lvl="1" indent="-288000">
              <a:buNone/>
            </a:pPr>
            <a:r>
              <a:rPr lang="en-US"/>
              <a:t>c.	Nilai Impor, </a:t>
            </a:r>
          </a:p>
          <a:p>
            <a:pPr marL="792000" lvl="1" indent="-288000">
              <a:buNone/>
            </a:pPr>
            <a:r>
              <a:rPr lang="en-US"/>
              <a:t>d.	Nilai Ekspor, atau </a:t>
            </a:r>
          </a:p>
          <a:p>
            <a:pPr marL="792000" lvl="1" indent="-288000">
              <a:buNone/>
            </a:pPr>
            <a:r>
              <a:rPr lang="en-US"/>
              <a:t>e.	Nilai lain</a:t>
            </a:r>
          </a:p>
          <a:p>
            <a:pPr marL="230400" lvl="1" indent="-230400"/>
            <a:r>
              <a:rPr lang="en-US"/>
              <a:t>Ketika Output atau Input terjadi, harus ada pemungutan </a:t>
            </a:r>
            <a:r>
              <a:rPr lang="en-US" i="1"/>
              <a:t>t </a:t>
            </a:r>
            <a:r>
              <a:rPr lang="en-US"/>
              <a:t>atas Output oleh penjual sehingga muncul t(Output). </a:t>
            </a:r>
          </a:p>
          <a:p>
            <a:pPr marL="230400" lvl="1" indent="-230400"/>
            <a:r>
              <a:rPr lang="en-US"/>
              <a:t>Penjual yang melakukan pemungutan memiliki kewajiban pungut, setor, dan lapor sehingga ada pengaturan di Pasal 3 dan Pasal 3A UU PPN. </a:t>
            </a:r>
          </a:p>
          <a:p>
            <a:pPr marL="468000" lvl="2" indent="-230400">
              <a:buNone/>
            </a:pPr>
            <a:r>
              <a:rPr lang="en-US"/>
              <a:t>1.	Istilah Pengusaha Kena Pajakl (PKP) di sistem PPN sengaja digunakan berbeda dari istilah Wajib Pajak yang berlaku di sistem PPh</a:t>
            </a:r>
          </a:p>
          <a:p>
            <a:pPr marL="468000" lvl="2" indent="-288000">
              <a:buNone/>
            </a:pPr>
            <a:r>
              <a:rPr lang="en-US"/>
              <a:t>2.	Untuk kemudahan administrasi (</a:t>
            </a:r>
            <a:r>
              <a:rPr lang="en-US" i="1"/>
              <a:t>ease of administration</a:t>
            </a:r>
            <a:r>
              <a:rPr lang="en-US"/>
              <a:t>), pengusaha yang memiliki omzet tertentu (contohnya Rp 4,8M) boleh tidak memungut t(Output) meskipun transaksi yang dilakukannya (Output) tidak masuk ke dalam pengecualian sebagai non-objek PPN.</a:t>
            </a:r>
          </a:p>
        </p:txBody>
      </p:sp>
      <p:sp>
        <p:nvSpPr>
          <p:cNvPr id="3" name="Footer Placeholder 2">
            <a:extLst>
              <a:ext uri="{FF2B5EF4-FFF2-40B4-BE49-F238E27FC236}">
                <a16:creationId xmlns:a16="http://schemas.microsoft.com/office/drawing/2014/main" id="{C2DDA448-D73D-4022-AF31-3A1CD64B7BDB}"/>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4" name="Slide Number Placeholder 3">
            <a:extLst>
              <a:ext uri="{FF2B5EF4-FFF2-40B4-BE49-F238E27FC236}">
                <a16:creationId xmlns:a16="http://schemas.microsoft.com/office/drawing/2014/main" id="{F8747043-92C9-4751-8F08-D4042D37CDBD}"/>
              </a:ext>
            </a:extLst>
          </p:cNvPr>
          <p:cNvSpPr>
            <a:spLocks noGrp="1"/>
          </p:cNvSpPr>
          <p:nvPr>
            <p:ph type="sldNum" sz="quarter" idx="12"/>
          </p:nvPr>
        </p:nvSpPr>
        <p:spPr/>
        <p:txBody>
          <a:bodyPr/>
          <a:lstStyle/>
          <a:p>
            <a:fld id="{A41DA790-10AA-4C91-B558-F29F37CE99B4}" type="slidenum">
              <a:rPr lang="en-US" smtClean="0"/>
              <a:t>37</a:t>
            </a:fld>
            <a:endParaRPr lang="en-US"/>
          </a:p>
        </p:txBody>
      </p:sp>
      <p:sp>
        <p:nvSpPr>
          <p:cNvPr id="5" name="Title 4">
            <a:extLst>
              <a:ext uri="{FF2B5EF4-FFF2-40B4-BE49-F238E27FC236}">
                <a16:creationId xmlns:a16="http://schemas.microsoft.com/office/drawing/2014/main" id="{D2D6041D-632E-4B03-9168-E4DBFD55CD22}"/>
              </a:ext>
            </a:extLst>
          </p:cNvPr>
          <p:cNvSpPr>
            <a:spLocks noGrp="1"/>
          </p:cNvSpPr>
          <p:nvPr>
            <p:ph type="title"/>
          </p:nvPr>
        </p:nvSpPr>
        <p:spPr/>
        <p:txBody>
          <a:bodyPr/>
          <a:lstStyle/>
          <a:p>
            <a:r>
              <a:rPr lang="en-US"/>
              <a:t>#2 Analisis tentang Dasar Hukum PPN</a:t>
            </a:r>
          </a:p>
        </p:txBody>
      </p:sp>
    </p:spTree>
    <p:extLst>
      <p:ext uri="{BB962C8B-B14F-4D97-AF65-F5344CB8AC3E}">
        <p14:creationId xmlns:p14="http://schemas.microsoft.com/office/powerpoint/2010/main" val="30798502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BBD5739-499F-466E-AD5F-37211171ED94}"/>
              </a:ext>
            </a:extLst>
          </p:cNvPr>
          <p:cNvSpPr>
            <a:spLocks noGrp="1"/>
          </p:cNvSpPr>
          <p:nvPr>
            <p:ph idx="1"/>
          </p:nvPr>
        </p:nvSpPr>
        <p:spPr/>
        <p:txBody>
          <a:bodyPr spcCol="144000">
            <a:normAutofit/>
          </a:bodyPr>
          <a:lstStyle/>
          <a:p>
            <a:pPr marL="230400" lvl="1" indent="-230400"/>
            <a:r>
              <a:rPr lang="en-US"/>
              <a:t>Sesuai rumus Output – Input = Process dan Output – Input = Value Added, sesuai penjelasan sebelumnya, pengenaan pajak atas nilai tambah dapat dilakukan dengan dua cara, yaitu:</a:t>
            </a:r>
          </a:p>
          <a:p>
            <a:pPr marL="518400" lvl="2" indent="-288000">
              <a:buFont typeface="+mj-lt"/>
              <a:buAutoNum type="arabicPeriod"/>
            </a:pPr>
            <a:r>
              <a:rPr lang="en-US" i="1"/>
              <a:t>t(Output) – t(Input) = t(Value Added)</a:t>
            </a:r>
            <a:r>
              <a:rPr lang="en-US"/>
              <a:t> sesuai pengaturan di Pasal 9 UU PPN, atau</a:t>
            </a:r>
          </a:p>
          <a:p>
            <a:pPr marL="518400" lvl="2" indent="-288000">
              <a:buFont typeface="+mj-lt"/>
              <a:buAutoNum type="arabicPeriod"/>
            </a:pPr>
            <a:r>
              <a:rPr lang="en-US" i="1"/>
              <a:t>t(Output – Input) = t(Value Added)</a:t>
            </a:r>
            <a:r>
              <a:rPr lang="en-US"/>
              <a:t> sesuai pengaturan di Pasal 9A UU PPN.</a:t>
            </a:r>
          </a:p>
          <a:p>
            <a:pPr marL="230400" lvl="1" indent="-230400"/>
            <a:r>
              <a:rPr lang="en-US"/>
              <a:t>Mekanisme pemungutan PPN dengan Skema 1 di atas lebih mudah karena fokus pengusaha ada pada t(Output) atau Pajak Keluaran. </a:t>
            </a:r>
          </a:p>
          <a:p>
            <a:pPr marL="230400" lvl="1" indent="-230400"/>
            <a:r>
              <a:rPr lang="en-US"/>
              <a:t>Sementara itu, t(Input) dilakukan oleh vendor yang memperlakukannya sebagai t(Output).</a:t>
            </a:r>
          </a:p>
          <a:p>
            <a:r>
              <a:rPr lang="en-US"/>
              <a:t>Pajak Masukan sebagai t(Input) yang dapat dikreditkan diatur secara rinci agar ada kepastian hukum.</a:t>
            </a:r>
          </a:p>
          <a:p>
            <a:r>
              <a:rPr lang="en-US"/>
              <a:t>Mekanisme t(Output) – t(Input) di Pasal 9 UU PPN mengatur rinci teknisnya</a:t>
            </a:r>
          </a:p>
          <a:p>
            <a:r>
              <a:rPr lang="en-US"/>
              <a:t>Mekanisme pemungutan t(Output – Input) sesuai Skema 2 tidak lagi mempertimbangkan t(Input) sehingga Pajak Masukan atau t(Input) tidak lagi relevan untuk dikurangkan dari t(Output).</a:t>
            </a:r>
          </a:p>
          <a:p>
            <a:r>
              <a:rPr lang="en-US"/>
              <a:t>Mekanisme t(Output – Input) merupakan bentuk kebijakan pemerintah berdasarkan asas </a:t>
            </a:r>
            <a:r>
              <a:rPr lang="en-US" i="1"/>
              <a:t>ease of administration</a:t>
            </a:r>
            <a:r>
              <a:rPr lang="en-US"/>
              <a:t>.</a:t>
            </a:r>
          </a:p>
        </p:txBody>
      </p:sp>
      <p:sp>
        <p:nvSpPr>
          <p:cNvPr id="3" name="Footer Placeholder 2">
            <a:extLst>
              <a:ext uri="{FF2B5EF4-FFF2-40B4-BE49-F238E27FC236}">
                <a16:creationId xmlns:a16="http://schemas.microsoft.com/office/drawing/2014/main" id="{C2DDA448-D73D-4022-AF31-3A1CD64B7BDB}"/>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4" name="Slide Number Placeholder 3">
            <a:extLst>
              <a:ext uri="{FF2B5EF4-FFF2-40B4-BE49-F238E27FC236}">
                <a16:creationId xmlns:a16="http://schemas.microsoft.com/office/drawing/2014/main" id="{F8747043-92C9-4751-8F08-D4042D37CDBD}"/>
              </a:ext>
            </a:extLst>
          </p:cNvPr>
          <p:cNvSpPr>
            <a:spLocks noGrp="1"/>
          </p:cNvSpPr>
          <p:nvPr>
            <p:ph type="sldNum" sz="quarter" idx="12"/>
          </p:nvPr>
        </p:nvSpPr>
        <p:spPr/>
        <p:txBody>
          <a:bodyPr/>
          <a:lstStyle/>
          <a:p>
            <a:fld id="{A41DA790-10AA-4C91-B558-F29F37CE99B4}" type="slidenum">
              <a:rPr lang="en-US" smtClean="0"/>
              <a:t>38</a:t>
            </a:fld>
            <a:endParaRPr lang="en-US"/>
          </a:p>
        </p:txBody>
      </p:sp>
      <p:sp>
        <p:nvSpPr>
          <p:cNvPr id="5" name="Title 4">
            <a:extLst>
              <a:ext uri="{FF2B5EF4-FFF2-40B4-BE49-F238E27FC236}">
                <a16:creationId xmlns:a16="http://schemas.microsoft.com/office/drawing/2014/main" id="{D2D6041D-632E-4B03-9168-E4DBFD55CD22}"/>
              </a:ext>
            </a:extLst>
          </p:cNvPr>
          <p:cNvSpPr>
            <a:spLocks noGrp="1"/>
          </p:cNvSpPr>
          <p:nvPr>
            <p:ph type="title"/>
          </p:nvPr>
        </p:nvSpPr>
        <p:spPr/>
        <p:txBody>
          <a:bodyPr/>
          <a:lstStyle/>
          <a:p>
            <a:r>
              <a:rPr lang="en-US"/>
              <a:t>#2 Analisis tentang Dasar Hukum PPN</a:t>
            </a:r>
          </a:p>
        </p:txBody>
      </p:sp>
    </p:spTree>
    <p:extLst>
      <p:ext uri="{BB962C8B-B14F-4D97-AF65-F5344CB8AC3E}">
        <p14:creationId xmlns:p14="http://schemas.microsoft.com/office/powerpoint/2010/main" val="38742133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BBD5739-499F-466E-AD5F-37211171ED94}"/>
              </a:ext>
            </a:extLst>
          </p:cNvPr>
          <p:cNvSpPr>
            <a:spLocks noGrp="1"/>
          </p:cNvSpPr>
          <p:nvPr>
            <p:ph sz="half" idx="1"/>
          </p:nvPr>
        </p:nvSpPr>
        <p:spPr>
          <a:xfrm>
            <a:off x="415126" y="1671867"/>
            <a:ext cx="4680749" cy="4376273"/>
          </a:xfrm>
        </p:spPr>
        <p:txBody>
          <a:bodyPr>
            <a:normAutofit/>
          </a:bodyPr>
          <a:lstStyle/>
          <a:p>
            <a:pPr marL="230400" lvl="1" indent="-230400"/>
            <a:r>
              <a:rPr lang="en-US"/>
              <a:t>Sebagai bukti dari t(Output), t(Input), dan t(Output – Input), diperlukan dokumen yang selanjutnya dikenal dengan istilah “Faktur Pajak”.</a:t>
            </a:r>
          </a:p>
          <a:p>
            <a:pPr marL="230400" lvl="1" indent="-230400"/>
            <a:r>
              <a:rPr lang="en-US"/>
              <a:t>Semua bukti t(Output), t(Input), dan t(Output – Input) harus dilaporkan ke otoritas pajak sehingga persyaratan formal dan material tentang Faktur Pajak tersebut diatur di Pasal 13 UU PPN.</a:t>
            </a:r>
          </a:p>
          <a:p>
            <a:pPr marL="230400" lvl="1" indent="-230400"/>
            <a:r>
              <a:rPr lang="en-US"/>
              <a:t>Faktur Pajak harus dibuat pada saat t(Output), t(Input), dan t(Output – Input) sesuai pengaturan di Pasal 13 ayat (1) UU PPN juncto </a:t>
            </a:r>
            <a:r>
              <a:rPr lang="en-US">
                <a:highlight>
                  <a:srgbClr val="FFFF00"/>
                </a:highlight>
              </a:rPr>
              <a:t>Pasal 26 PP 44/2022.</a:t>
            </a:r>
          </a:p>
        </p:txBody>
      </p:sp>
      <p:sp>
        <p:nvSpPr>
          <p:cNvPr id="2" name="Content Placeholder 1">
            <a:extLst>
              <a:ext uri="{FF2B5EF4-FFF2-40B4-BE49-F238E27FC236}">
                <a16:creationId xmlns:a16="http://schemas.microsoft.com/office/drawing/2014/main" id="{D93D9398-52F8-40F4-AE25-0CEA7330A7C9}"/>
              </a:ext>
            </a:extLst>
          </p:cNvPr>
          <p:cNvSpPr>
            <a:spLocks noGrp="1"/>
          </p:cNvSpPr>
          <p:nvPr>
            <p:ph sz="half" idx="2"/>
          </p:nvPr>
        </p:nvSpPr>
        <p:spPr>
          <a:xfrm>
            <a:off x="5410200" y="1671867"/>
            <a:ext cx="6347974" cy="4376274"/>
          </a:xfrm>
        </p:spPr>
        <p:txBody>
          <a:bodyPr>
            <a:normAutofit lnSpcReduction="10000"/>
          </a:bodyPr>
          <a:lstStyle/>
          <a:p>
            <a:pPr marL="0" indent="0">
              <a:buNone/>
            </a:pPr>
            <a:r>
              <a:rPr lang="en-US"/>
              <a:t>Pasal 13</a:t>
            </a:r>
          </a:p>
          <a:p>
            <a:pPr marL="358775" indent="-358775">
              <a:buNone/>
            </a:pPr>
            <a:r>
              <a:rPr lang="en-US"/>
              <a:t>(1) Pengusaha Kena Pajak wajib membuat Faktur Pajak untuk setiap:</a:t>
            </a:r>
          </a:p>
          <a:p>
            <a:pPr marL="715963" indent="-358775">
              <a:buNone/>
            </a:pPr>
            <a:r>
              <a:rPr lang="en-US"/>
              <a:t>a. 	</a:t>
            </a:r>
            <a:r>
              <a:rPr lang="en-US">
                <a:highlight>
                  <a:srgbClr val="FFFF00"/>
                </a:highlight>
              </a:rPr>
              <a:t>penyerahan</a:t>
            </a:r>
            <a:r>
              <a:rPr lang="en-US"/>
              <a:t> Barang Kena Pajak sebagaimana dimaksud dalam Pasal 4 ayat (1) huruf a atau huruf f dan/atau Pasal 16D;</a:t>
            </a:r>
          </a:p>
          <a:p>
            <a:pPr marL="715963" indent="-358775">
              <a:buNone/>
            </a:pPr>
            <a:r>
              <a:rPr lang="en-US"/>
              <a:t>b. 	</a:t>
            </a:r>
            <a:r>
              <a:rPr lang="en-US">
                <a:highlight>
                  <a:srgbClr val="FFFF00"/>
                </a:highlight>
              </a:rPr>
              <a:t>penyerahan</a:t>
            </a:r>
            <a:r>
              <a:rPr lang="en-US"/>
              <a:t> Jasa Kena Pajak sebagaimana dimaksud dalam Pasal 4 ayat (1) huruf c;</a:t>
            </a:r>
          </a:p>
          <a:p>
            <a:pPr marL="715963" indent="-358775">
              <a:buNone/>
            </a:pPr>
            <a:r>
              <a:rPr lang="en-US"/>
              <a:t>c. 	ekspor Barang Kena Pajak Tidak Berwujud sebagaimana dimaksud dalam Pasal 4 ayat (1) huruf g; dan/atau</a:t>
            </a:r>
          </a:p>
          <a:p>
            <a:pPr marL="715963" indent="-358775">
              <a:buNone/>
            </a:pPr>
            <a:r>
              <a:rPr lang="en-US"/>
              <a:t>d. 	ekspor Jasa Kena Pajak sebagaimana dimaksud dalam Pasal 4 ayat (1) huruf h.</a:t>
            </a:r>
          </a:p>
        </p:txBody>
      </p:sp>
      <p:sp>
        <p:nvSpPr>
          <p:cNvPr id="3" name="Footer Placeholder 2">
            <a:extLst>
              <a:ext uri="{FF2B5EF4-FFF2-40B4-BE49-F238E27FC236}">
                <a16:creationId xmlns:a16="http://schemas.microsoft.com/office/drawing/2014/main" id="{C2DDA448-D73D-4022-AF31-3A1CD64B7BDB}"/>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4" name="Slide Number Placeholder 3">
            <a:extLst>
              <a:ext uri="{FF2B5EF4-FFF2-40B4-BE49-F238E27FC236}">
                <a16:creationId xmlns:a16="http://schemas.microsoft.com/office/drawing/2014/main" id="{F8747043-92C9-4751-8F08-D4042D37CDBD}"/>
              </a:ext>
            </a:extLst>
          </p:cNvPr>
          <p:cNvSpPr>
            <a:spLocks noGrp="1"/>
          </p:cNvSpPr>
          <p:nvPr>
            <p:ph type="sldNum" sz="quarter" idx="12"/>
          </p:nvPr>
        </p:nvSpPr>
        <p:spPr/>
        <p:txBody>
          <a:bodyPr/>
          <a:lstStyle/>
          <a:p>
            <a:fld id="{A41DA790-10AA-4C91-B558-F29F37CE99B4}" type="slidenum">
              <a:rPr lang="en-US" smtClean="0"/>
              <a:t>39</a:t>
            </a:fld>
            <a:endParaRPr lang="en-US"/>
          </a:p>
        </p:txBody>
      </p:sp>
      <p:sp>
        <p:nvSpPr>
          <p:cNvPr id="5" name="Title 4">
            <a:extLst>
              <a:ext uri="{FF2B5EF4-FFF2-40B4-BE49-F238E27FC236}">
                <a16:creationId xmlns:a16="http://schemas.microsoft.com/office/drawing/2014/main" id="{D2D6041D-632E-4B03-9168-E4DBFD55CD22}"/>
              </a:ext>
            </a:extLst>
          </p:cNvPr>
          <p:cNvSpPr>
            <a:spLocks noGrp="1"/>
          </p:cNvSpPr>
          <p:nvPr>
            <p:ph type="title"/>
          </p:nvPr>
        </p:nvSpPr>
        <p:spPr/>
        <p:txBody>
          <a:bodyPr/>
          <a:lstStyle/>
          <a:p>
            <a:r>
              <a:rPr lang="en-US"/>
              <a:t>#2 Analisis tentang Dasar Hukum PPN</a:t>
            </a:r>
          </a:p>
        </p:txBody>
      </p:sp>
    </p:spTree>
    <p:extLst>
      <p:ext uri="{BB962C8B-B14F-4D97-AF65-F5344CB8AC3E}">
        <p14:creationId xmlns:p14="http://schemas.microsoft.com/office/powerpoint/2010/main" val="27556010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294A39-28A8-16AC-4819-19F7E691129B}"/>
              </a:ext>
            </a:extLst>
          </p:cNvPr>
          <p:cNvSpPr>
            <a:spLocks noGrp="1"/>
          </p:cNvSpPr>
          <p:nvPr>
            <p:ph idx="1"/>
          </p:nvPr>
        </p:nvSpPr>
        <p:spPr>
          <a:xfrm>
            <a:off x="415126" y="1695551"/>
            <a:ext cx="6836574" cy="4330285"/>
          </a:xfrm>
        </p:spPr>
        <p:txBody>
          <a:bodyPr/>
          <a:lstStyle/>
          <a:p>
            <a:pPr marL="0" indent="0">
              <a:buNone/>
            </a:pPr>
            <a:r>
              <a:rPr lang="en-US" sz="2400">
                <a:latin typeface="+mn-lt"/>
              </a:rPr>
              <a:t>“If you would </a:t>
            </a:r>
            <a:r>
              <a:rPr lang="en-US" sz="2400" u="sng">
                <a:latin typeface="+mn-lt"/>
              </a:rPr>
              <a:t>understand</a:t>
            </a:r>
            <a:r>
              <a:rPr lang="en-US" sz="2400">
                <a:latin typeface="+mn-lt"/>
              </a:rPr>
              <a:t> anything, observe its beginning and its development” (</a:t>
            </a:r>
            <a:r>
              <a:rPr lang="en-US" sz="2400">
                <a:effectLst/>
              </a:rPr>
              <a:t>Aristotle)</a:t>
            </a:r>
            <a:endParaRPr lang="en-US"/>
          </a:p>
        </p:txBody>
      </p:sp>
      <p:sp>
        <p:nvSpPr>
          <p:cNvPr id="5" name="Footer Placeholder 4">
            <a:extLst>
              <a:ext uri="{FF2B5EF4-FFF2-40B4-BE49-F238E27FC236}">
                <a16:creationId xmlns:a16="http://schemas.microsoft.com/office/drawing/2014/main" id="{FA43A315-B200-41A8-010F-906C4EBD7015}"/>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6" name="Slide Number Placeholder 5">
            <a:extLst>
              <a:ext uri="{FF2B5EF4-FFF2-40B4-BE49-F238E27FC236}">
                <a16:creationId xmlns:a16="http://schemas.microsoft.com/office/drawing/2014/main" id="{38B0F2C5-28AE-917A-CBBA-EBBF208340BD}"/>
              </a:ext>
            </a:extLst>
          </p:cNvPr>
          <p:cNvSpPr>
            <a:spLocks noGrp="1"/>
          </p:cNvSpPr>
          <p:nvPr>
            <p:ph type="sldNum" sz="quarter" idx="12"/>
          </p:nvPr>
        </p:nvSpPr>
        <p:spPr/>
        <p:txBody>
          <a:bodyPr/>
          <a:lstStyle/>
          <a:p>
            <a:fld id="{A41DA790-10AA-4C91-B558-F29F37CE99B4}" type="slidenum">
              <a:rPr lang="en-US" smtClean="0"/>
              <a:t>4</a:t>
            </a:fld>
            <a:endParaRPr lang="en-US"/>
          </a:p>
        </p:txBody>
      </p:sp>
      <p:sp>
        <p:nvSpPr>
          <p:cNvPr id="2" name="Title 1">
            <a:extLst>
              <a:ext uri="{FF2B5EF4-FFF2-40B4-BE49-F238E27FC236}">
                <a16:creationId xmlns:a16="http://schemas.microsoft.com/office/drawing/2014/main" id="{7404B9F5-230A-C70D-990B-AC74CAA32727}"/>
              </a:ext>
            </a:extLst>
          </p:cNvPr>
          <p:cNvSpPr>
            <a:spLocks noGrp="1"/>
          </p:cNvSpPr>
          <p:nvPr>
            <p:ph type="title"/>
          </p:nvPr>
        </p:nvSpPr>
        <p:spPr>
          <a:xfrm>
            <a:off x="4279693" y="679417"/>
            <a:ext cx="7478481" cy="891474"/>
          </a:xfrm>
        </p:spPr>
        <p:txBody>
          <a:bodyPr/>
          <a:lstStyle/>
          <a:p>
            <a:r>
              <a:rPr lang="en-ID"/>
              <a:t>Spirit Hidup</a:t>
            </a:r>
            <a:endParaRPr lang="en-US"/>
          </a:p>
        </p:txBody>
      </p:sp>
      <p:pic>
        <p:nvPicPr>
          <p:cNvPr id="18" name="Content Placeholder 17" descr="A road with colorful pins on it&#10;&#10;Description automatically generated">
            <a:extLst>
              <a:ext uri="{FF2B5EF4-FFF2-40B4-BE49-F238E27FC236}">
                <a16:creationId xmlns:a16="http://schemas.microsoft.com/office/drawing/2014/main" id="{FAEC0234-823E-4396-8423-3E8355F648DC}"/>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5343664" y="0"/>
            <a:ext cx="4902200" cy="6467475"/>
          </a:xfrm>
          <a:prstGeom prst="rect">
            <a:avLst/>
          </a:prstGeom>
          <a:ln>
            <a:noFill/>
          </a:ln>
          <a:effectLst>
            <a:outerShdw blurRad="292100" dist="139700" dir="2700000" algn="tl" rotWithShape="0">
              <a:srgbClr val="333333">
                <a:alpha val="65000"/>
              </a:srgbClr>
            </a:outerShdw>
          </a:effectLst>
        </p:spPr>
      </p:pic>
      <p:sp>
        <p:nvSpPr>
          <p:cNvPr id="24" name="Slide Number Placeholder 5">
            <a:extLst>
              <a:ext uri="{FF2B5EF4-FFF2-40B4-BE49-F238E27FC236}">
                <a16:creationId xmlns:a16="http://schemas.microsoft.com/office/drawing/2014/main" id="{BEEB2EF2-D594-4003-B50F-B275CC3B1E5C}"/>
              </a:ext>
            </a:extLst>
          </p:cNvPr>
          <p:cNvSpPr txBox="1">
            <a:spLocks/>
          </p:cNvSpPr>
          <p:nvPr/>
        </p:nvSpPr>
        <p:spPr>
          <a:xfrm>
            <a:off x="9014972" y="6161467"/>
            <a:ext cx="2743200" cy="215444"/>
          </a:xfrm>
          <a:prstGeom prst="rect">
            <a:avLst/>
          </a:prstGeom>
        </p:spPr>
        <p:txBody>
          <a:bodyPr vert="horz" lIns="36000" tIns="0" rIns="36000" bIns="0" rtlCol="0" anchor="ctr">
            <a:spAutoFit/>
          </a:bodyPr>
          <a:lstStyle>
            <a:defPPr>
              <a:defRPr lang="en-US"/>
            </a:defPPr>
            <a:lvl1pPr marL="0" algn="r" defTabSz="914400" rtl="0" eaLnBrk="1" latinLnBrk="0" hangingPunct="1">
              <a:defRPr sz="1400" kern="1200">
                <a:solidFill>
                  <a:schemeClr val="tx1"/>
                </a:solidFill>
                <a:latin typeface="Arial Narrow" panose="020B0606020202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1DA790-10AA-4C91-B558-F29F37CE99B4}" type="slidenum">
              <a:rPr lang="en-US" smtClean="0"/>
              <a:pPr/>
              <a:t>4</a:t>
            </a:fld>
            <a:endParaRPr lang="en-US"/>
          </a:p>
        </p:txBody>
      </p:sp>
      <p:sp>
        <p:nvSpPr>
          <p:cNvPr id="19" name="TextBox 18">
            <a:extLst>
              <a:ext uri="{FF2B5EF4-FFF2-40B4-BE49-F238E27FC236}">
                <a16:creationId xmlns:a16="http://schemas.microsoft.com/office/drawing/2014/main" id="{3E3461EB-6C6F-4C70-BAC3-D32A3B80B122}"/>
              </a:ext>
            </a:extLst>
          </p:cNvPr>
          <p:cNvSpPr txBox="1"/>
          <p:nvPr/>
        </p:nvSpPr>
        <p:spPr>
          <a:xfrm>
            <a:off x="9728201" y="5949063"/>
            <a:ext cx="1492794" cy="400110"/>
          </a:xfrm>
          <a:prstGeom prst="rect">
            <a:avLst/>
          </a:prstGeom>
          <a:noFill/>
        </p:spPr>
        <p:txBody>
          <a:bodyPr wrap="square" rtlCol="0">
            <a:spAutoFit/>
          </a:bodyPr>
          <a:lstStyle/>
          <a:p>
            <a:r>
              <a:rPr lang="en-US" sz="2000" b="1">
                <a:solidFill>
                  <a:srgbClr val="C00000"/>
                </a:solidFill>
              </a:rPr>
              <a:t>Beginning</a:t>
            </a:r>
          </a:p>
        </p:txBody>
      </p:sp>
      <p:sp>
        <p:nvSpPr>
          <p:cNvPr id="40" name="TextBox 39">
            <a:extLst>
              <a:ext uri="{FF2B5EF4-FFF2-40B4-BE49-F238E27FC236}">
                <a16:creationId xmlns:a16="http://schemas.microsoft.com/office/drawing/2014/main" id="{B08F69CF-3AE9-47B7-B651-DDB2C5792667}"/>
              </a:ext>
            </a:extLst>
          </p:cNvPr>
          <p:cNvSpPr txBox="1"/>
          <p:nvPr/>
        </p:nvSpPr>
        <p:spPr>
          <a:xfrm>
            <a:off x="9187891" y="4714686"/>
            <a:ext cx="1812099" cy="400110"/>
          </a:xfrm>
          <a:prstGeom prst="rect">
            <a:avLst/>
          </a:prstGeom>
          <a:noFill/>
        </p:spPr>
        <p:txBody>
          <a:bodyPr wrap="none" rtlCol="0">
            <a:spAutoFit/>
          </a:bodyPr>
          <a:lstStyle/>
          <a:p>
            <a:r>
              <a:rPr lang="en-US" sz="2000" b="1">
                <a:solidFill>
                  <a:srgbClr val="C00000"/>
                </a:solidFill>
              </a:rPr>
              <a:t>Development 1</a:t>
            </a:r>
          </a:p>
        </p:txBody>
      </p:sp>
      <p:sp>
        <p:nvSpPr>
          <p:cNvPr id="41" name="TextBox 40">
            <a:extLst>
              <a:ext uri="{FF2B5EF4-FFF2-40B4-BE49-F238E27FC236}">
                <a16:creationId xmlns:a16="http://schemas.microsoft.com/office/drawing/2014/main" id="{EABB2AE0-44FD-4FC0-8339-15F7665E6D8B}"/>
              </a:ext>
            </a:extLst>
          </p:cNvPr>
          <p:cNvSpPr txBox="1"/>
          <p:nvPr/>
        </p:nvSpPr>
        <p:spPr>
          <a:xfrm>
            <a:off x="9092573" y="3320405"/>
            <a:ext cx="1812099" cy="400110"/>
          </a:xfrm>
          <a:prstGeom prst="rect">
            <a:avLst/>
          </a:prstGeom>
          <a:noFill/>
        </p:spPr>
        <p:txBody>
          <a:bodyPr wrap="none" rtlCol="0">
            <a:spAutoFit/>
          </a:bodyPr>
          <a:lstStyle/>
          <a:p>
            <a:r>
              <a:rPr lang="en-US" sz="2000" b="1">
                <a:solidFill>
                  <a:srgbClr val="C00000"/>
                </a:solidFill>
              </a:rPr>
              <a:t>Development 2</a:t>
            </a:r>
          </a:p>
        </p:txBody>
      </p:sp>
      <p:sp>
        <p:nvSpPr>
          <p:cNvPr id="42" name="TextBox 41">
            <a:extLst>
              <a:ext uri="{FF2B5EF4-FFF2-40B4-BE49-F238E27FC236}">
                <a16:creationId xmlns:a16="http://schemas.microsoft.com/office/drawing/2014/main" id="{444D978D-1A24-49E8-BB87-07FA8684A798}"/>
              </a:ext>
            </a:extLst>
          </p:cNvPr>
          <p:cNvSpPr txBox="1"/>
          <p:nvPr/>
        </p:nvSpPr>
        <p:spPr>
          <a:xfrm>
            <a:off x="5827288" y="2143315"/>
            <a:ext cx="1812099" cy="400110"/>
          </a:xfrm>
          <a:prstGeom prst="rect">
            <a:avLst/>
          </a:prstGeom>
          <a:noFill/>
        </p:spPr>
        <p:txBody>
          <a:bodyPr wrap="none" rtlCol="0">
            <a:spAutoFit/>
          </a:bodyPr>
          <a:lstStyle/>
          <a:p>
            <a:r>
              <a:rPr lang="en-US" sz="2000" b="1">
                <a:solidFill>
                  <a:srgbClr val="C00000"/>
                </a:solidFill>
              </a:rPr>
              <a:t>Development 3</a:t>
            </a:r>
          </a:p>
        </p:txBody>
      </p:sp>
      <p:sp>
        <p:nvSpPr>
          <p:cNvPr id="43" name="TextBox 42">
            <a:extLst>
              <a:ext uri="{FF2B5EF4-FFF2-40B4-BE49-F238E27FC236}">
                <a16:creationId xmlns:a16="http://schemas.microsoft.com/office/drawing/2014/main" id="{37D02A85-D7FE-4F97-8A6C-7CEA187F323E}"/>
              </a:ext>
            </a:extLst>
          </p:cNvPr>
          <p:cNvSpPr txBox="1"/>
          <p:nvPr/>
        </p:nvSpPr>
        <p:spPr>
          <a:xfrm>
            <a:off x="4640128" y="925099"/>
            <a:ext cx="1812099" cy="400110"/>
          </a:xfrm>
          <a:prstGeom prst="rect">
            <a:avLst/>
          </a:prstGeom>
          <a:noFill/>
        </p:spPr>
        <p:txBody>
          <a:bodyPr wrap="none" rtlCol="0">
            <a:spAutoFit/>
          </a:bodyPr>
          <a:lstStyle/>
          <a:p>
            <a:r>
              <a:rPr lang="en-US" sz="2000" b="1">
                <a:solidFill>
                  <a:srgbClr val="C00000"/>
                </a:solidFill>
              </a:rPr>
              <a:t>Development 4</a:t>
            </a:r>
          </a:p>
        </p:txBody>
      </p:sp>
      <p:sp>
        <p:nvSpPr>
          <p:cNvPr id="45" name="TextBox 44">
            <a:extLst>
              <a:ext uri="{FF2B5EF4-FFF2-40B4-BE49-F238E27FC236}">
                <a16:creationId xmlns:a16="http://schemas.microsoft.com/office/drawing/2014/main" id="{DB5644DE-6A6C-4339-B1E2-C57AC8052557}"/>
              </a:ext>
            </a:extLst>
          </p:cNvPr>
          <p:cNvSpPr txBox="1"/>
          <p:nvPr/>
        </p:nvSpPr>
        <p:spPr>
          <a:xfrm>
            <a:off x="5914260" y="340079"/>
            <a:ext cx="1812099" cy="400110"/>
          </a:xfrm>
          <a:prstGeom prst="rect">
            <a:avLst/>
          </a:prstGeom>
          <a:noFill/>
        </p:spPr>
        <p:txBody>
          <a:bodyPr wrap="none" rtlCol="0">
            <a:spAutoFit/>
          </a:bodyPr>
          <a:lstStyle/>
          <a:p>
            <a:r>
              <a:rPr lang="en-US" sz="2000" b="1">
                <a:solidFill>
                  <a:srgbClr val="C00000"/>
                </a:solidFill>
              </a:rPr>
              <a:t>Development 5</a:t>
            </a:r>
          </a:p>
        </p:txBody>
      </p:sp>
    </p:spTree>
    <p:extLst>
      <p:ext uri="{BB962C8B-B14F-4D97-AF65-F5344CB8AC3E}">
        <p14:creationId xmlns:p14="http://schemas.microsoft.com/office/powerpoint/2010/main" val="11998075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1250"/>
                                        <p:tgtEl>
                                          <p:spTgt spid="18"/>
                                        </p:tgtEl>
                                      </p:cBhvr>
                                    </p:animEffect>
                                  </p:childTnLst>
                                </p:cTn>
                              </p:par>
                            </p:childTnLst>
                          </p:cTn>
                        </p:par>
                        <p:par>
                          <p:cTn id="8" fill="hold">
                            <p:stCondLst>
                              <p:cond delay="1250"/>
                            </p:stCondLst>
                            <p:childTnLst>
                              <p:par>
                                <p:cTn id="9" presetID="22" presetClass="entr" presetSubtype="8"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1250"/>
                                        <p:tgtEl>
                                          <p:spTgt spid="19"/>
                                        </p:tgtEl>
                                      </p:cBhvr>
                                    </p:animEffect>
                                  </p:childTnLst>
                                </p:cTn>
                              </p:par>
                            </p:childTnLst>
                          </p:cTn>
                        </p:par>
                        <p:par>
                          <p:cTn id="12" fill="hold">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left)">
                                      <p:cBhvr>
                                        <p:cTn id="15" dur="1250"/>
                                        <p:tgtEl>
                                          <p:spTgt spid="40"/>
                                        </p:tgtEl>
                                      </p:cBhvr>
                                    </p:animEffect>
                                  </p:childTnLst>
                                </p:cTn>
                              </p:par>
                            </p:childTnLst>
                          </p:cTn>
                        </p:par>
                        <p:par>
                          <p:cTn id="16" fill="hold">
                            <p:stCondLst>
                              <p:cond delay="3750"/>
                            </p:stCondLst>
                            <p:childTnLst>
                              <p:par>
                                <p:cTn id="17" presetID="22" presetClass="entr" presetSubtype="8"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wipe(left)">
                                      <p:cBhvr>
                                        <p:cTn id="19" dur="1250"/>
                                        <p:tgtEl>
                                          <p:spTgt spid="41"/>
                                        </p:tgtEl>
                                      </p:cBhvr>
                                    </p:animEffect>
                                  </p:childTnLst>
                                </p:cTn>
                              </p:par>
                            </p:childTnLst>
                          </p:cTn>
                        </p:par>
                        <p:par>
                          <p:cTn id="20" fill="hold">
                            <p:stCondLst>
                              <p:cond delay="5000"/>
                            </p:stCondLst>
                            <p:childTnLst>
                              <p:par>
                                <p:cTn id="21" presetID="22" presetClass="entr" presetSubtype="8"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1250"/>
                                        <p:tgtEl>
                                          <p:spTgt spid="42"/>
                                        </p:tgtEl>
                                      </p:cBhvr>
                                    </p:animEffect>
                                  </p:childTnLst>
                                </p:cTn>
                              </p:par>
                            </p:childTnLst>
                          </p:cTn>
                        </p:par>
                        <p:par>
                          <p:cTn id="24" fill="hold">
                            <p:stCondLst>
                              <p:cond delay="6250"/>
                            </p:stCondLst>
                            <p:childTnLst>
                              <p:par>
                                <p:cTn id="25" presetID="22" presetClass="entr" presetSubtype="8" fill="hold" grpId="0"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wipe(left)">
                                      <p:cBhvr>
                                        <p:cTn id="27" dur="1250"/>
                                        <p:tgtEl>
                                          <p:spTgt spid="43"/>
                                        </p:tgtEl>
                                      </p:cBhvr>
                                    </p:animEffect>
                                  </p:childTnLst>
                                </p:cTn>
                              </p:par>
                            </p:childTnLst>
                          </p:cTn>
                        </p:par>
                        <p:par>
                          <p:cTn id="28" fill="hold">
                            <p:stCondLst>
                              <p:cond delay="7500"/>
                            </p:stCondLst>
                            <p:childTnLst>
                              <p:par>
                                <p:cTn id="29" presetID="22" presetClass="entr" presetSubtype="8" fill="hold" grpId="0" nodeType="after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wipe(left)">
                                      <p:cBhvr>
                                        <p:cTn id="31" dur="125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2">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3">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4">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5">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Lst>
      </p:bldP>
      <p:bldP spid="3" grpId="1" uiExpand="1"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P spid="3" grpId="2" uiExpand="1" build="p">
        <p:tmplLst>
          <p:tmpl lvl="1">
            <p:tnLst>
              <p:par>
                <p:cTn presetID="22" presetClass="entr" presetSubtype="8"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P spid="2" grpId="0"/>
      <p:bldP spid="2" grpId="1"/>
      <p:bldP spid="19" grpId="0"/>
      <p:bldP spid="40" grpId="0"/>
      <p:bldP spid="41" grpId="0"/>
      <p:bldP spid="42" grpId="0"/>
      <p:bldP spid="43" grpId="0"/>
      <p:bldP spid="4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logo of a paper with a percentage sign&#10;&#10;Description automatically generated">
            <a:extLst>
              <a:ext uri="{FF2B5EF4-FFF2-40B4-BE49-F238E27FC236}">
                <a16:creationId xmlns:a16="http://schemas.microsoft.com/office/drawing/2014/main" id="{8EE557DF-AAE8-4366-BEA5-9D78091B1CE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22833" y="2066773"/>
            <a:ext cx="3059739" cy="3278291"/>
          </a:xfrm>
        </p:spPr>
      </p:pic>
      <p:sp>
        <p:nvSpPr>
          <p:cNvPr id="2" name="Content Placeholder 1">
            <a:extLst>
              <a:ext uri="{FF2B5EF4-FFF2-40B4-BE49-F238E27FC236}">
                <a16:creationId xmlns:a16="http://schemas.microsoft.com/office/drawing/2014/main" id="{D93D9398-52F8-40F4-AE25-0CEA7330A7C9}"/>
              </a:ext>
            </a:extLst>
          </p:cNvPr>
          <p:cNvSpPr>
            <a:spLocks noGrp="1"/>
          </p:cNvSpPr>
          <p:nvPr>
            <p:ph sz="half" idx="2"/>
          </p:nvPr>
        </p:nvSpPr>
        <p:spPr>
          <a:xfrm>
            <a:off x="4615543" y="1671867"/>
            <a:ext cx="7142632" cy="4376274"/>
          </a:xfrm>
        </p:spPr>
        <p:txBody>
          <a:bodyPr>
            <a:normAutofit/>
          </a:bodyPr>
          <a:lstStyle/>
          <a:p>
            <a:pPr marL="0" indent="0">
              <a:buNone/>
            </a:pPr>
            <a:r>
              <a:rPr lang="en-US"/>
              <a:t>Pasal 13</a:t>
            </a:r>
          </a:p>
          <a:p>
            <a:pPr marL="358775" indent="-358775">
              <a:buNone/>
            </a:pPr>
            <a:r>
              <a:rPr lang="en-US"/>
              <a:t>(1a)Faktur Pajak sebagaimana dimaksud pada ayat (1) harus dibuat pada:</a:t>
            </a:r>
          </a:p>
          <a:p>
            <a:pPr marL="715963" indent="-358775">
              <a:buNone/>
            </a:pPr>
            <a:r>
              <a:rPr lang="en-US"/>
              <a:t>a. 	saat </a:t>
            </a:r>
            <a:r>
              <a:rPr lang="en-US">
                <a:highlight>
                  <a:srgbClr val="FFFF00"/>
                </a:highlight>
              </a:rPr>
              <a:t>penyerahan</a:t>
            </a:r>
            <a:r>
              <a:rPr lang="en-US"/>
              <a:t> Barang Kena Pajak dan/atau penyerahan Jasa Kena Pajak;</a:t>
            </a:r>
          </a:p>
          <a:p>
            <a:pPr marL="715963" indent="-358775">
              <a:buNone/>
            </a:pPr>
            <a:r>
              <a:rPr lang="en-US"/>
              <a:t>b. 	saat penerimaan pembayaran dalam hal penerimaan pembayaran terjadi sebelum penyerahan Barang Kena Pajak dan/atau sebelum penyerahan Jasa Kena Pajak;</a:t>
            </a:r>
          </a:p>
          <a:p>
            <a:pPr marL="715963" indent="-358775">
              <a:buNone/>
            </a:pPr>
            <a:r>
              <a:rPr lang="en-US"/>
              <a:t>c. 	saat penerimaan pembayaran termin dalam hal penyerahan sebagian tahap pekerjaan; atau</a:t>
            </a:r>
          </a:p>
          <a:p>
            <a:pPr marL="715963" indent="-358775">
              <a:buNone/>
            </a:pPr>
            <a:r>
              <a:rPr lang="en-US"/>
              <a:t>d. 	saat lain yang diatur dengan atau berdasarkan Peraturan Menteri Keuangan.</a:t>
            </a:r>
          </a:p>
          <a:p>
            <a:pPr marL="0" indent="0">
              <a:buNone/>
            </a:pPr>
            <a:endParaRPr lang="en-US"/>
          </a:p>
        </p:txBody>
      </p:sp>
      <p:sp>
        <p:nvSpPr>
          <p:cNvPr id="3" name="Footer Placeholder 2">
            <a:extLst>
              <a:ext uri="{FF2B5EF4-FFF2-40B4-BE49-F238E27FC236}">
                <a16:creationId xmlns:a16="http://schemas.microsoft.com/office/drawing/2014/main" id="{C2DDA448-D73D-4022-AF31-3A1CD64B7BDB}"/>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4" name="Slide Number Placeholder 3">
            <a:extLst>
              <a:ext uri="{FF2B5EF4-FFF2-40B4-BE49-F238E27FC236}">
                <a16:creationId xmlns:a16="http://schemas.microsoft.com/office/drawing/2014/main" id="{F8747043-92C9-4751-8F08-D4042D37CDBD}"/>
              </a:ext>
            </a:extLst>
          </p:cNvPr>
          <p:cNvSpPr>
            <a:spLocks noGrp="1"/>
          </p:cNvSpPr>
          <p:nvPr>
            <p:ph type="sldNum" sz="quarter" idx="12"/>
          </p:nvPr>
        </p:nvSpPr>
        <p:spPr/>
        <p:txBody>
          <a:bodyPr/>
          <a:lstStyle/>
          <a:p>
            <a:fld id="{A41DA790-10AA-4C91-B558-F29F37CE99B4}" type="slidenum">
              <a:rPr lang="en-US" smtClean="0"/>
              <a:t>40</a:t>
            </a:fld>
            <a:endParaRPr lang="en-US"/>
          </a:p>
        </p:txBody>
      </p:sp>
      <p:sp>
        <p:nvSpPr>
          <p:cNvPr id="5" name="Title 4">
            <a:extLst>
              <a:ext uri="{FF2B5EF4-FFF2-40B4-BE49-F238E27FC236}">
                <a16:creationId xmlns:a16="http://schemas.microsoft.com/office/drawing/2014/main" id="{D2D6041D-632E-4B03-9168-E4DBFD55CD22}"/>
              </a:ext>
            </a:extLst>
          </p:cNvPr>
          <p:cNvSpPr>
            <a:spLocks noGrp="1"/>
          </p:cNvSpPr>
          <p:nvPr>
            <p:ph type="title"/>
          </p:nvPr>
        </p:nvSpPr>
        <p:spPr/>
        <p:txBody>
          <a:bodyPr/>
          <a:lstStyle/>
          <a:p>
            <a:r>
              <a:rPr lang="en-US"/>
              <a:t>#2 Analisis tentang Dasar Hukum PPN</a:t>
            </a:r>
          </a:p>
        </p:txBody>
      </p:sp>
    </p:spTree>
    <p:extLst>
      <p:ext uri="{BB962C8B-B14F-4D97-AF65-F5344CB8AC3E}">
        <p14:creationId xmlns:p14="http://schemas.microsoft.com/office/powerpoint/2010/main" val="31604713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BBD5739-499F-466E-AD5F-37211171ED94}"/>
              </a:ext>
            </a:extLst>
          </p:cNvPr>
          <p:cNvSpPr>
            <a:spLocks noGrp="1"/>
          </p:cNvSpPr>
          <p:nvPr>
            <p:ph sz="half" idx="1"/>
          </p:nvPr>
        </p:nvSpPr>
        <p:spPr>
          <a:xfrm>
            <a:off x="415126" y="1671867"/>
            <a:ext cx="5115724" cy="4376273"/>
          </a:xfrm>
        </p:spPr>
        <p:txBody>
          <a:bodyPr>
            <a:normAutofit/>
          </a:bodyPr>
          <a:lstStyle/>
          <a:p>
            <a:pPr marL="230400" lvl="1" indent="-230400"/>
            <a:r>
              <a:rPr lang="en-US"/>
              <a:t>Rumus t(Output) dan t(Input) menggambarkan kapan saat pemungutan PPN dilakukan, yaitu saat penyerahan Output atau Input, sehingga perlu dibuat pengaturan tentang kapan terjadi penyerahan (</a:t>
            </a:r>
            <a:r>
              <a:rPr lang="en-US" i="1">
                <a:highlight>
                  <a:srgbClr val="00FFFF"/>
                </a:highlight>
              </a:rPr>
              <a:t>time of supplies</a:t>
            </a:r>
            <a:r>
              <a:rPr lang="en-US"/>
              <a:t>) sesuai </a:t>
            </a:r>
            <a:r>
              <a:rPr lang="en-US">
                <a:highlight>
                  <a:srgbClr val="FFFF00"/>
                </a:highlight>
              </a:rPr>
              <a:t>Pasal 11 UU PPN</a:t>
            </a:r>
            <a:r>
              <a:rPr lang="en-US"/>
              <a:t>.</a:t>
            </a:r>
          </a:p>
          <a:p>
            <a:pPr marL="230400" lvl="1" indent="-230400"/>
            <a:r>
              <a:rPr lang="en-US"/>
              <a:t>Istilah Daerah Pabean yang digunakan di dalam UU PPN menjelaskan kondisi bahwa transaksi Output atau Input dapat terjadi lintas negara sehingga perlu ada pengaturan tentang batasan </a:t>
            </a:r>
            <a:r>
              <a:rPr lang="en-US" i="1">
                <a:highlight>
                  <a:srgbClr val="00FFFF"/>
                </a:highlight>
              </a:rPr>
              <a:t>place of supplies</a:t>
            </a:r>
            <a:r>
              <a:rPr lang="en-US">
                <a:highlight>
                  <a:srgbClr val="00FFFF"/>
                </a:highlight>
              </a:rPr>
              <a:t> </a:t>
            </a:r>
            <a:r>
              <a:rPr lang="en-US"/>
              <a:t>yang merinci cakupan Daerah Pabean di </a:t>
            </a:r>
            <a:r>
              <a:rPr lang="en-US">
                <a:highlight>
                  <a:srgbClr val="FFFF00"/>
                </a:highlight>
              </a:rPr>
              <a:t>Pasal 12 UU PPN</a:t>
            </a:r>
            <a:r>
              <a:rPr lang="en-US"/>
              <a:t>.</a:t>
            </a:r>
          </a:p>
        </p:txBody>
      </p:sp>
      <p:sp>
        <p:nvSpPr>
          <p:cNvPr id="2" name="Content Placeholder 1">
            <a:extLst>
              <a:ext uri="{FF2B5EF4-FFF2-40B4-BE49-F238E27FC236}">
                <a16:creationId xmlns:a16="http://schemas.microsoft.com/office/drawing/2014/main" id="{688B3FEC-BA2A-47D0-9540-EB185117F91D}"/>
              </a:ext>
            </a:extLst>
          </p:cNvPr>
          <p:cNvSpPr>
            <a:spLocks noGrp="1"/>
          </p:cNvSpPr>
          <p:nvPr>
            <p:ph sz="half" idx="2"/>
          </p:nvPr>
        </p:nvSpPr>
        <p:spPr>
          <a:xfrm>
            <a:off x="5530850" y="1671867"/>
            <a:ext cx="6227324" cy="4376274"/>
          </a:xfrm>
        </p:spPr>
        <p:txBody>
          <a:bodyPr>
            <a:normAutofit lnSpcReduction="10000"/>
          </a:bodyPr>
          <a:lstStyle/>
          <a:p>
            <a:pPr marL="0" indent="0">
              <a:lnSpc>
                <a:spcPct val="110000"/>
              </a:lnSpc>
              <a:spcBef>
                <a:spcPts val="0"/>
              </a:spcBef>
              <a:buNone/>
            </a:pPr>
            <a:r>
              <a:rPr lang="en-US"/>
              <a:t>Pasal 11 UU PPN</a:t>
            </a:r>
          </a:p>
          <a:p>
            <a:pPr marL="361950" indent="-361950">
              <a:lnSpc>
                <a:spcPct val="110000"/>
              </a:lnSpc>
              <a:spcBef>
                <a:spcPts val="0"/>
              </a:spcBef>
              <a:buNone/>
            </a:pPr>
            <a:r>
              <a:rPr lang="en-US"/>
              <a:t>(1) Terutangnya pajak terjadi pada saat:</a:t>
            </a:r>
          </a:p>
          <a:p>
            <a:pPr marL="717550" indent="-361950">
              <a:lnSpc>
                <a:spcPct val="110000"/>
              </a:lnSpc>
              <a:spcBef>
                <a:spcPts val="0"/>
              </a:spcBef>
              <a:buNone/>
            </a:pPr>
            <a:r>
              <a:rPr lang="en-US"/>
              <a:t>a. 	</a:t>
            </a:r>
            <a:r>
              <a:rPr lang="en-US">
                <a:highlight>
                  <a:srgbClr val="FFFF00"/>
                </a:highlight>
              </a:rPr>
              <a:t>penyerahan</a:t>
            </a:r>
            <a:r>
              <a:rPr lang="en-US"/>
              <a:t> Barang Kena Pajak;</a:t>
            </a:r>
          </a:p>
          <a:p>
            <a:pPr marL="717550" indent="-361950">
              <a:lnSpc>
                <a:spcPct val="110000"/>
              </a:lnSpc>
              <a:spcBef>
                <a:spcPts val="0"/>
              </a:spcBef>
              <a:buNone/>
            </a:pPr>
            <a:r>
              <a:rPr lang="en-US"/>
              <a:t>b. 	impor Barang Kena Pajak;</a:t>
            </a:r>
          </a:p>
          <a:p>
            <a:pPr marL="717550" indent="-361950">
              <a:lnSpc>
                <a:spcPct val="110000"/>
              </a:lnSpc>
              <a:spcBef>
                <a:spcPts val="0"/>
              </a:spcBef>
              <a:buNone/>
            </a:pPr>
            <a:r>
              <a:rPr lang="en-US"/>
              <a:t>c. 	penyerahan Jasa Kena Pajak;</a:t>
            </a:r>
          </a:p>
          <a:p>
            <a:pPr marL="717550" indent="-361950">
              <a:lnSpc>
                <a:spcPct val="110000"/>
              </a:lnSpc>
              <a:spcBef>
                <a:spcPts val="0"/>
              </a:spcBef>
              <a:buNone/>
            </a:pPr>
            <a:r>
              <a:rPr lang="en-US"/>
              <a:t>d. 	pemanfaatan Barang Kena Pajak Tidak Berwujud dari luar Daerah Pabean;</a:t>
            </a:r>
          </a:p>
          <a:p>
            <a:pPr marL="717550" indent="-361950">
              <a:lnSpc>
                <a:spcPct val="110000"/>
              </a:lnSpc>
              <a:spcBef>
                <a:spcPts val="0"/>
              </a:spcBef>
              <a:buNone/>
            </a:pPr>
            <a:r>
              <a:rPr lang="en-US"/>
              <a:t>e. 	pemanfaatan Jasa Kena Pajak dari luar Daerah Pabean;</a:t>
            </a:r>
          </a:p>
          <a:p>
            <a:pPr marL="717550" indent="-361950">
              <a:lnSpc>
                <a:spcPct val="110000"/>
              </a:lnSpc>
              <a:spcBef>
                <a:spcPts val="0"/>
              </a:spcBef>
              <a:buNone/>
            </a:pPr>
            <a:r>
              <a:rPr lang="en-US"/>
              <a:t>f. 	ekspor Barang Kena Pajak Berwujud;</a:t>
            </a:r>
          </a:p>
          <a:p>
            <a:pPr marL="717550" indent="-361950">
              <a:lnSpc>
                <a:spcPct val="110000"/>
              </a:lnSpc>
              <a:spcBef>
                <a:spcPts val="0"/>
              </a:spcBef>
              <a:buNone/>
            </a:pPr>
            <a:r>
              <a:rPr lang="en-US"/>
              <a:t>g. 	ekspor Barang Kena Pajak Tidak Berwujud; atau</a:t>
            </a:r>
          </a:p>
          <a:p>
            <a:pPr marL="717550" indent="-361950">
              <a:lnSpc>
                <a:spcPct val="110000"/>
              </a:lnSpc>
              <a:spcBef>
                <a:spcPts val="0"/>
              </a:spcBef>
              <a:buNone/>
            </a:pPr>
            <a:r>
              <a:rPr lang="en-US"/>
              <a:t>h. 	ekspor Jasa Kena Pajak.</a:t>
            </a:r>
          </a:p>
        </p:txBody>
      </p:sp>
      <p:sp>
        <p:nvSpPr>
          <p:cNvPr id="3" name="Footer Placeholder 2">
            <a:extLst>
              <a:ext uri="{FF2B5EF4-FFF2-40B4-BE49-F238E27FC236}">
                <a16:creationId xmlns:a16="http://schemas.microsoft.com/office/drawing/2014/main" id="{C2DDA448-D73D-4022-AF31-3A1CD64B7BDB}"/>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4" name="Slide Number Placeholder 3">
            <a:extLst>
              <a:ext uri="{FF2B5EF4-FFF2-40B4-BE49-F238E27FC236}">
                <a16:creationId xmlns:a16="http://schemas.microsoft.com/office/drawing/2014/main" id="{F8747043-92C9-4751-8F08-D4042D37CDBD}"/>
              </a:ext>
            </a:extLst>
          </p:cNvPr>
          <p:cNvSpPr>
            <a:spLocks noGrp="1"/>
          </p:cNvSpPr>
          <p:nvPr>
            <p:ph type="sldNum" sz="quarter" idx="12"/>
          </p:nvPr>
        </p:nvSpPr>
        <p:spPr/>
        <p:txBody>
          <a:bodyPr/>
          <a:lstStyle/>
          <a:p>
            <a:fld id="{A41DA790-10AA-4C91-B558-F29F37CE99B4}" type="slidenum">
              <a:rPr lang="en-US" smtClean="0"/>
              <a:t>41</a:t>
            </a:fld>
            <a:endParaRPr lang="en-US"/>
          </a:p>
        </p:txBody>
      </p:sp>
      <p:sp>
        <p:nvSpPr>
          <p:cNvPr id="5" name="Title 4">
            <a:extLst>
              <a:ext uri="{FF2B5EF4-FFF2-40B4-BE49-F238E27FC236}">
                <a16:creationId xmlns:a16="http://schemas.microsoft.com/office/drawing/2014/main" id="{D2D6041D-632E-4B03-9168-E4DBFD55CD22}"/>
              </a:ext>
            </a:extLst>
          </p:cNvPr>
          <p:cNvSpPr>
            <a:spLocks noGrp="1"/>
          </p:cNvSpPr>
          <p:nvPr>
            <p:ph type="title"/>
          </p:nvPr>
        </p:nvSpPr>
        <p:spPr/>
        <p:txBody>
          <a:bodyPr/>
          <a:lstStyle/>
          <a:p>
            <a:r>
              <a:rPr lang="en-US"/>
              <a:t>#2 Analisis tentang Dasar Hukum PPN</a:t>
            </a:r>
          </a:p>
        </p:txBody>
      </p:sp>
    </p:spTree>
    <p:extLst>
      <p:ext uri="{BB962C8B-B14F-4D97-AF65-F5344CB8AC3E}">
        <p14:creationId xmlns:p14="http://schemas.microsoft.com/office/powerpoint/2010/main" val="14418219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3798F-A547-7E97-F250-42B2C168094A}"/>
            </a:ext>
          </a:extLst>
        </p:cNvPr>
        <p:cNvGrpSpPr/>
        <p:nvPr/>
      </p:nvGrpSpPr>
      <p:grpSpPr>
        <a:xfrm>
          <a:off x="0" y="0"/>
          <a:ext cx="0" cy="0"/>
          <a:chOff x="0" y="0"/>
          <a:chExt cx="0" cy="0"/>
        </a:xfrm>
      </p:grpSpPr>
      <p:sp>
        <p:nvSpPr>
          <p:cNvPr id="15" name="Isosceles Triangle 14">
            <a:extLst>
              <a:ext uri="{FF2B5EF4-FFF2-40B4-BE49-F238E27FC236}">
                <a16:creationId xmlns:a16="http://schemas.microsoft.com/office/drawing/2014/main" id="{39B0C8EC-85C3-13AC-9791-9C496DB48182}"/>
              </a:ext>
            </a:extLst>
          </p:cNvPr>
          <p:cNvSpPr/>
          <p:nvPr/>
        </p:nvSpPr>
        <p:spPr>
          <a:xfrm>
            <a:off x="683516" y="2188669"/>
            <a:ext cx="4008175" cy="3342675"/>
          </a:xfrm>
          <a:prstGeom prst="triangle">
            <a:avLst>
              <a:gd name="adj" fmla="val 48468"/>
            </a:avLst>
          </a:prstGeom>
          <a:solidFill>
            <a:srgbClr val="FFFF00"/>
          </a:solidFill>
          <a:effectLst>
            <a:innerShdw blurRad="63500" dist="50800" dir="13500000">
              <a:prstClr val="black">
                <a:alpha val="50000"/>
              </a:prstClr>
            </a:innerShdw>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graphicFrame>
        <p:nvGraphicFramePr>
          <p:cNvPr id="14" name="Content Placeholder 13">
            <a:extLst>
              <a:ext uri="{FF2B5EF4-FFF2-40B4-BE49-F238E27FC236}">
                <a16:creationId xmlns:a16="http://schemas.microsoft.com/office/drawing/2014/main" id="{7E7DEF9A-D3FD-2CBF-8B78-C610BBBE1103}"/>
              </a:ext>
            </a:extLst>
          </p:cNvPr>
          <p:cNvGraphicFramePr>
            <a:graphicFrameLocks noGrp="1"/>
          </p:cNvGraphicFramePr>
          <p:nvPr>
            <p:ph sz="half" idx="1"/>
          </p:nvPr>
        </p:nvGraphicFramePr>
        <p:xfrm>
          <a:off x="262944" y="1671638"/>
          <a:ext cx="4849319" cy="4376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Content Placeholder 12">
            <a:extLst>
              <a:ext uri="{FF2B5EF4-FFF2-40B4-BE49-F238E27FC236}">
                <a16:creationId xmlns:a16="http://schemas.microsoft.com/office/drawing/2014/main" id="{33DB52DA-8B52-6189-6E3E-57CF33ACE10E}"/>
              </a:ext>
            </a:extLst>
          </p:cNvPr>
          <p:cNvSpPr>
            <a:spLocks noGrp="1"/>
          </p:cNvSpPr>
          <p:nvPr>
            <p:ph sz="half" idx="2"/>
          </p:nvPr>
        </p:nvSpPr>
        <p:spPr>
          <a:xfrm>
            <a:off x="5165452" y="1671867"/>
            <a:ext cx="6592723" cy="4376274"/>
          </a:xfrm>
        </p:spPr>
        <p:txBody>
          <a:bodyPr numCol="2">
            <a:normAutofit lnSpcReduction="10000"/>
          </a:bodyPr>
          <a:lstStyle/>
          <a:p>
            <a:r>
              <a:rPr lang="en-US"/>
              <a:t>Berdasarkan analisis atas dasar hukum PPN di UU No. 8/1983 dan perubahannya, titik persoalan PPN ada di penyerahan (yang dapat berupa barang/jasa).</a:t>
            </a:r>
          </a:p>
          <a:p>
            <a:r>
              <a:rPr lang="en-US"/>
              <a:t>Penyerahan barang/jasa tersebut merepresentasikan transaksi bisnis yang meliputi pihak penjual (barang/jasa) dan pihak pembeli.</a:t>
            </a:r>
          </a:p>
          <a:p>
            <a:r>
              <a:rPr lang="en-US"/>
              <a:t>Konsep </a:t>
            </a:r>
            <a:r>
              <a:rPr lang="en-US" b="1">
                <a:highlight>
                  <a:srgbClr val="00FFFF"/>
                </a:highlight>
              </a:rPr>
              <a:t>Segitiga Transaksi</a:t>
            </a:r>
            <a:r>
              <a:rPr lang="en-US"/>
              <a:t> di gambar samping menjelaskan bagaimana transaksi bisnis tersebut terjadi karena berasal dari </a:t>
            </a:r>
            <a:r>
              <a:rPr lang="en-US">
                <a:highlight>
                  <a:srgbClr val="FFFF00"/>
                </a:highlight>
              </a:rPr>
              <a:t>kesepakatan penjual (barang/jasa) dan pembelinya</a:t>
            </a:r>
            <a:r>
              <a:rPr lang="en-US"/>
              <a:t>.</a:t>
            </a:r>
          </a:p>
          <a:p>
            <a:r>
              <a:rPr lang="en-US"/>
              <a:t>Kesepakatan tentang (a) berapa nilai transaksinya, (b) kapan terjadi penyerahan (</a:t>
            </a:r>
            <a:r>
              <a:rPr lang="en-US" i="1"/>
              <a:t>time of supply</a:t>
            </a:r>
            <a:r>
              <a:rPr lang="en-US"/>
              <a:t>), dan (c) tempat penyerahannya di mana (</a:t>
            </a:r>
            <a:r>
              <a:rPr lang="en-US" i="1"/>
              <a:t>place of supply</a:t>
            </a:r>
            <a:r>
              <a:rPr lang="en-US"/>
              <a:t>) akan sangat menentukan kapan FP harus dibuat sebagai bukti pemungutan PPN.</a:t>
            </a:r>
            <a:endParaRPr lang="en-ID"/>
          </a:p>
        </p:txBody>
      </p:sp>
      <p:sp>
        <p:nvSpPr>
          <p:cNvPr id="4" name="Footer Placeholder 3">
            <a:extLst>
              <a:ext uri="{FF2B5EF4-FFF2-40B4-BE49-F238E27FC236}">
                <a16:creationId xmlns:a16="http://schemas.microsoft.com/office/drawing/2014/main" id="{86CCB784-18ED-98CB-7EA3-8D0542C07A25}"/>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A7938922-DE67-E314-B223-0F5DEAA506A0}"/>
              </a:ext>
            </a:extLst>
          </p:cNvPr>
          <p:cNvSpPr>
            <a:spLocks noGrp="1"/>
          </p:cNvSpPr>
          <p:nvPr>
            <p:ph type="sldNum" sz="quarter" idx="12"/>
          </p:nvPr>
        </p:nvSpPr>
        <p:spPr/>
        <p:txBody>
          <a:bodyPr/>
          <a:lstStyle/>
          <a:p>
            <a:fld id="{A41DA790-10AA-4C91-B558-F29F37CE99B4}" type="slidenum">
              <a:rPr lang="en-US" smtClean="0"/>
              <a:t>42</a:t>
            </a:fld>
            <a:endParaRPr lang="en-US"/>
          </a:p>
        </p:txBody>
      </p:sp>
      <p:sp>
        <p:nvSpPr>
          <p:cNvPr id="11" name="Title 10">
            <a:extLst>
              <a:ext uri="{FF2B5EF4-FFF2-40B4-BE49-F238E27FC236}">
                <a16:creationId xmlns:a16="http://schemas.microsoft.com/office/drawing/2014/main" id="{2CD5D4AA-8D8A-5C19-22B3-79A933A5E9A9}"/>
              </a:ext>
            </a:extLst>
          </p:cNvPr>
          <p:cNvSpPr>
            <a:spLocks noGrp="1"/>
          </p:cNvSpPr>
          <p:nvPr>
            <p:ph type="title"/>
          </p:nvPr>
        </p:nvSpPr>
        <p:spPr/>
        <p:txBody>
          <a:bodyPr/>
          <a:lstStyle/>
          <a:p>
            <a:r>
              <a:rPr lang="en-US"/>
              <a:t>#2 Analisis tentang Dasar Hukum PPN</a:t>
            </a:r>
            <a:endParaRPr lang="en-ID"/>
          </a:p>
        </p:txBody>
      </p:sp>
    </p:spTree>
    <p:extLst>
      <p:ext uri="{BB962C8B-B14F-4D97-AF65-F5344CB8AC3E}">
        <p14:creationId xmlns:p14="http://schemas.microsoft.com/office/powerpoint/2010/main" val="41517512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1"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heel(1)">
                                      <p:cBhvr>
                                        <p:cTn id="7" dur="2000"/>
                                        <p:tgtEl>
                                          <p:spTgt spid="15"/>
                                        </p:tgtEl>
                                      </p:cBhvr>
                                    </p:animEffect>
                                  </p:childTnLst>
                                </p:cTn>
                              </p:par>
                            </p:childTnLst>
                          </p:cTn>
                        </p:par>
                        <p:par>
                          <p:cTn id="8" fill="hold">
                            <p:stCondLst>
                              <p:cond delay="2000"/>
                            </p:stCondLst>
                            <p:childTnLst>
                              <p:par>
                                <p:cTn id="9" presetID="6" presetClass="emph" presetSubtype="0" repeatCount="indefinite" fill="hold" grpId="0" nodeType="afterEffect">
                                  <p:stCondLst>
                                    <p:cond delay="0"/>
                                  </p:stCondLst>
                                  <p:endCondLst>
                                    <p:cond evt="onNext" delay="0">
                                      <p:tgtEl>
                                        <p:sldTgt/>
                                      </p:tgtEl>
                                    </p:cond>
                                  </p:endCondLst>
                                  <p:childTnLst>
                                    <p:animScale>
                                      <p:cBhvr>
                                        <p:cTn id="10" dur="2000" fill="hold"/>
                                        <p:tgtEl>
                                          <p:spTgt spid="1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F926D8C-5BF1-B960-646B-E0DC3ADB0FE8}"/>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3" name="Slide Number Placeholder 2">
            <a:extLst>
              <a:ext uri="{FF2B5EF4-FFF2-40B4-BE49-F238E27FC236}">
                <a16:creationId xmlns:a16="http://schemas.microsoft.com/office/drawing/2014/main" id="{8EC42EE3-6583-C416-485D-F7A55376B52D}"/>
              </a:ext>
            </a:extLst>
          </p:cNvPr>
          <p:cNvSpPr>
            <a:spLocks noGrp="1"/>
          </p:cNvSpPr>
          <p:nvPr>
            <p:ph type="sldNum" sz="quarter" idx="12"/>
          </p:nvPr>
        </p:nvSpPr>
        <p:spPr/>
        <p:txBody>
          <a:bodyPr/>
          <a:lstStyle/>
          <a:p>
            <a:fld id="{A41DA790-10AA-4C91-B558-F29F37CE99B4}" type="slidenum">
              <a:rPr lang="en-US" smtClean="0"/>
              <a:t>43</a:t>
            </a:fld>
            <a:endParaRPr lang="en-US"/>
          </a:p>
        </p:txBody>
      </p:sp>
      <p:sp>
        <p:nvSpPr>
          <p:cNvPr id="6" name="Title 5">
            <a:extLst>
              <a:ext uri="{FF2B5EF4-FFF2-40B4-BE49-F238E27FC236}">
                <a16:creationId xmlns:a16="http://schemas.microsoft.com/office/drawing/2014/main" id="{99576594-8ACC-DE98-8D1B-8B622599B623}"/>
              </a:ext>
            </a:extLst>
          </p:cNvPr>
          <p:cNvSpPr>
            <a:spLocks noGrp="1"/>
          </p:cNvSpPr>
          <p:nvPr>
            <p:ph type="title"/>
          </p:nvPr>
        </p:nvSpPr>
        <p:spPr/>
        <p:txBody>
          <a:bodyPr/>
          <a:lstStyle/>
          <a:p>
            <a:r>
              <a:rPr lang="en-US"/>
              <a:t>#2 Analisis tentang Dasar Hukum PPN</a:t>
            </a:r>
            <a:endParaRPr lang="en-ID"/>
          </a:p>
        </p:txBody>
      </p:sp>
      <p:sp>
        <p:nvSpPr>
          <p:cNvPr id="10" name="Content Placeholder 9">
            <a:extLst>
              <a:ext uri="{FF2B5EF4-FFF2-40B4-BE49-F238E27FC236}">
                <a16:creationId xmlns:a16="http://schemas.microsoft.com/office/drawing/2014/main" id="{C6E111FC-ECDC-C1A9-E141-5199B091A29B}"/>
              </a:ext>
            </a:extLst>
          </p:cNvPr>
          <p:cNvSpPr>
            <a:spLocks noGrp="1"/>
          </p:cNvSpPr>
          <p:nvPr>
            <p:ph sz="half" idx="1"/>
          </p:nvPr>
        </p:nvSpPr>
        <p:spPr>
          <a:xfrm>
            <a:off x="415125" y="1671867"/>
            <a:ext cx="6528416" cy="4376273"/>
          </a:xfrm>
        </p:spPr>
        <p:txBody>
          <a:bodyPr>
            <a:normAutofit/>
          </a:bodyPr>
          <a:lstStyle/>
          <a:p>
            <a:r>
              <a:rPr lang="en-US"/>
              <a:t>Penjual dan pembeli dapat membuat kesepakatan apapun sepanjang tidak ada aturan yang melarangnya, sebagaima diatur di Pasal 1320 KUHPerdata yang dikutip di bawah ini.</a:t>
            </a:r>
          </a:p>
          <a:p>
            <a:pPr marL="230400" indent="0">
              <a:buNone/>
            </a:pPr>
            <a:r>
              <a:rPr lang="en-ID"/>
              <a:t>“Pasal 1320</a:t>
            </a:r>
          </a:p>
          <a:p>
            <a:pPr marL="230400" indent="0">
              <a:buNone/>
            </a:pPr>
            <a:r>
              <a:rPr lang="en-ID"/>
              <a:t>Supaya terjadi persetujuan yang sah, perlu dipenuhi empat syarat;</a:t>
            </a:r>
          </a:p>
          <a:p>
            <a:pPr marL="230400" indent="0">
              <a:spcBef>
                <a:spcPts val="0"/>
              </a:spcBef>
              <a:buNone/>
            </a:pPr>
            <a:r>
              <a:rPr lang="en-ID">
                <a:highlight>
                  <a:srgbClr val="FFFF00"/>
                </a:highlight>
              </a:rPr>
              <a:t>1. kesepakatan mereka yang mengikatkan dirinya</a:t>
            </a:r>
            <a:r>
              <a:rPr lang="en-ID"/>
              <a:t>;</a:t>
            </a:r>
          </a:p>
          <a:p>
            <a:pPr marL="230400" indent="0">
              <a:spcBef>
                <a:spcPts val="0"/>
              </a:spcBef>
              <a:buNone/>
            </a:pPr>
            <a:r>
              <a:rPr lang="en-ID"/>
              <a:t>2. kecakapan untuk membuat suatu perikatan;</a:t>
            </a:r>
          </a:p>
          <a:p>
            <a:pPr marL="230400" indent="0">
              <a:spcBef>
                <a:spcPts val="0"/>
              </a:spcBef>
              <a:buNone/>
            </a:pPr>
            <a:r>
              <a:rPr lang="en-ID">
                <a:highlight>
                  <a:srgbClr val="66FF99"/>
                </a:highlight>
              </a:rPr>
              <a:t>3. suatu pokok persoalan tertentu;</a:t>
            </a:r>
          </a:p>
          <a:p>
            <a:pPr marL="230400" indent="0">
              <a:spcBef>
                <a:spcPts val="0"/>
              </a:spcBef>
              <a:buNone/>
            </a:pPr>
            <a:r>
              <a:rPr lang="en-ID"/>
              <a:t>4. suatu sebab yang tidak terlarang” (KUHPer).</a:t>
            </a:r>
          </a:p>
          <a:p>
            <a:r>
              <a:rPr lang="en-ID"/>
              <a:t>Ketentuan di atas mengusung </a:t>
            </a:r>
            <a:r>
              <a:rPr lang="en-ID">
                <a:highlight>
                  <a:srgbClr val="FFFF00"/>
                </a:highlight>
              </a:rPr>
              <a:t>asas konsensualisme </a:t>
            </a:r>
            <a:r>
              <a:rPr lang="en-ID"/>
              <a:t>&amp; </a:t>
            </a:r>
            <a:r>
              <a:rPr lang="en-ID">
                <a:highlight>
                  <a:srgbClr val="66FF99"/>
                </a:highlight>
              </a:rPr>
              <a:t>kebebasan berkontrak (</a:t>
            </a:r>
            <a:r>
              <a:rPr lang="en-ID" i="1">
                <a:highlight>
                  <a:srgbClr val="66FF99"/>
                </a:highlight>
              </a:rPr>
              <a:t>freedom of contract</a:t>
            </a:r>
            <a:r>
              <a:rPr lang="en-ID">
                <a:highlight>
                  <a:srgbClr val="66FF99"/>
                </a:highlight>
              </a:rPr>
              <a:t>).</a:t>
            </a:r>
          </a:p>
        </p:txBody>
      </p:sp>
      <p:pic>
        <p:nvPicPr>
          <p:cNvPr id="12" name="Picture 2" descr="edit picture">
            <a:extLst>
              <a:ext uri="{FF2B5EF4-FFF2-40B4-BE49-F238E27FC236}">
                <a16:creationId xmlns:a16="http://schemas.microsoft.com/office/drawing/2014/main" id="{F791F521-023A-6F61-4CCE-87FCB15B6CA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71179" y="1570889"/>
            <a:ext cx="4924990" cy="43767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60081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E901C88-7954-B1BE-BFFF-B063B1D96B6C}"/>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DCD86BF4-1FF0-3BE5-7F4D-CD9235ACD92E}"/>
              </a:ext>
            </a:extLst>
          </p:cNvPr>
          <p:cNvSpPr>
            <a:spLocks noGrp="1"/>
          </p:cNvSpPr>
          <p:nvPr>
            <p:ph type="sldNum" sz="quarter" idx="12"/>
          </p:nvPr>
        </p:nvSpPr>
        <p:spPr/>
        <p:txBody>
          <a:bodyPr/>
          <a:lstStyle/>
          <a:p>
            <a:fld id="{A41DA790-10AA-4C91-B558-F29F37CE99B4}" type="slidenum">
              <a:rPr lang="en-US" smtClean="0"/>
              <a:t>44</a:t>
            </a:fld>
            <a:endParaRPr lang="en-US"/>
          </a:p>
        </p:txBody>
      </p:sp>
      <p:pic>
        <p:nvPicPr>
          <p:cNvPr id="7" name="Picture 6">
            <a:extLst>
              <a:ext uri="{FF2B5EF4-FFF2-40B4-BE49-F238E27FC236}">
                <a16:creationId xmlns:a16="http://schemas.microsoft.com/office/drawing/2014/main" id="{8903FD62-1DD5-9500-E0E9-775D0CCED9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0427" y="659561"/>
            <a:ext cx="7511146" cy="5886393"/>
          </a:xfrm>
          <a:prstGeom prst="rect">
            <a:avLst/>
          </a:prstGeom>
          <a:ln>
            <a:noFill/>
          </a:ln>
          <a:effectLst>
            <a:innerShdw blurRad="63500" dist="50800" dir="13500000">
              <a:prstClr val="black">
                <a:alpha val="50000"/>
              </a:prstClr>
            </a:innerShdw>
          </a:effectLst>
        </p:spPr>
      </p:pic>
    </p:spTree>
    <p:extLst>
      <p:ext uri="{BB962C8B-B14F-4D97-AF65-F5344CB8AC3E}">
        <p14:creationId xmlns:p14="http://schemas.microsoft.com/office/powerpoint/2010/main" val="1354320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B7CDEB0-48F3-96C0-4976-7E1ACCB9F2C7}"/>
              </a:ext>
            </a:extLst>
          </p:cNvPr>
          <p:cNvSpPr>
            <a:spLocks noGrp="1"/>
          </p:cNvSpPr>
          <p:nvPr>
            <p:ph type="title"/>
          </p:nvPr>
        </p:nvSpPr>
        <p:spPr>
          <a:xfrm>
            <a:off x="4279693" y="679417"/>
            <a:ext cx="7478481" cy="891474"/>
          </a:xfrm>
        </p:spPr>
        <p:txBody>
          <a:bodyPr/>
          <a:lstStyle/>
          <a:p>
            <a:r>
              <a:rPr lang="en-US"/>
              <a:t>Agenda Pembahasan</a:t>
            </a:r>
          </a:p>
        </p:txBody>
      </p:sp>
      <p:sp>
        <p:nvSpPr>
          <p:cNvPr id="4" name="Footer Placeholder 3">
            <a:extLst>
              <a:ext uri="{FF2B5EF4-FFF2-40B4-BE49-F238E27FC236}">
                <a16:creationId xmlns:a16="http://schemas.microsoft.com/office/drawing/2014/main" id="{74613A57-55A4-1336-982E-5482AB68FBAF}"/>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7" name="Content Placeholder 6">
            <a:extLst>
              <a:ext uri="{FF2B5EF4-FFF2-40B4-BE49-F238E27FC236}">
                <a16:creationId xmlns:a16="http://schemas.microsoft.com/office/drawing/2014/main" id="{261727D5-617F-4F2D-8235-B23D8E7B67A3}"/>
              </a:ext>
            </a:extLst>
          </p:cNvPr>
          <p:cNvSpPr>
            <a:spLocks noGrp="1"/>
          </p:cNvSpPr>
          <p:nvPr>
            <p:ph sz="half" idx="2"/>
          </p:nvPr>
        </p:nvSpPr>
        <p:spPr/>
        <p:txBody>
          <a:bodyPr/>
          <a:lstStyle/>
          <a:p>
            <a:pPr marL="457200" indent="-457200">
              <a:buFont typeface="+mj-lt"/>
              <a:buAutoNum type="arabicPeriod"/>
            </a:pPr>
            <a:r>
              <a:rPr lang="en-US"/>
              <a:t>Latar Belakang</a:t>
            </a:r>
          </a:p>
          <a:p>
            <a:pPr marL="457200" indent="-457200">
              <a:buFont typeface="+mj-lt"/>
              <a:buAutoNum type="arabicPeriod"/>
            </a:pPr>
            <a:r>
              <a:rPr lang="sv-SE"/>
              <a:t>Logika Dasar </a:t>
            </a:r>
            <a:r>
              <a:rPr lang="en-US"/>
              <a:t>Kebijakan PPN</a:t>
            </a:r>
          </a:p>
          <a:p>
            <a:pPr marL="457200" indent="-457200">
              <a:buFont typeface="+mj-lt"/>
              <a:buAutoNum type="arabicPeriod"/>
            </a:pPr>
            <a:r>
              <a:rPr lang="en-US"/>
              <a:t>Pembahasan Kebijakan PPN</a:t>
            </a:r>
          </a:p>
        </p:txBody>
      </p:sp>
      <p:pic>
        <p:nvPicPr>
          <p:cNvPr id="10" name="Content Placeholder 9" descr="A picture containing text&#10;&#10;Description automatically generated">
            <a:extLst>
              <a:ext uri="{FF2B5EF4-FFF2-40B4-BE49-F238E27FC236}">
                <a16:creationId xmlns:a16="http://schemas.microsoft.com/office/drawing/2014/main" id="{8EF6E17E-B529-4BFC-A926-13F00164F12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20774" y="1788543"/>
            <a:ext cx="4819618" cy="3845349"/>
          </a:xfrm>
          <a:prstGeom prst="rect">
            <a:avLst/>
          </a:prstGeom>
          <a:ln>
            <a:noFill/>
          </a:ln>
          <a:effectLst>
            <a:outerShdw blurRad="292100" dist="139700" dir="2700000" algn="tl" rotWithShape="0">
              <a:srgbClr val="333333">
                <a:alpha val="65000"/>
              </a:srgbClr>
            </a:outerShdw>
          </a:effectLst>
        </p:spPr>
      </p:pic>
      <p:sp>
        <p:nvSpPr>
          <p:cNvPr id="2" name="Slide Number Placeholder 1">
            <a:extLst>
              <a:ext uri="{FF2B5EF4-FFF2-40B4-BE49-F238E27FC236}">
                <a16:creationId xmlns:a16="http://schemas.microsoft.com/office/drawing/2014/main" id="{D333DE41-8928-466A-97E6-7D6C662B789D}"/>
              </a:ext>
            </a:extLst>
          </p:cNvPr>
          <p:cNvSpPr>
            <a:spLocks noGrp="1"/>
          </p:cNvSpPr>
          <p:nvPr>
            <p:ph type="sldNum" sz="quarter" idx="12"/>
          </p:nvPr>
        </p:nvSpPr>
        <p:spPr/>
        <p:txBody>
          <a:bodyPr/>
          <a:lstStyle/>
          <a:p>
            <a:fld id="{A41DA790-10AA-4C91-B558-F29F37CE99B4}" type="slidenum">
              <a:rPr lang="en-US" smtClean="0"/>
              <a:t>5</a:t>
            </a:fld>
            <a:endParaRPr lang="en-US"/>
          </a:p>
        </p:txBody>
      </p:sp>
    </p:spTree>
    <p:extLst>
      <p:ext uri="{BB962C8B-B14F-4D97-AF65-F5344CB8AC3E}">
        <p14:creationId xmlns:p14="http://schemas.microsoft.com/office/powerpoint/2010/main" val="11113598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F65665-69C0-0C59-8115-12CC5A2F2620}"/>
              </a:ext>
            </a:extLst>
          </p:cNvPr>
          <p:cNvSpPr>
            <a:spLocks noGrp="1"/>
          </p:cNvSpPr>
          <p:nvPr>
            <p:ph type="ctrTitle"/>
          </p:nvPr>
        </p:nvSpPr>
        <p:spPr/>
        <p:txBody>
          <a:bodyPr/>
          <a:lstStyle/>
          <a:p>
            <a:r>
              <a:rPr lang="en-US"/>
              <a:t>Latar Belakang</a:t>
            </a:r>
          </a:p>
        </p:txBody>
      </p:sp>
      <p:sp>
        <p:nvSpPr>
          <p:cNvPr id="8" name="Subtitle 7">
            <a:extLst>
              <a:ext uri="{FF2B5EF4-FFF2-40B4-BE49-F238E27FC236}">
                <a16:creationId xmlns:a16="http://schemas.microsoft.com/office/drawing/2014/main" id="{8059ED4A-276D-664C-8FBD-6593FE800966}"/>
              </a:ext>
            </a:extLst>
          </p:cNvPr>
          <p:cNvSpPr>
            <a:spLocks noGrp="1"/>
          </p:cNvSpPr>
          <p:nvPr>
            <p:ph type="subTitle" idx="1"/>
          </p:nvPr>
        </p:nvSpPr>
        <p:spPr/>
        <p:txBody>
          <a:bodyPr/>
          <a:lstStyle/>
          <a:p>
            <a:r>
              <a:rPr lang="en-US"/>
              <a:t>Agenda 1</a:t>
            </a:r>
          </a:p>
        </p:txBody>
      </p:sp>
      <p:sp>
        <p:nvSpPr>
          <p:cNvPr id="5" name="Footer Placeholder 4">
            <a:extLst>
              <a:ext uri="{FF2B5EF4-FFF2-40B4-BE49-F238E27FC236}">
                <a16:creationId xmlns:a16="http://schemas.microsoft.com/office/drawing/2014/main" id="{63539009-C740-0DFB-01F0-360617C7209B}"/>
              </a:ext>
            </a:extLst>
          </p:cNvPr>
          <p:cNvSpPr>
            <a:spLocks noGrp="1"/>
          </p:cNvSpPr>
          <p:nvPr>
            <p:ph type="ftr" sz="quarter" idx="11"/>
          </p:nvPr>
        </p:nvSpPr>
        <p:spPr/>
        <p:txBody>
          <a:bodyPr/>
          <a:lstStyle/>
          <a:p>
            <a:r>
              <a:rPr lang="it-IT"/>
              <a:t>Coffee Morning | 23 Juli 2027 | Dr. Prianto Budi Saptono, Ak., CA, MBA.</a:t>
            </a:r>
            <a:endParaRPr lang="en-US"/>
          </a:p>
        </p:txBody>
      </p:sp>
      <p:grpSp>
        <p:nvGrpSpPr>
          <p:cNvPr id="9" name="Group 8">
            <a:extLst>
              <a:ext uri="{FF2B5EF4-FFF2-40B4-BE49-F238E27FC236}">
                <a16:creationId xmlns:a16="http://schemas.microsoft.com/office/drawing/2014/main" id="{2C61C39A-5D74-4004-98E4-782BC4798922}"/>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7848434" y="0"/>
            <a:ext cx="4324865" cy="2641149"/>
            <a:chOff x="6867015" y="-1"/>
            <a:chExt cx="5324985" cy="3251912"/>
          </a:xfrm>
          <a:solidFill>
            <a:schemeClr val="accent5">
              <a:alpha val="10000"/>
            </a:schemeClr>
          </a:solidFill>
        </p:grpSpPr>
        <p:sp>
          <p:nvSpPr>
            <p:cNvPr id="10" name="Freeform: Shape 9">
              <a:extLst>
                <a:ext uri="{FF2B5EF4-FFF2-40B4-BE49-F238E27FC236}">
                  <a16:creationId xmlns:a16="http://schemas.microsoft.com/office/drawing/2014/main" id="{A3EC7824-3176-425F-BDE1-F29844F0CD1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D6F8F89-C2CA-4C9A-8EB1-E8A8054680F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ED5EC6E8-FAEB-4DF4-B908-2E29D184CDC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EE9B2E90-7EE3-49C2-8CE8-19F80AB4B72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D73DDD73-5244-45D9-9974-5FC937B059DD}"/>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rot="16200000">
            <a:off x="-456266" y="3658536"/>
            <a:ext cx="3655725" cy="2743201"/>
            <a:chOff x="-305" y="-1"/>
            <a:chExt cx="3832880" cy="2876136"/>
          </a:xfrm>
        </p:grpSpPr>
        <p:sp>
          <p:nvSpPr>
            <p:cNvPr id="15" name="Freeform: Shape 14">
              <a:extLst>
                <a:ext uri="{FF2B5EF4-FFF2-40B4-BE49-F238E27FC236}">
                  <a16:creationId xmlns:a16="http://schemas.microsoft.com/office/drawing/2014/main" id="{544FA30C-C3F0-4713-AC66-A09551004C9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2503F07-2095-43CA-831B-E390FB39195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B513263-7F09-4020-BA79-4776B587FF6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75B92005-0A8B-4185-8C1F-0608F9D9FA0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Slide Number Placeholder 1">
            <a:extLst>
              <a:ext uri="{FF2B5EF4-FFF2-40B4-BE49-F238E27FC236}">
                <a16:creationId xmlns:a16="http://schemas.microsoft.com/office/drawing/2014/main" id="{03F291D9-BC3A-4872-ACDA-91A7535CB827}"/>
              </a:ext>
            </a:extLst>
          </p:cNvPr>
          <p:cNvSpPr>
            <a:spLocks noGrp="1"/>
          </p:cNvSpPr>
          <p:nvPr>
            <p:ph type="sldNum" sz="quarter" idx="12"/>
          </p:nvPr>
        </p:nvSpPr>
        <p:spPr/>
        <p:txBody>
          <a:bodyPr/>
          <a:lstStyle/>
          <a:p>
            <a:fld id="{A41DA790-10AA-4C91-B558-F29F37CE99B4}" type="slidenum">
              <a:rPr lang="en-US" smtClean="0"/>
              <a:t>6</a:t>
            </a:fld>
            <a:endParaRPr lang="en-US"/>
          </a:p>
        </p:txBody>
      </p:sp>
    </p:spTree>
    <p:extLst>
      <p:ext uri="{BB962C8B-B14F-4D97-AF65-F5344CB8AC3E}">
        <p14:creationId xmlns:p14="http://schemas.microsoft.com/office/powerpoint/2010/main" val="48646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1C4F2EF9-0156-C409-BAEB-F1A12A548B76}"/>
              </a:ext>
            </a:extLst>
          </p:cNvPr>
          <p:cNvPicPr>
            <a:picLocks noGrp="1" noChangeAspect="1"/>
          </p:cNvPicPr>
          <p:nvPr>
            <p:ph sz="half" idx="1"/>
          </p:nvPr>
        </p:nvPicPr>
        <p:blipFill>
          <a:blip r:embed="rId2"/>
          <a:stretch>
            <a:fillRect/>
          </a:stretch>
        </p:blipFill>
        <p:spPr>
          <a:xfrm>
            <a:off x="527959" y="2186671"/>
            <a:ext cx="3386816" cy="3386816"/>
          </a:xfrm>
          <a:prstGeom prst="rect">
            <a:avLst/>
          </a:prstGeom>
        </p:spPr>
      </p:pic>
      <p:sp>
        <p:nvSpPr>
          <p:cNvPr id="3" name="Content Placeholder 2">
            <a:extLst>
              <a:ext uri="{FF2B5EF4-FFF2-40B4-BE49-F238E27FC236}">
                <a16:creationId xmlns:a16="http://schemas.microsoft.com/office/drawing/2014/main" id="{EF35C9D9-7BC6-3189-87B8-A31F5516AC39}"/>
              </a:ext>
            </a:extLst>
          </p:cNvPr>
          <p:cNvSpPr>
            <a:spLocks noGrp="1"/>
          </p:cNvSpPr>
          <p:nvPr>
            <p:ph sz="half" idx="2"/>
          </p:nvPr>
        </p:nvSpPr>
        <p:spPr>
          <a:xfrm>
            <a:off x="4390571" y="1671867"/>
            <a:ext cx="7367603" cy="4376274"/>
          </a:xfrm>
        </p:spPr>
        <p:txBody>
          <a:bodyPr numCol="2" spcCol="144000"/>
          <a:lstStyle/>
          <a:p>
            <a:r>
              <a:rPr lang="en-US"/>
              <a:t>Setiap transaksi bisnis memunculkan isu perpajakan utama, baik PPh (Pajak Penghasilan) maupun PPN (Pajak Pertambahan Nilai).</a:t>
            </a:r>
          </a:p>
          <a:p>
            <a:r>
              <a:rPr lang="en-US"/>
              <a:t>Isu pajak tersebut sering kali memunculkan </a:t>
            </a:r>
            <a:r>
              <a:rPr lang="en-US" i="1"/>
              <a:t>tax dispute </a:t>
            </a:r>
            <a:r>
              <a:rPr lang="en-US"/>
              <a:t>hingga sengketa pajak karena terjadi multitafsir atau ambiguitas dalam penerapan aturan pajak.</a:t>
            </a:r>
          </a:p>
          <a:p>
            <a:r>
              <a:rPr lang="en-US"/>
              <a:t>Ambiguitas menjadi hal yang lazim terjadi ketika siapa pun menerapkan suatu norma hukum (tidak terkecuali norma hukum pajak) melalui suatu metode interpretasi.</a:t>
            </a:r>
          </a:p>
          <a:p>
            <a:r>
              <a:rPr lang="en-US"/>
              <a:t>Metode interpretasi sangat beragam karena dipengaruhi oleh perspektif setiap orang dengan latar belakang, pemahaman, pengalaman, dan/atau budaya yang berbeda.</a:t>
            </a:r>
          </a:p>
          <a:p>
            <a:r>
              <a:rPr lang="en-US"/>
              <a:t>Makanya, muncul ungkapan “</a:t>
            </a:r>
            <a:r>
              <a:rPr lang="en-US" b="1">
                <a:highlight>
                  <a:srgbClr val="FFFF00"/>
                </a:highlight>
              </a:rPr>
              <a:t>LAW IS THE ART OF INTERPRETATION.</a:t>
            </a:r>
            <a:r>
              <a:rPr lang="en-US"/>
              <a:t>”</a:t>
            </a:r>
          </a:p>
        </p:txBody>
      </p:sp>
      <p:sp>
        <p:nvSpPr>
          <p:cNvPr id="4" name="Footer Placeholder 3">
            <a:extLst>
              <a:ext uri="{FF2B5EF4-FFF2-40B4-BE49-F238E27FC236}">
                <a16:creationId xmlns:a16="http://schemas.microsoft.com/office/drawing/2014/main" id="{A0B41246-F81B-F29C-8C83-965BBF6C2EBC}"/>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19C2C4FB-6C05-437D-91F9-6111F3BC6FCD}"/>
              </a:ext>
            </a:extLst>
          </p:cNvPr>
          <p:cNvSpPr>
            <a:spLocks noGrp="1"/>
          </p:cNvSpPr>
          <p:nvPr>
            <p:ph type="sldNum" sz="quarter" idx="12"/>
          </p:nvPr>
        </p:nvSpPr>
        <p:spPr/>
        <p:txBody>
          <a:bodyPr/>
          <a:lstStyle/>
          <a:p>
            <a:fld id="{A41DA790-10AA-4C91-B558-F29F37CE99B4}" type="slidenum">
              <a:rPr lang="en-US" smtClean="0"/>
              <a:t>7</a:t>
            </a:fld>
            <a:endParaRPr lang="en-US"/>
          </a:p>
        </p:txBody>
      </p:sp>
      <p:sp>
        <p:nvSpPr>
          <p:cNvPr id="6" name="Title 5">
            <a:extLst>
              <a:ext uri="{FF2B5EF4-FFF2-40B4-BE49-F238E27FC236}">
                <a16:creationId xmlns:a16="http://schemas.microsoft.com/office/drawing/2014/main" id="{E0DEF4F0-9046-C3EA-BCA3-AA1A8692C823}"/>
              </a:ext>
            </a:extLst>
          </p:cNvPr>
          <p:cNvSpPr>
            <a:spLocks noGrp="1"/>
          </p:cNvSpPr>
          <p:nvPr>
            <p:ph type="title"/>
          </p:nvPr>
        </p:nvSpPr>
        <p:spPr/>
        <p:txBody>
          <a:bodyPr/>
          <a:lstStyle/>
          <a:p>
            <a:r>
              <a:rPr lang="en-US"/>
              <a:t>#1 Latar Belakang Masalah</a:t>
            </a:r>
          </a:p>
        </p:txBody>
      </p:sp>
    </p:spTree>
    <p:extLst>
      <p:ext uri="{BB962C8B-B14F-4D97-AF65-F5344CB8AC3E}">
        <p14:creationId xmlns:p14="http://schemas.microsoft.com/office/powerpoint/2010/main" val="29997436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1E9BC-7ECA-3E94-53FA-3AAF43F40ADA}"/>
            </a:ext>
          </a:extLst>
        </p:cNvPr>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1EF4E1D-04C9-EE73-EBA1-95ED3912EADF}"/>
              </a:ext>
            </a:extLst>
          </p:cNvPr>
          <p:cNvPicPr>
            <a:picLocks noGrp="1" noChangeAspect="1"/>
          </p:cNvPicPr>
          <p:nvPr>
            <p:ph sz="half" idx="1"/>
          </p:nvPr>
        </p:nvPicPr>
        <p:blipFill>
          <a:blip r:embed="rId2"/>
          <a:srcRect l="8582" t="8346" r="4031" b="13894"/>
          <a:stretch>
            <a:fillRect/>
          </a:stretch>
        </p:blipFill>
        <p:spPr>
          <a:xfrm>
            <a:off x="433826" y="2222215"/>
            <a:ext cx="3413876" cy="3037772"/>
          </a:xfrm>
          <a:prstGeom prst="rect">
            <a:avLst/>
          </a:prstGeom>
          <a:ln>
            <a:noFill/>
          </a:ln>
          <a:effectLst>
            <a:outerShdw blurRad="292100" dist="139700" dir="2700000" algn="tl" rotWithShape="0">
              <a:srgbClr val="333333">
                <a:alpha val="65000"/>
              </a:srgbClr>
            </a:outerShdw>
          </a:effectLst>
        </p:spPr>
      </p:pic>
      <p:sp>
        <p:nvSpPr>
          <p:cNvPr id="8" name="Content Placeholder 7">
            <a:extLst>
              <a:ext uri="{FF2B5EF4-FFF2-40B4-BE49-F238E27FC236}">
                <a16:creationId xmlns:a16="http://schemas.microsoft.com/office/drawing/2014/main" id="{BDC79CA1-70EF-1639-0ACB-B22E1A8A2A3B}"/>
              </a:ext>
            </a:extLst>
          </p:cNvPr>
          <p:cNvSpPr>
            <a:spLocks noGrp="1"/>
          </p:cNvSpPr>
          <p:nvPr>
            <p:ph sz="half" idx="2"/>
          </p:nvPr>
        </p:nvSpPr>
        <p:spPr>
          <a:xfrm>
            <a:off x="4001201" y="1671867"/>
            <a:ext cx="7756973" cy="4376274"/>
          </a:xfrm>
        </p:spPr>
        <p:txBody>
          <a:bodyPr numCol="2" spcCol="144000">
            <a:normAutofit/>
          </a:bodyPr>
          <a:lstStyle/>
          <a:p>
            <a:r>
              <a:rPr lang="en-US"/>
              <a:t>Untuk isu PPN di industri jasa konstruksi, salah satu permasalahan yang sering muncul adalah beban </a:t>
            </a:r>
            <a:r>
              <a:rPr lang="en-US" i="1"/>
              <a:t>cashflow </a:t>
            </a:r>
            <a:r>
              <a:rPr lang="en-US"/>
              <a:t>sebagai akibat </a:t>
            </a:r>
            <a:r>
              <a:rPr lang="en-US" i="1"/>
              <a:t>mismatch</a:t>
            </a:r>
            <a:r>
              <a:rPr lang="en-US"/>
              <a:t> pembayaran (</a:t>
            </a:r>
            <a:r>
              <a:rPr lang="en-US" i="1"/>
              <a:t>timing issue</a:t>
            </a:r>
            <a:r>
              <a:rPr lang="en-US"/>
              <a:t>)</a:t>
            </a:r>
          </a:p>
          <a:p>
            <a:r>
              <a:rPr lang="en-US"/>
              <a:t>Sering kali Faktur Pajak wajib diterbitkan pada saat: </a:t>
            </a:r>
          </a:p>
          <a:p>
            <a:pPr marL="518400" indent="-288000">
              <a:buNone/>
            </a:pPr>
            <a:r>
              <a:rPr lang="en-US"/>
              <a:t>1.	kontraktor mengirim tagihan Jasa Kena Pajak (JKP), atau </a:t>
            </a:r>
          </a:p>
          <a:p>
            <a:pPr marL="518400" indent="-288000">
              <a:buNone/>
            </a:pPr>
            <a:r>
              <a:rPr lang="en-US"/>
              <a:t>2.	penerbitan tagihan/termin. </a:t>
            </a:r>
          </a:p>
          <a:p>
            <a:r>
              <a:rPr lang="en-US"/>
              <a:t>Akan tetapi, pembayaran riil dari bohir (</a:t>
            </a:r>
            <a:r>
              <a:rPr lang="en-US" i="1"/>
              <a:t>project owner</a:t>
            </a:r>
            <a:r>
              <a:rPr lang="en-US"/>
              <a:t>), baik pemerintah maupun swasta, sering kali mengalami penundaan (</a:t>
            </a:r>
            <a:r>
              <a:rPr lang="en-US" i="1"/>
              <a:t>delay</a:t>
            </a:r>
            <a:r>
              <a:rPr lang="en-US"/>
              <a:t>).</a:t>
            </a:r>
          </a:p>
          <a:p>
            <a:r>
              <a:rPr lang="en-US"/>
              <a:t>Sebagai konsekuensinya, kontraktor terpaksa menyetor PPN terutang ke kas negara terlebih dahulu dengan menggunakan modal kerja sendiri sebelum dananya diterima dari pemilik proyek.</a:t>
            </a:r>
          </a:p>
        </p:txBody>
      </p:sp>
      <p:sp>
        <p:nvSpPr>
          <p:cNvPr id="4" name="Footer Placeholder 3">
            <a:extLst>
              <a:ext uri="{FF2B5EF4-FFF2-40B4-BE49-F238E27FC236}">
                <a16:creationId xmlns:a16="http://schemas.microsoft.com/office/drawing/2014/main" id="{70CCE7AB-7E0E-F2F5-20F1-F4B89A673C52}"/>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539A1327-041E-4B92-64F3-72C21A1BC91A}"/>
              </a:ext>
            </a:extLst>
          </p:cNvPr>
          <p:cNvSpPr>
            <a:spLocks noGrp="1"/>
          </p:cNvSpPr>
          <p:nvPr>
            <p:ph type="sldNum" sz="quarter" idx="12"/>
          </p:nvPr>
        </p:nvSpPr>
        <p:spPr/>
        <p:txBody>
          <a:bodyPr/>
          <a:lstStyle/>
          <a:p>
            <a:fld id="{A41DA790-10AA-4C91-B558-F29F37CE99B4}" type="slidenum">
              <a:rPr lang="en-US" smtClean="0"/>
              <a:t>8</a:t>
            </a:fld>
            <a:endParaRPr lang="en-US"/>
          </a:p>
        </p:txBody>
      </p:sp>
      <p:sp>
        <p:nvSpPr>
          <p:cNvPr id="6" name="Title 5">
            <a:extLst>
              <a:ext uri="{FF2B5EF4-FFF2-40B4-BE49-F238E27FC236}">
                <a16:creationId xmlns:a16="http://schemas.microsoft.com/office/drawing/2014/main" id="{18C9147E-D1D0-0EFC-E1ED-3DCC1019473B}"/>
              </a:ext>
            </a:extLst>
          </p:cNvPr>
          <p:cNvSpPr>
            <a:spLocks noGrp="1"/>
          </p:cNvSpPr>
          <p:nvPr>
            <p:ph type="title"/>
          </p:nvPr>
        </p:nvSpPr>
        <p:spPr/>
        <p:txBody>
          <a:bodyPr/>
          <a:lstStyle/>
          <a:p>
            <a:r>
              <a:rPr lang="en-US"/>
              <a:t>#1 Latar Belakang Masalah</a:t>
            </a:r>
          </a:p>
        </p:txBody>
      </p:sp>
    </p:spTree>
    <p:extLst>
      <p:ext uri="{BB962C8B-B14F-4D97-AF65-F5344CB8AC3E}">
        <p14:creationId xmlns:p14="http://schemas.microsoft.com/office/powerpoint/2010/main" val="106433715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FEC4BFC-B8B2-FEEF-8E46-0ED218A9E0B3}"/>
              </a:ext>
            </a:extLst>
          </p:cNvPr>
          <p:cNvSpPr>
            <a:spLocks noGrp="1"/>
          </p:cNvSpPr>
          <p:nvPr>
            <p:ph sz="half" idx="2"/>
          </p:nvPr>
        </p:nvSpPr>
        <p:spPr>
          <a:xfrm>
            <a:off x="4209143" y="1671867"/>
            <a:ext cx="7549031" cy="4376274"/>
          </a:xfrm>
        </p:spPr>
        <p:txBody>
          <a:bodyPr numCol="2" spcCol="144000"/>
          <a:lstStyle/>
          <a:p>
            <a:r>
              <a:rPr lang="en-US"/>
              <a:t>Jadi, pelaku usaha harus </a:t>
            </a:r>
            <a:r>
              <a:rPr lang="en-US">
                <a:highlight>
                  <a:srgbClr val="FFFF00"/>
                </a:highlight>
              </a:rPr>
              <a:t>menginterpretasikan aturan PPN </a:t>
            </a:r>
            <a:r>
              <a:rPr lang="en-US"/>
              <a:t>tentang kapan Faktur Pajak harus dibuat.</a:t>
            </a:r>
          </a:p>
          <a:p>
            <a:r>
              <a:rPr lang="en-US"/>
              <a:t>Permasalahan tentang kapan Faktur Pajak harus dibuat juga tidak terlepas dari penafsiran terhadap isi kontrak jasa konstruksi mengenai kapan terjadi penyerahan Jasa Kena Pajak.</a:t>
            </a:r>
          </a:p>
          <a:p>
            <a:r>
              <a:rPr lang="en-US"/>
              <a:t>Kontrak jasa konstruksi sangat beragam karena para pihak yang bertransaksi mengacu pada kesepakatan (</a:t>
            </a:r>
            <a:r>
              <a:rPr lang="en-US" i="1"/>
              <a:t>mutual consent </a:t>
            </a:r>
            <a:r>
              <a:rPr lang="en-US"/>
              <a:t>atau asas kesepakatan) dan kesepakatan tersebut dapat berbentuk apa saja.</a:t>
            </a:r>
          </a:p>
          <a:p>
            <a:r>
              <a:rPr lang="en-US"/>
              <a:t>Jadi, selain permasalahan interpretasi aturan pajak, muncul juga </a:t>
            </a:r>
            <a:r>
              <a:rPr lang="en-US">
                <a:highlight>
                  <a:srgbClr val="FFFF00"/>
                </a:highlight>
              </a:rPr>
              <a:t>permasalahan interpretasi isi kontrak</a:t>
            </a:r>
            <a:r>
              <a:rPr lang="en-US"/>
              <a:t> yang mengacu pada hukum perdata (</a:t>
            </a:r>
            <a:r>
              <a:rPr lang="en-US" i="1"/>
              <a:t>private law</a:t>
            </a:r>
            <a:r>
              <a:rPr lang="en-US"/>
              <a:t>).</a:t>
            </a:r>
          </a:p>
        </p:txBody>
      </p:sp>
      <p:sp>
        <p:nvSpPr>
          <p:cNvPr id="4" name="Footer Placeholder 3">
            <a:extLst>
              <a:ext uri="{FF2B5EF4-FFF2-40B4-BE49-F238E27FC236}">
                <a16:creationId xmlns:a16="http://schemas.microsoft.com/office/drawing/2014/main" id="{9B1365E2-15F1-60BB-103C-96B9245F6C92}"/>
              </a:ext>
            </a:extLst>
          </p:cNvPr>
          <p:cNvSpPr>
            <a:spLocks noGrp="1"/>
          </p:cNvSpPr>
          <p:nvPr>
            <p:ph type="ftr" sz="quarter" idx="11"/>
          </p:nvPr>
        </p:nvSpPr>
        <p:spPr/>
        <p:txBody>
          <a:bodyPr/>
          <a:lstStyle/>
          <a:p>
            <a:r>
              <a:rPr lang="it-IT"/>
              <a:t>Coffee Morning | 23 Juli 2027 | Dr. Prianto Budi Saptono, Ak., CA, MBA.</a:t>
            </a:r>
            <a:endParaRPr lang="en-US"/>
          </a:p>
        </p:txBody>
      </p:sp>
      <p:sp>
        <p:nvSpPr>
          <p:cNvPr id="5" name="Slide Number Placeholder 4">
            <a:extLst>
              <a:ext uri="{FF2B5EF4-FFF2-40B4-BE49-F238E27FC236}">
                <a16:creationId xmlns:a16="http://schemas.microsoft.com/office/drawing/2014/main" id="{0401B4FA-FB3C-3B42-D7F0-851A1555546D}"/>
              </a:ext>
            </a:extLst>
          </p:cNvPr>
          <p:cNvSpPr>
            <a:spLocks noGrp="1"/>
          </p:cNvSpPr>
          <p:nvPr>
            <p:ph type="sldNum" sz="quarter" idx="12"/>
          </p:nvPr>
        </p:nvSpPr>
        <p:spPr/>
        <p:txBody>
          <a:bodyPr/>
          <a:lstStyle/>
          <a:p>
            <a:fld id="{A41DA790-10AA-4C91-B558-F29F37CE99B4}" type="slidenum">
              <a:rPr lang="en-US" smtClean="0"/>
              <a:t>9</a:t>
            </a:fld>
            <a:endParaRPr lang="en-US"/>
          </a:p>
        </p:txBody>
      </p:sp>
      <p:sp>
        <p:nvSpPr>
          <p:cNvPr id="6" name="Title 5">
            <a:extLst>
              <a:ext uri="{FF2B5EF4-FFF2-40B4-BE49-F238E27FC236}">
                <a16:creationId xmlns:a16="http://schemas.microsoft.com/office/drawing/2014/main" id="{B97E7A99-DB3B-EB90-F853-0B9F4CAFCE2C}"/>
              </a:ext>
            </a:extLst>
          </p:cNvPr>
          <p:cNvSpPr>
            <a:spLocks noGrp="1"/>
          </p:cNvSpPr>
          <p:nvPr>
            <p:ph type="title"/>
          </p:nvPr>
        </p:nvSpPr>
        <p:spPr/>
        <p:txBody>
          <a:bodyPr/>
          <a:lstStyle/>
          <a:p>
            <a:r>
              <a:rPr lang="en-US"/>
              <a:t>#1 Latar Belakang Masalah</a:t>
            </a:r>
          </a:p>
        </p:txBody>
      </p:sp>
      <p:pic>
        <p:nvPicPr>
          <p:cNvPr id="20" name="Content Placeholder 19">
            <a:extLst>
              <a:ext uri="{FF2B5EF4-FFF2-40B4-BE49-F238E27FC236}">
                <a16:creationId xmlns:a16="http://schemas.microsoft.com/office/drawing/2014/main" id="{F1965304-3F9E-7B93-2450-1137EE2698E0}"/>
              </a:ext>
            </a:extLst>
          </p:cNvPr>
          <p:cNvPicPr>
            <a:picLocks noGrp="1" noChangeAspect="1"/>
          </p:cNvPicPr>
          <p:nvPr>
            <p:ph sz="half" idx="1"/>
          </p:nvPr>
        </p:nvPicPr>
        <p:blipFill>
          <a:blip r:embed="rId2"/>
          <a:stretch>
            <a:fillRect/>
          </a:stretch>
        </p:blipFill>
        <p:spPr>
          <a:xfrm>
            <a:off x="415126" y="2525486"/>
            <a:ext cx="3429654" cy="3268889"/>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24127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14789</TotalTime>
  <Words>6497</Words>
  <Application>Microsoft Office PowerPoint</Application>
  <PresentationFormat>Widescreen</PresentationFormat>
  <Paragraphs>579</Paragraphs>
  <Slides>44</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Arial Narrow</vt:lpstr>
      <vt:lpstr>Calibri</vt:lpstr>
      <vt:lpstr>Calibri Light</vt:lpstr>
      <vt:lpstr>Symbol</vt:lpstr>
      <vt:lpstr>Traditional Arabic</vt:lpstr>
      <vt:lpstr>Office Theme</vt:lpstr>
      <vt:lpstr>Coffee Morning: Kebijakan Restitusi PPN bagi Industri Jasa Konstruksi </vt:lpstr>
      <vt:lpstr>Biodata Narasumber</vt:lpstr>
      <vt:lpstr>Spirit Hidup</vt:lpstr>
      <vt:lpstr>Spirit Hidup</vt:lpstr>
      <vt:lpstr>Agenda Pembahasan</vt:lpstr>
      <vt:lpstr>Latar Belakang</vt:lpstr>
      <vt:lpstr>#1 Latar Belakang Masalah</vt:lpstr>
      <vt:lpstr>#1 Latar Belakang Masalah</vt:lpstr>
      <vt:lpstr>#1 Latar Belakang Masalah</vt:lpstr>
      <vt:lpstr>#1 Latar Belakang Masalah</vt:lpstr>
      <vt:lpstr>#2 Pertanyaan untuk Analisis Lanjutan</vt:lpstr>
      <vt:lpstr>#2 Pertanyaan untuk Analisis Lanjutan</vt:lpstr>
      <vt:lpstr>Logika Dasar Kebijakan PPN</vt:lpstr>
      <vt:lpstr>#1 Logika Dasar, Rasionalitas, &amp; Perspektif</vt:lpstr>
      <vt:lpstr>#1 Logika Dasar, Rasionalitas, &amp; Perspektif</vt:lpstr>
      <vt:lpstr>#1 Logika Dasar, Rasionalitas, &amp; Perspektif</vt:lpstr>
      <vt:lpstr>#1 Logika Dasar, Rasionalitas, &amp; Perspektif</vt:lpstr>
      <vt:lpstr>#2 Logika Dasar PPN</vt:lpstr>
      <vt:lpstr>Pembahasan Kebijakan PPN</vt:lpstr>
      <vt:lpstr>#1 Norma Hukum PPN</vt:lpstr>
      <vt:lpstr>#1 Norma Hukum PPN</vt:lpstr>
      <vt:lpstr>#1 Norma Hukum PPN</vt:lpstr>
      <vt:lpstr>#1 Norma Hukum PPN</vt:lpstr>
      <vt:lpstr>#1 Norma Hukum PPN</vt:lpstr>
      <vt:lpstr>#1 Norma Hukum PPN</vt:lpstr>
      <vt:lpstr>#1 Norma Hukum PPN</vt:lpstr>
      <vt:lpstr>#1 Norma Hukum PPN</vt:lpstr>
      <vt:lpstr>#1 Norma Hukum PPN</vt:lpstr>
      <vt:lpstr>#1 Norma Hukum PPN</vt:lpstr>
      <vt:lpstr>#1 Norma Hukum PPN</vt:lpstr>
      <vt:lpstr>#1 Norma Hukum PPN</vt:lpstr>
      <vt:lpstr>#1 Norma Hukum PPN</vt:lpstr>
      <vt:lpstr>#1 Norma Hukum PPN</vt:lpstr>
      <vt:lpstr>#1 Norma Hukum PPN</vt:lpstr>
      <vt:lpstr>#2 Analisis tentang Dasar Hukum PPN</vt:lpstr>
      <vt:lpstr>#2 Analisis tentang Dasar Hukum PPN</vt:lpstr>
      <vt:lpstr>#2 Analisis tentang Dasar Hukum PPN</vt:lpstr>
      <vt:lpstr>#2 Analisis tentang Dasar Hukum PPN</vt:lpstr>
      <vt:lpstr>#2 Analisis tentang Dasar Hukum PPN</vt:lpstr>
      <vt:lpstr>#2 Analisis tentang Dasar Hukum PPN</vt:lpstr>
      <vt:lpstr>#2 Analisis tentang Dasar Hukum PPN</vt:lpstr>
      <vt:lpstr>#2 Analisis tentang Dasar Hukum PPN</vt:lpstr>
      <vt:lpstr>#2 Analisis tentang Dasar Hukum PPN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Manajemen Pajak  untuk Penerapan  Sistem Inti Administrasi Perpajakan (SIAP): Jilid 1 &amp; 2</dc:title>
  <dc:creator>PRIANTO BUDI SAPTONO</dc:creator>
  <cp:lastModifiedBy>Prianto Budi S</cp:lastModifiedBy>
  <cp:revision>213</cp:revision>
  <dcterms:created xsi:type="dcterms:W3CDTF">2024-03-12T22:49:44Z</dcterms:created>
  <dcterms:modified xsi:type="dcterms:W3CDTF">2026-07-23T00:39:45Z</dcterms:modified>
</cp:coreProperties>
</file>