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68"/>
  </p:notesMasterIdLst>
  <p:sldIdLst>
    <p:sldId id="2018" r:id="rId2"/>
    <p:sldId id="3522" r:id="rId3"/>
    <p:sldId id="3633" r:id="rId4"/>
    <p:sldId id="2653" r:id="rId5"/>
    <p:sldId id="3810" r:id="rId6"/>
    <p:sldId id="3798" r:id="rId7"/>
    <p:sldId id="3781" r:id="rId8"/>
    <p:sldId id="2484" r:id="rId9"/>
    <p:sldId id="3052" r:id="rId10"/>
    <p:sldId id="3811" r:id="rId11"/>
    <p:sldId id="3472" r:id="rId12"/>
    <p:sldId id="3471" r:id="rId13"/>
    <p:sldId id="3800" r:id="rId14"/>
    <p:sldId id="3676" r:id="rId15"/>
    <p:sldId id="266" r:id="rId16"/>
    <p:sldId id="3219" r:id="rId17"/>
    <p:sldId id="3812" r:id="rId18"/>
    <p:sldId id="3614" r:id="rId19"/>
    <p:sldId id="3615" r:id="rId20"/>
    <p:sldId id="3616" r:id="rId21"/>
    <p:sldId id="3617" r:id="rId22"/>
    <p:sldId id="3813" r:id="rId23"/>
    <p:sldId id="3479" r:id="rId24"/>
    <p:sldId id="3784" r:id="rId25"/>
    <p:sldId id="3783" r:id="rId26"/>
    <p:sldId id="3782" r:id="rId27"/>
    <p:sldId id="3786" r:id="rId28"/>
    <p:sldId id="3799" r:id="rId29"/>
    <p:sldId id="3787" r:id="rId30"/>
    <p:sldId id="3788" r:id="rId31"/>
    <p:sldId id="3790" r:id="rId32"/>
    <p:sldId id="3792" r:id="rId33"/>
    <p:sldId id="3791" r:id="rId34"/>
    <p:sldId id="3795" r:id="rId35"/>
    <p:sldId id="3794" r:id="rId36"/>
    <p:sldId id="3806" r:id="rId37"/>
    <p:sldId id="3807" r:id="rId38"/>
    <p:sldId id="3808" r:id="rId39"/>
    <p:sldId id="3805" r:id="rId40"/>
    <p:sldId id="3804" r:id="rId41"/>
    <p:sldId id="3801" r:id="rId42"/>
    <p:sldId id="3802" r:id="rId43"/>
    <p:sldId id="3803" r:id="rId44"/>
    <p:sldId id="3809" r:id="rId45"/>
    <p:sldId id="3612" r:id="rId46"/>
    <p:sldId id="3558" r:id="rId47"/>
    <p:sldId id="3613" r:id="rId48"/>
    <p:sldId id="3595" r:id="rId49"/>
    <p:sldId id="3596" r:id="rId50"/>
    <p:sldId id="3597" r:id="rId51"/>
    <p:sldId id="3598" r:id="rId52"/>
    <p:sldId id="3599" r:id="rId53"/>
    <p:sldId id="3600" r:id="rId54"/>
    <p:sldId id="3601" r:id="rId55"/>
    <p:sldId id="3602" r:id="rId56"/>
    <p:sldId id="3606" r:id="rId57"/>
    <p:sldId id="3603" r:id="rId58"/>
    <p:sldId id="3604" r:id="rId59"/>
    <p:sldId id="3605" r:id="rId60"/>
    <p:sldId id="3583" r:id="rId61"/>
    <p:sldId id="3620" r:id="rId62"/>
    <p:sldId id="3619" r:id="rId63"/>
    <p:sldId id="3621" r:id="rId64"/>
    <p:sldId id="3622" r:id="rId65"/>
    <p:sldId id="3623" r:id="rId66"/>
    <p:sldId id="3780" r:id="rId6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01"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FF99"/>
    <a:srgbClr val="ABDDE7"/>
    <a:srgbClr val="CCFFFF"/>
    <a:srgbClr val="FFCCFF"/>
    <a:srgbClr val="FFFFCC"/>
    <a:srgbClr val="FFFF00"/>
    <a:srgbClr val="FFFF99"/>
    <a:srgbClr val="FFFFFF"/>
    <a:srgbClr val="8B132D"/>
    <a:srgbClr val="A6A2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998" autoAdjust="0"/>
    <p:restoredTop sz="95549" autoAdjust="0"/>
  </p:normalViewPr>
  <p:slideViewPr>
    <p:cSldViewPr snapToGrid="0" showGuides="1">
      <p:cViewPr>
        <p:scale>
          <a:sx n="75" d="100"/>
          <a:sy n="75" d="100"/>
        </p:scale>
        <p:origin x="498" y="405"/>
      </p:cViewPr>
      <p:guideLst>
        <p:guide orient="horz" pos="2001"/>
        <p:guide pos="3840"/>
      </p:guideLst>
    </p:cSldViewPr>
  </p:slideViewPr>
  <p:outlineViewPr>
    <p:cViewPr>
      <p:scale>
        <a:sx n="33" d="100"/>
        <a:sy n="33" d="100"/>
      </p:scale>
      <p:origin x="0" y="-77601"/>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D4620F5-247A-4D96-91A8-76963DE60716}" type="doc">
      <dgm:prSet loTypeId="urn:microsoft.com/office/officeart/2005/8/layout/radial4" loCatId="relationship" qsTypeId="urn:microsoft.com/office/officeart/2005/8/quickstyle/simple3" qsCatId="simple" csTypeId="urn:microsoft.com/office/officeart/2005/8/colors/colorful4" csCatId="colorful" phldr="1"/>
      <dgm:spPr/>
      <dgm:t>
        <a:bodyPr/>
        <a:lstStyle/>
        <a:p>
          <a:endParaRPr lang="en-ID"/>
        </a:p>
      </dgm:t>
    </dgm:pt>
    <dgm:pt modelId="{6A4F7F56-D355-4419-A745-C0446AF7F61A}">
      <dgm:prSet phldrT="[Text]" phldr="0" custT="1"/>
      <dgm:spPr>
        <a:effectLst>
          <a:outerShdw blurRad="50800" dist="38100" dir="2700000" algn="tl" rotWithShape="0">
            <a:prstClr val="black">
              <a:alpha val="40000"/>
            </a:prstClr>
          </a:outerShdw>
        </a:effectLst>
      </dgm:spPr>
      <dgm:t>
        <a:bodyPr/>
        <a:lstStyle/>
        <a:p>
          <a:r>
            <a:rPr lang="en-US" sz="2000">
              <a:latin typeface="Arial Narrow" panose="020B0606020202030204" pitchFamily="34" charset="0"/>
            </a:rPr>
            <a:t>PMK 28/2026</a:t>
          </a:r>
          <a:endParaRPr lang="en-ID" sz="2000">
            <a:latin typeface="Arial Narrow" panose="020B0606020202030204" pitchFamily="34" charset="0"/>
          </a:endParaRPr>
        </a:p>
      </dgm:t>
    </dgm:pt>
    <dgm:pt modelId="{1F26A699-45A4-4047-83B3-4FB5CE14FABE}" type="parTrans" cxnId="{04ED416B-AD59-4F9D-BDCE-A31D99836A77}">
      <dgm:prSet/>
      <dgm:spPr/>
      <dgm:t>
        <a:bodyPr/>
        <a:lstStyle/>
        <a:p>
          <a:endParaRPr lang="en-ID" sz="2000">
            <a:latin typeface="Arial Narrow" panose="020B0606020202030204" pitchFamily="34" charset="0"/>
          </a:endParaRPr>
        </a:p>
      </dgm:t>
    </dgm:pt>
    <dgm:pt modelId="{1CB3931F-B965-4339-B139-275B1E291ED8}" type="sibTrans" cxnId="{04ED416B-AD59-4F9D-BDCE-A31D99836A77}">
      <dgm:prSet/>
      <dgm:spPr/>
      <dgm:t>
        <a:bodyPr/>
        <a:lstStyle/>
        <a:p>
          <a:endParaRPr lang="en-ID" sz="2000">
            <a:latin typeface="Arial Narrow" panose="020B0606020202030204" pitchFamily="34" charset="0"/>
          </a:endParaRPr>
        </a:p>
      </dgm:t>
    </dgm:pt>
    <dgm:pt modelId="{2F925906-0CA2-40A6-9E72-C40ECAFF0267}">
      <dgm:prSet phldrT="[Text]" custT="1"/>
      <dgm:spPr>
        <a:effectLst>
          <a:outerShdw blurRad="50800" dist="38100" dir="2700000" algn="tl" rotWithShape="0">
            <a:prstClr val="black">
              <a:alpha val="40000"/>
            </a:prstClr>
          </a:outerShdw>
        </a:effectLst>
      </dgm:spPr>
      <dgm:t>
        <a:bodyPr/>
        <a:lstStyle/>
        <a:p>
          <a:r>
            <a:rPr lang="en-ID" sz="2000">
              <a:latin typeface="Arial Narrow" panose="020B0606020202030204" pitchFamily="34" charset="0"/>
            </a:rPr>
            <a:t>Pasal 17C ayat (7) UU KUP </a:t>
          </a:r>
        </a:p>
      </dgm:t>
    </dgm:pt>
    <dgm:pt modelId="{9F3411D4-0381-4DDF-81E1-3FBD69C70214}" type="parTrans" cxnId="{092E8A30-43F5-4678-A41D-BF10ADF780B8}">
      <dgm:prSet/>
      <dgm:spPr>
        <a:effectLst>
          <a:innerShdw blurRad="63500" dist="50800" dir="13500000">
            <a:prstClr val="black">
              <a:alpha val="50000"/>
            </a:prstClr>
          </a:innerShdw>
        </a:effectLst>
      </dgm:spPr>
      <dgm:t>
        <a:bodyPr/>
        <a:lstStyle/>
        <a:p>
          <a:endParaRPr lang="en-ID" sz="2000">
            <a:latin typeface="Arial Narrow" panose="020B0606020202030204" pitchFamily="34" charset="0"/>
          </a:endParaRPr>
        </a:p>
      </dgm:t>
    </dgm:pt>
    <dgm:pt modelId="{967B408C-F22F-4A56-8C3B-071C717605A9}" type="sibTrans" cxnId="{092E8A30-43F5-4678-A41D-BF10ADF780B8}">
      <dgm:prSet/>
      <dgm:spPr/>
      <dgm:t>
        <a:bodyPr/>
        <a:lstStyle/>
        <a:p>
          <a:endParaRPr lang="en-ID" sz="2000">
            <a:latin typeface="Arial Narrow" panose="020B0606020202030204" pitchFamily="34" charset="0"/>
          </a:endParaRPr>
        </a:p>
      </dgm:t>
    </dgm:pt>
    <dgm:pt modelId="{FB546EA6-9932-496B-BA00-99E05E8BE6DF}">
      <dgm:prSet phldrT="[Text]" custT="1"/>
      <dgm:spPr>
        <a:effectLst>
          <a:outerShdw blurRad="50800" dist="38100" dir="2700000" algn="tl" rotWithShape="0">
            <a:prstClr val="black">
              <a:alpha val="40000"/>
            </a:prstClr>
          </a:outerShdw>
        </a:effectLst>
      </dgm:spPr>
      <dgm:t>
        <a:bodyPr/>
        <a:lstStyle/>
        <a:p>
          <a:r>
            <a:rPr lang="en-ID" sz="2000">
              <a:latin typeface="Arial Narrow" panose="020B0606020202030204" pitchFamily="34" charset="0"/>
            </a:rPr>
            <a:t>Pasal 17D ayat (3) UU KUP</a:t>
          </a:r>
        </a:p>
      </dgm:t>
    </dgm:pt>
    <dgm:pt modelId="{5BC6C407-7593-41B3-A795-48D4493EB6B9}" type="parTrans" cxnId="{D23935CE-9508-4ADF-AD53-A38384BC0D06}">
      <dgm:prSet/>
      <dgm:spPr>
        <a:effectLst>
          <a:innerShdw blurRad="63500" dist="50800" dir="13500000">
            <a:prstClr val="black">
              <a:alpha val="50000"/>
            </a:prstClr>
          </a:innerShdw>
        </a:effectLst>
      </dgm:spPr>
      <dgm:t>
        <a:bodyPr/>
        <a:lstStyle/>
        <a:p>
          <a:endParaRPr lang="en-ID" sz="2000">
            <a:latin typeface="Arial Narrow" panose="020B0606020202030204" pitchFamily="34" charset="0"/>
          </a:endParaRPr>
        </a:p>
      </dgm:t>
    </dgm:pt>
    <dgm:pt modelId="{EC7BAC4F-EFA5-40B9-97E5-0B8A1D60740C}" type="sibTrans" cxnId="{D23935CE-9508-4ADF-AD53-A38384BC0D06}">
      <dgm:prSet/>
      <dgm:spPr/>
      <dgm:t>
        <a:bodyPr/>
        <a:lstStyle/>
        <a:p>
          <a:endParaRPr lang="en-ID" sz="2000">
            <a:latin typeface="Arial Narrow" panose="020B0606020202030204" pitchFamily="34" charset="0"/>
          </a:endParaRPr>
        </a:p>
      </dgm:t>
    </dgm:pt>
    <dgm:pt modelId="{7B1DDA07-85B8-4266-9DA3-A369C1F76456}">
      <dgm:prSet phldrT="[Text]" custT="1"/>
      <dgm:spPr>
        <a:effectLst>
          <a:outerShdw blurRad="50800" dist="38100" dir="2700000" algn="tl" rotWithShape="0">
            <a:prstClr val="black">
              <a:alpha val="40000"/>
            </a:prstClr>
          </a:outerShdw>
        </a:effectLst>
      </dgm:spPr>
      <dgm:t>
        <a:bodyPr/>
        <a:lstStyle/>
        <a:p>
          <a:r>
            <a:rPr lang="da-DK" sz="2000">
              <a:latin typeface="Arial Narrow" panose="020B0606020202030204" pitchFamily="34" charset="0"/>
            </a:rPr>
            <a:t>Pasal 9 ayat (4c) &amp; Pasal 16G huruf c dan huruf d UU PPN</a:t>
          </a:r>
          <a:endParaRPr lang="en-ID" sz="2000">
            <a:latin typeface="Arial Narrow" panose="020B0606020202030204" pitchFamily="34" charset="0"/>
          </a:endParaRPr>
        </a:p>
      </dgm:t>
    </dgm:pt>
    <dgm:pt modelId="{F8FECA9B-D27F-44A9-82A5-CD1EE372E865}" type="parTrans" cxnId="{1F1984DA-6BD0-4F86-A118-A882A6B576E6}">
      <dgm:prSet/>
      <dgm:spPr>
        <a:effectLst>
          <a:innerShdw blurRad="63500" dist="50800" dir="13500000">
            <a:prstClr val="black">
              <a:alpha val="50000"/>
            </a:prstClr>
          </a:innerShdw>
        </a:effectLst>
      </dgm:spPr>
      <dgm:t>
        <a:bodyPr/>
        <a:lstStyle/>
        <a:p>
          <a:endParaRPr lang="en-ID" sz="2000">
            <a:latin typeface="Arial Narrow" panose="020B0606020202030204" pitchFamily="34" charset="0"/>
          </a:endParaRPr>
        </a:p>
      </dgm:t>
    </dgm:pt>
    <dgm:pt modelId="{7A749A68-45F1-45C5-9820-78AFC02E3D93}" type="sibTrans" cxnId="{1F1984DA-6BD0-4F86-A118-A882A6B576E6}">
      <dgm:prSet/>
      <dgm:spPr/>
      <dgm:t>
        <a:bodyPr/>
        <a:lstStyle/>
        <a:p>
          <a:endParaRPr lang="en-ID" sz="2000">
            <a:latin typeface="Arial Narrow" panose="020B0606020202030204" pitchFamily="34" charset="0"/>
          </a:endParaRPr>
        </a:p>
      </dgm:t>
    </dgm:pt>
    <dgm:pt modelId="{8C08E49C-3E6C-4CC4-A700-DA629D066E1E}" type="pres">
      <dgm:prSet presAssocID="{AD4620F5-247A-4D96-91A8-76963DE60716}" presName="cycle" presStyleCnt="0">
        <dgm:presLayoutVars>
          <dgm:chMax val="1"/>
          <dgm:dir/>
          <dgm:animLvl val="ctr"/>
          <dgm:resizeHandles val="exact"/>
        </dgm:presLayoutVars>
      </dgm:prSet>
      <dgm:spPr/>
    </dgm:pt>
    <dgm:pt modelId="{BC1C52A6-D276-4017-9381-2C919F807CCD}" type="pres">
      <dgm:prSet presAssocID="{6A4F7F56-D355-4419-A745-C0446AF7F61A}" presName="centerShape" presStyleLbl="node0" presStyleIdx="0" presStyleCnt="1"/>
      <dgm:spPr/>
    </dgm:pt>
    <dgm:pt modelId="{824BA098-B66C-4546-906B-FDCE63F6E961}" type="pres">
      <dgm:prSet presAssocID="{9F3411D4-0381-4DDF-81E1-3FBD69C70214}" presName="parTrans" presStyleLbl="bgSibTrans2D1" presStyleIdx="0" presStyleCnt="3"/>
      <dgm:spPr/>
    </dgm:pt>
    <dgm:pt modelId="{798AB2DA-A2D8-43D1-AAB1-DD7665AA38B4}" type="pres">
      <dgm:prSet presAssocID="{2F925906-0CA2-40A6-9E72-C40ECAFF0267}" presName="node" presStyleLbl="node1" presStyleIdx="0" presStyleCnt="3">
        <dgm:presLayoutVars>
          <dgm:bulletEnabled val="1"/>
        </dgm:presLayoutVars>
      </dgm:prSet>
      <dgm:spPr/>
    </dgm:pt>
    <dgm:pt modelId="{8D0850BC-04DC-4257-ADCE-7DEC54579D50}" type="pres">
      <dgm:prSet presAssocID="{5BC6C407-7593-41B3-A795-48D4493EB6B9}" presName="parTrans" presStyleLbl="bgSibTrans2D1" presStyleIdx="1" presStyleCnt="3"/>
      <dgm:spPr/>
    </dgm:pt>
    <dgm:pt modelId="{9BBB8F2E-F78B-4000-B28F-E57D1F7D6851}" type="pres">
      <dgm:prSet presAssocID="{FB546EA6-9932-496B-BA00-99E05E8BE6DF}" presName="node" presStyleLbl="node1" presStyleIdx="1" presStyleCnt="3">
        <dgm:presLayoutVars>
          <dgm:bulletEnabled val="1"/>
        </dgm:presLayoutVars>
      </dgm:prSet>
      <dgm:spPr/>
    </dgm:pt>
    <dgm:pt modelId="{ABFCA291-A6DC-415F-91D7-466E664A7C3A}" type="pres">
      <dgm:prSet presAssocID="{F8FECA9B-D27F-44A9-82A5-CD1EE372E865}" presName="parTrans" presStyleLbl="bgSibTrans2D1" presStyleIdx="2" presStyleCnt="3"/>
      <dgm:spPr/>
    </dgm:pt>
    <dgm:pt modelId="{90A4F920-1BBF-493B-B3A9-555A9C78F4E2}" type="pres">
      <dgm:prSet presAssocID="{7B1DDA07-85B8-4266-9DA3-A369C1F76456}" presName="node" presStyleLbl="node1" presStyleIdx="2" presStyleCnt="3">
        <dgm:presLayoutVars>
          <dgm:bulletEnabled val="1"/>
        </dgm:presLayoutVars>
      </dgm:prSet>
      <dgm:spPr/>
    </dgm:pt>
  </dgm:ptLst>
  <dgm:cxnLst>
    <dgm:cxn modelId="{485C5E25-0F37-42A1-9730-7B0AAD31657D}" type="presOf" srcId="{2F925906-0CA2-40A6-9E72-C40ECAFF0267}" destId="{798AB2DA-A2D8-43D1-AAB1-DD7665AA38B4}" srcOrd="0" destOrd="0" presId="urn:microsoft.com/office/officeart/2005/8/layout/radial4"/>
    <dgm:cxn modelId="{092E8A30-43F5-4678-A41D-BF10ADF780B8}" srcId="{6A4F7F56-D355-4419-A745-C0446AF7F61A}" destId="{2F925906-0CA2-40A6-9E72-C40ECAFF0267}" srcOrd="0" destOrd="0" parTransId="{9F3411D4-0381-4DDF-81E1-3FBD69C70214}" sibTransId="{967B408C-F22F-4A56-8C3B-071C717605A9}"/>
    <dgm:cxn modelId="{50C45537-3A22-4B91-B0E1-84C7D4276769}" type="presOf" srcId="{AD4620F5-247A-4D96-91A8-76963DE60716}" destId="{8C08E49C-3E6C-4CC4-A700-DA629D066E1E}" srcOrd="0" destOrd="0" presId="urn:microsoft.com/office/officeart/2005/8/layout/radial4"/>
    <dgm:cxn modelId="{BB8E3840-4C9B-48AA-8F9F-60DC3D3B82F6}" type="presOf" srcId="{6A4F7F56-D355-4419-A745-C0446AF7F61A}" destId="{BC1C52A6-D276-4017-9381-2C919F807CCD}" srcOrd="0" destOrd="0" presId="urn:microsoft.com/office/officeart/2005/8/layout/radial4"/>
    <dgm:cxn modelId="{E767545E-E4CC-46D0-B44D-7EE768D30C69}" type="presOf" srcId="{F8FECA9B-D27F-44A9-82A5-CD1EE372E865}" destId="{ABFCA291-A6DC-415F-91D7-466E664A7C3A}" srcOrd="0" destOrd="0" presId="urn:microsoft.com/office/officeart/2005/8/layout/radial4"/>
    <dgm:cxn modelId="{04ED416B-AD59-4F9D-BDCE-A31D99836A77}" srcId="{AD4620F5-247A-4D96-91A8-76963DE60716}" destId="{6A4F7F56-D355-4419-A745-C0446AF7F61A}" srcOrd="0" destOrd="0" parTransId="{1F26A699-45A4-4047-83B3-4FB5CE14FABE}" sibTransId="{1CB3931F-B965-4339-B139-275B1E291ED8}"/>
    <dgm:cxn modelId="{427A8D70-79DE-479A-9DDF-1B8966A86F2D}" type="presOf" srcId="{FB546EA6-9932-496B-BA00-99E05E8BE6DF}" destId="{9BBB8F2E-F78B-4000-B28F-E57D1F7D6851}" srcOrd="0" destOrd="0" presId="urn:microsoft.com/office/officeart/2005/8/layout/radial4"/>
    <dgm:cxn modelId="{1CAF1057-14C1-40DF-B27B-1892DDC9D66A}" type="presOf" srcId="{9F3411D4-0381-4DDF-81E1-3FBD69C70214}" destId="{824BA098-B66C-4546-906B-FDCE63F6E961}" srcOrd="0" destOrd="0" presId="urn:microsoft.com/office/officeart/2005/8/layout/radial4"/>
    <dgm:cxn modelId="{518B268E-FBE4-414F-ADAF-AC06434B430E}" type="presOf" srcId="{5BC6C407-7593-41B3-A795-48D4493EB6B9}" destId="{8D0850BC-04DC-4257-ADCE-7DEC54579D50}" srcOrd="0" destOrd="0" presId="urn:microsoft.com/office/officeart/2005/8/layout/radial4"/>
    <dgm:cxn modelId="{D23935CE-9508-4ADF-AD53-A38384BC0D06}" srcId="{6A4F7F56-D355-4419-A745-C0446AF7F61A}" destId="{FB546EA6-9932-496B-BA00-99E05E8BE6DF}" srcOrd="1" destOrd="0" parTransId="{5BC6C407-7593-41B3-A795-48D4493EB6B9}" sibTransId="{EC7BAC4F-EFA5-40B9-97E5-0B8A1D60740C}"/>
    <dgm:cxn modelId="{1F1984DA-6BD0-4F86-A118-A882A6B576E6}" srcId="{6A4F7F56-D355-4419-A745-C0446AF7F61A}" destId="{7B1DDA07-85B8-4266-9DA3-A369C1F76456}" srcOrd="2" destOrd="0" parTransId="{F8FECA9B-D27F-44A9-82A5-CD1EE372E865}" sibTransId="{7A749A68-45F1-45C5-9820-78AFC02E3D93}"/>
    <dgm:cxn modelId="{494416DB-D5F3-4926-BC08-95113C7057EC}" type="presOf" srcId="{7B1DDA07-85B8-4266-9DA3-A369C1F76456}" destId="{90A4F920-1BBF-493B-B3A9-555A9C78F4E2}" srcOrd="0" destOrd="0" presId="urn:microsoft.com/office/officeart/2005/8/layout/radial4"/>
    <dgm:cxn modelId="{5B46ECBC-68C6-4A1C-9AB0-1E5051243D4A}" type="presParOf" srcId="{8C08E49C-3E6C-4CC4-A700-DA629D066E1E}" destId="{BC1C52A6-D276-4017-9381-2C919F807CCD}" srcOrd="0" destOrd="0" presId="urn:microsoft.com/office/officeart/2005/8/layout/radial4"/>
    <dgm:cxn modelId="{0F3FBA5E-A2F4-41A1-9AB3-AC3DFA5A5349}" type="presParOf" srcId="{8C08E49C-3E6C-4CC4-A700-DA629D066E1E}" destId="{824BA098-B66C-4546-906B-FDCE63F6E961}" srcOrd="1" destOrd="0" presId="urn:microsoft.com/office/officeart/2005/8/layout/radial4"/>
    <dgm:cxn modelId="{B0521344-86D4-4982-B42A-017EE4F2C4EC}" type="presParOf" srcId="{8C08E49C-3E6C-4CC4-A700-DA629D066E1E}" destId="{798AB2DA-A2D8-43D1-AAB1-DD7665AA38B4}" srcOrd="2" destOrd="0" presId="urn:microsoft.com/office/officeart/2005/8/layout/radial4"/>
    <dgm:cxn modelId="{4EBF4388-F0FA-424C-9C1A-F6F86D0C8B08}" type="presParOf" srcId="{8C08E49C-3E6C-4CC4-A700-DA629D066E1E}" destId="{8D0850BC-04DC-4257-ADCE-7DEC54579D50}" srcOrd="3" destOrd="0" presId="urn:microsoft.com/office/officeart/2005/8/layout/radial4"/>
    <dgm:cxn modelId="{5A92A9CA-0E85-4B52-BFE2-F2F0BF16938F}" type="presParOf" srcId="{8C08E49C-3E6C-4CC4-A700-DA629D066E1E}" destId="{9BBB8F2E-F78B-4000-B28F-E57D1F7D6851}" srcOrd="4" destOrd="0" presId="urn:microsoft.com/office/officeart/2005/8/layout/radial4"/>
    <dgm:cxn modelId="{4774668E-2AE5-4BB7-8808-0ADD0034B9F5}" type="presParOf" srcId="{8C08E49C-3E6C-4CC4-A700-DA629D066E1E}" destId="{ABFCA291-A6DC-415F-91D7-466E664A7C3A}" srcOrd="5" destOrd="0" presId="urn:microsoft.com/office/officeart/2005/8/layout/radial4"/>
    <dgm:cxn modelId="{C76EDC09-53A3-4C83-95EB-213FF61DA107}" type="presParOf" srcId="{8C08E49C-3E6C-4CC4-A700-DA629D066E1E}" destId="{90A4F920-1BBF-493B-B3A9-555A9C78F4E2}" srcOrd="6"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B10FEF5-D1E3-461B-AFBE-55E669F47D08}" type="doc">
      <dgm:prSet loTypeId="urn:microsoft.com/office/officeart/2005/8/layout/process5" loCatId="process" qsTypeId="urn:microsoft.com/office/officeart/2005/8/quickstyle/simple3" qsCatId="simple" csTypeId="urn:microsoft.com/office/officeart/2005/8/colors/colorful1" csCatId="colorful" phldr="1"/>
      <dgm:spPr/>
      <dgm:t>
        <a:bodyPr/>
        <a:lstStyle/>
        <a:p>
          <a:endParaRPr lang="en-ID"/>
        </a:p>
      </dgm:t>
    </dgm:pt>
    <dgm:pt modelId="{A63A5F93-214C-4383-AEE9-A073025DACFE}">
      <dgm:prSet phldrT="[Text]"/>
      <dgm:spPr>
        <a:effectLst>
          <a:outerShdw blurRad="50800" dist="38100" dir="2700000" algn="tl" rotWithShape="0">
            <a:prstClr val="black">
              <a:alpha val="40000"/>
            </a:prstClr>
          </a:outerShdw>
        </a:effectLst>
      </dgm:spPr>
      <dgm:t>
        <a:bodyPr/>
        <a:lstStyle/>
        <a:p>
          <a:r>
            <a:rPr lang="en-US" i="1">
              <a:latin typeface="Arial Narrow" panose="020B0606020202030204" pitchFamily="34" charset="0"/>
            </a:rPr>
            <a:t>Homo Economicus</a:t>
          </a:r>
          <a:endParaRPr lang="en-ID" i="1">
            <a:latin typeface="Arial Narrow" panose="020B0606020202030204" pitchFamily="34" charset="0"/>
          </a:endParaRPr>
        </a:p>
      </dgm:t>
    </dgm:pt>
    <dgm:pt modelId="{CD06FC9B-1CE2-4507-BA51-74D9F40905A0}" type="parTrans" cxnId="{B63917F2-B0CE-4231-A242-BD57A6D293B8}">
      <dgm:prSet/>
      <dgm:spPr/>
      <dgm:t>
        <a:bodyPr/>
        <a:lstStyle/>
        <a:p>
          <a:endParaRPr lang="en-ID">
            <a:latin typeface="Arial Narrow" panose="020B0606020202030204" pitchFamily="34" charset="0"/>
          </a:endParaRPr>
        </a:p>
      </dgm:t>
    </dgm:pt>
    <dgm:pt modelId="{4B40B557-6658-4D4D-9176-8F29C3B454FC}" type="sibTrans" cxnId="{B63917F2-B0CE-4231-A242-BD57A6D293B8}">
      <dgm:prSet/>
      <dgm:spPr>
        <a:effectLst>
          <a:innerShdw blurRad="63500" dist="50800" dir="13500000">
            <a:prstClr val="black">
              <a:alpha val="50000"/>
            </a:prstClr>
          </a:innerShdw>
        </a:effectLst>
      </dgm:spPr>
      <dgm:t>
        <a:bodyPr/>
        <a:lstStyle/>
        <a:p>
          <a:endParaRPr lang="en-ID">
            <a:latin typeface="Arial Narrow" panose="020B0606020202030204" pitchFamily="34" charset="0"/>
          </a:endParaRPr>
        </a:p>
      </dgm:t>
    </dgm:pt>
    <dgm:pt modelId="{478CD9C2-03EC-496F-B13C-977F5445199E}">
      <dgm:prSet phldrT="[Text]"/>
      <dgm:spPr>
        <a:effectLst>
          <a:outerShdw blurRad="50800" dist="38100" dir="2700000" algn="tl" rotWithShape="0">
            <a:prstClr val="black">
              <a:alpha val="40000"/>
            </a:prstClr>
          </a:outerShdw>
        </a:effectLst>
      </dgm:spPr>
      <dgm:t>
        <a:bodyPr/>
        <a:lstStyle/>
        <a:p>
          <a:r>
            <a:rPr lang="en-US">
              <a:latin typeface="Arial Narrow" panose="020B0606020202030204" pitchFamily="34" charset="0"/>
            </a:rPr>
            <a:t>Rasionalitas</a:t>
          </a:r>
          <a:endParaRPr lang="en-ID">
            <a:latin typeface="Arial Narrow" panose="020B0606020202030204" pitchFamily="34" charset="0"/>
          </a:endParaRPr>
        </a:p>
      </dgm:t>
    </dgm:pt>
    <dgm:pt modelId="{2585B087-0EE1-4737-9A36-F7211BB75008}" type="parTrans" cxnId="{947A187A-9BCD-4804-87C6-8D4C3DE8E2B1}">
      <dgm:prSet/>
      <dgm:spPr/>
      <dgm:t>
        <a:bodyPr/>
        <a:lstStyle/>
        <a:p>
          <a:endParaRPr lang="en-ID">
            <a:latin typeface="Arial Narrow" panose="020B0606020202030204" pitchFamily="34" charset="0"/>
          </a:endParaRPr>
        </a:p>
      </dgm:t>
    </dgm:pt>
    <dgm:pt modelId="{16CB0268-A99D-4146-98EF-F078F9C99092}" type="sibTrans" cxnId="{947A187A-9BCD-4804-87C6-8D4C3DE8E2B1}">
      <dgm:prSet/>
      <dgm:spPr>
        <a:effectLst>
          <a:innerShdw blurRad="63500" dist="50800" dir="13500000">
            <a:prstClr val="black">
              <a:alpha val="50000"/>
            </a:prstClr>
          </a:innerShdw>
        </a:effectLst>
      </dgm:spPr>
      <dgm:t>
        <a:bodyPr/>
        <a:lstStyle/>
        <a:p>
          <a:endParaRPr lang="en-ID">
            <a:latin typeface="Arial Narrow" panose="020B0606020202030204" pitchFamily="34" charset="0"/>
          </a:endParaRPr>
        </a:p>
      </dgm:t>
    </dgm:pt>
    <dgm:pt modelId="{4B7BC76B-005A-4DFD-ABB7-C6693E0914FC}">
      <dgm:prSet phldrT="[Text]"/>
      <dgm:spPr>
        <a:effectLst>
          <a:outerShdw blurRad="50800" dist="38100" dir="2700000" algn="tl" rotWithShape="0">
            <a:prstClr val="black">
              <a:alpha val="40000"/>
            </a:prstClr>
          </a:outerShdw>
        </a:effectLst>
      </dgm:spPr>
      <dgm:t>
        <a:bodyPr/>
        <a:lstStyle/>
        <a:p>
          <a:r>
            <a:rPr lang="en-US">
              <a:latin typeface="Arial Narrow" panose="020B0606020202030204" pitchFamily="34" charset="0"/>
            </a:rPr>
            <a:t>Fenomena Kompleks</a:t>
          </a:r>
          <a:endParaRPr lang="en-ID">
            <a:latin typeface="Arial Narrow" panose="020B0606020202030204" pitchFamily="34" charset="0"/>
          </a:endParaRPr>
        </a:p>
      </dgm:t>
    </dgm:pt>
    <dgm:pt modelId="{8996775A-2F29-46BA-A61F-543FE6B62B2B}" type="parTrans" cxnId="{5CC71446-AD1F-47F2-A07D-031C614921BA}">
      <dgm:prSet/>
      <dgm:spPr/>
      <dgm:t>
        <a:bodyPr/>
        <a:lstStyle/>
        <a:p>
          <a:endParaRPr lang="en-ID">
            <a:latin typeface="Arial Narrow" panose="020B0606020202030204" pitchFamily="34" charset="0"/>
          </a:endParaRPr>
        </a:p>
      </dgm:t>
    </dgm:pt>
    <dgm:pt modelId="{E12DD8DB-B226-4C9C-BA8F-6603B868E429}" type="sibTrans" cxnId="{5CC71446-AD1F-47F2-A07D-031C614921BA}">
      <dgm:prSet/>
      <dgm:spPr/>
      <dgm:t>
        <a:bodyPr/>
        <a:lstStyle/>
        <a:p>
          <a:endParaRPr lang="en-ID">
            <a:latin typeface="Arial Narrow" panose="020B0606020202030204" pitchFamily="34" charset="0"/>
          </a:endParaRPr>
        </a:p>
      </dgm:t>
    </dgm:pt>
    <dgm:pt modelId="{FDB47096-9A7B-4F76-840F-F8530C05D3D4}">
      <dgm:prSet phldrT="[Text]"/>
      <dgm:spPr>
        <a:effectLst>
          <a:outerShdw blurRad="50800" dist="38100" dir="2700000" algn="tl" rotWithShape="0">
            <a:prstClr val="black">
              <a:alpha val="40000"/>
            </a:prstClr>
          </a:outerShdw>
        </a:effectLst>
      </dgm:spPr>
      <dgm:t>
        <a:bodyPr/>
        <a:lstStyle/>
        <a:p>
          <a:r>
            <a:rPr lang="en-US">
              <a:latin typeface="Arial Narrow" panose="020B0606020202030204" pitchFamily="34" charset="0"/>
            </a:rPr>
            <a:t>Logika Dasar</a:t>
          </a:r>
          <a:endParaRPr lang="en-ID">
            <a:latin typeface="Arial Narrow" panose="020B0606020202030204" pitchFamily="34" charset="0"/>
          </a:endParaRPr>
        </a:p>
      </dgm:t>
    </dgm:pt>
    <dgm:pt modelId="{345D6C6B-3A8D-4983-944C-4B888D7E53FB}" type="parTrans" cxnId="{5618CCAF-0CB0-4578-BE1A-BE194EAA8208}">
      <dgm:prSet/>
      <dgm:spPr/>
      <dgm:t>
        <a:bodyPr/>
        <a:lstStyle/>
        <a:p>
          <a:endParaRPr lang="en-ID">
            <a:latin typeface="Arial Narrow" panose="020B0606020202030204" pitchFamily="34" charset="0"/>
          </a:endParaRPr>
        </a:p>
      </dgm:t>
    </dgm:pt>
    <dgm:pt modelId="{F57BA4BF-4CA1-42FF-8283-A66B01110EAB}" type="sibTrans" cxnId="{5618CCAF-0CB0-4578-BE1A-BE194EAA8208}">
      <dgm:prSet/>
      <dgm:spPr>
        <a:effectLst>
          <a:innerShdw blurRad="63500" dist="50800" dir="13500000">
            <a:prstClr val="black">
              <a:alpha val="50000"/>
            </a:prstClr>
          </a:innerShdw>
        </a:effectLst>
      </dgm:spPr>
      <dgm:t>
        <a:bodyPr/>
        <a:lstStyle/>
        <a:p>
          <a:endParaRPr lang="en-ID">
            <a:latin typeface="Arial Narrow" panose="020B0606020202030204" pitchFamily="34" charset="0"/>
          </a:endParaRPr>
        </a:p>
      </dgm:t>
    </dgm:pt>
    <dgm:pt modelId="{1BC354C7-6BAD-4067-AFDE-7D5BF2A083E9}">
      <dgm:prSet phldrT="[Text]"/>
      <dgm:spPr>
        <a:effectLst>
          <a:outerShdw blurRad="50800" dist="38100" dir="2700000" algn="tl" rotWithShape="0">
            <a:prstClr val="black">
              <a:alpha val="40000"/>
            </a:prstClr>
          </a:outerShdw>
        </a:effectLst>
      </dgm:spPr>
      <dgm:t>
        <a:bodyPr/>
        <a:lstStyle/>
        <a:p>
          <a:r>
            <a:rPr lang="en-US">
              <a:latin typeface="Arial Narrow" panose="020B0606020202030204" pitchFamily="34" charset="0"/>
            </a:rPr>
            <a:t>Konsep</a:t>
          </a:r>
          <a:endParaRPr lang="en-ID">
            <a:latin typeface="Arial Narrow" panose="020B0606020202030204" pitchFamily="34" charset="0"/>
          </a:endParaRPr>
        </a:p>
      </dgm:t>
    </dgm:pt>
    <dgm:pt modelId="{963284D0-982D-4CCA-B75A-1A8C2A3A82AC}" type="parTrans" cxnId="{7A19DC68-A279-4DA2-94FC-113EEE806522}">
      <dgm:prSet/>
      <dgm:spPr/>
      <dgm:t>
        <a:bodyPr/>
        <a:lstStyle/>
        <a:p>
          <a:endParaRPr lang="en-ID">
            <a:latin typeface="Arial Narrow" panose="020B0606020202030204" pitchFamily="34" charset="0"/>
          </a:endParaRPr>
        </a:p>
      </dgm:t>
    </dgm:pt>
    <dgm:pt modelId="{CAFF59F8-FCB7-472A-955D-73A73900AE27}" type="sibTrans" cxnId="{7A19DC68-A279-4DA2-94FC-113EEE806522}">
      <dgm:prSet/>
      <dgm:spPr>
        <a:effectLst>
          <a:innerShdw blurRad="63500" dist="50800" dir="13500000">
            <a:prstClr val="black">
              <a:alpha val="50000"/>
            </a:prstClr>
          </a:innerShdw>
        </a:effectLst>
      </dgm:spPr>
      <dgm:t>
        <a:bodyPr/>
        <a:lstStyle/>
        <a:p>
          <a:endParaRPr lang="en-ID">
            <a:latin typeface="Arial Narrow" panose="020B0606020202030204" pitchFamily="34" charset="0"/>
          </a:endParaRPr>
        </a:p>
      </dgm:t>
    </dgm:pt>
    <dgm:pt modelId="{2BEA14FB-20DB-4266-B0D5-6BDC59AECF7C}">
      <dgm:prSet phldrT="[Text]"/>
      <dgm:spPr>
        <a:effectLst>
          <a:outerShdw blurRad="50800" dist="38100" dir="2700000" algn="tl" rotWithShape="0">
            <a:prstClr val="black">
              <a:alpha val="40000"/>
            </a:prstClr>
          </a:outerShdw>
        </a:effectLst>
      </dgm:spPr>
      <dgm:t>
        <a:bodyPr/>
        <a:lstStyle/>
        <a:p>
          <a:r>
            <a:rPr lang="en-US" b="1">
              <a:solidFill>
                <a:srgbClr val="FF0000"/>
              </a:solidFill>
              <a:latin typeface="Arial Narrow" panose="020B0606020202030204" pitchFamily="34" charset="0"/>
            </a:rPr>
            <a:t>Teori</a:t>
          </a:r>
          <a:endParaRPr lang="en-ID" b="1">
            <a:solidFill>
              <a:srgbClr val="FF0000"/>
            </a:solidFill>
            <a:latin typeface="Arial Narrow" panose="020B0606020202030204" pitchFamily="34" charset="0"/>
          </a:endParaRPr>
        </a:p>
      </dgm:t>
    </dgm:pt>
    <dgm:pt modelId="{4A647308-0E4D-43A6-BDA5-E68FD0AA5D81}" type="parTrans" cxnId="{997453CC-DAD7-4ADE-B923-837F6F75C1CF}">
      <dgm:prSet/>
      <dgm:spPr/>
      <dgm:t>
        <a:bodyPr/>
        <a:lstStyle/>
        <a:p>
          <a:endParaRPr lang="en-ID">
            <a:latin typeface="Arial Narrow" panose="020B0606020202030204" pitchFamily="34" charset="0"/>
          </a:endParaRPr>
        </a:p>
      </dgm:t>
    </dgm:pt>
    <dgm:pt modelId="{4E3CCD4A-1F4E-4CE7-8466-2033D8D35598}" type="sibTrans" cxnId="{997453CC-DAD7-4ADE-B923-837F6F75C1CF}">
      <dgm:prSet/>
      <dgm:spPr>
        <a:effectLst>
          <a:innerShdw blurRad="63500" dist="50800" dir="13500000">
            <a:prstClr val="black">
              <a:alpha val="50000"/>
            </a:prstClr>
          </a:innerShdw>
        </a:effectLst>
      </dgm:spPr>
      <dgm:t>
        <a:bodyPr/>
        <a:lstStyle/>
        <a:p>
          <a:endParaRPr lang="en-ID">
            <a:latin typeface="Arial Narrow" panose="020B0606020202030204" pitchFamily="34" charset="0"/>
          </a:endParaRPr>
        </a:p>
      </dgm:t>
    </dgm:pt>
    <dgm:pt modelId="{C7141ADF-8766-43BE-B901-DDAD99C01AC8}" type="pres">
      <dgm:prSet presAssocID="{4B10FEF5-D1E3-461B-AFBE-55E669F47D08}" presName="diagram" presStyleCnt="0">
        <dgm:presLayoutVars>
          <dgm:dir/>
          <dgm:resizeHandles val="exact"/>
        </dgm:presLayoutVars>
      </dgm:prSet>
      <dgm:spPr/>
    </dgm:pt>
    <dgm:pt modelId="{694A5B18-F1CD-4534-8405-5B3B9598B931}" type="pres">
      <dgm:prSet presAssocID="{A63A5F93-214C-4383-AEE9-A073025DACFE}" presName="node" presStyleLbl="node1" presStyleIdx="0" presStyleCnt="6">
        <dgm:presLayoutVars>
          <dgm:bulletEnabled val="1"/>
        </dgm:presLayoutVars>
      </dgm:prSet>
      <dgm:spPr/>
    </dgm:pt>
    <dgm:pt modelId="{72B00EEB-F90F-4269-A966-CBDE8E5062F4}" type="pres">
      <dgm:prSet presAssocID="{4B40B557-6658-4D4D-9176-8F29C3B454FC}" presName="sibTrans" presStyleLbl="sibTrans2D1" presStyleIdx="0" presStyleCnt="5"/>
      <dgm:spPr/>
    </dgm:pt>
    <dgm:pt modelId="{4F9157D3-114C-49B9-8EC9-3342D13AE1AA}" type="pres">
      <dgm:prSet presAssocID="{4B40B557-6658-4D4D-9176-8F29C3B454FC}" presName="connectorText" presStyleLbl="sibTrans2D1" presStyleIdx="0" presStyleCnt="5"/>
      <dgm:spPr/>
    </dgm:pt>
    <dgm:pt modelId="{B67E11E9-122E-4A8C-AF77-5241C27AE355}" type="pres">
      <dgm:prSet presAssocID="{478CD9C2-03EC-496F-B13C-977F5445199E}" presName="node" presStyleLbl="node1" presStyleIdx="1" presStyleCnt="6">
        <dgm:presLayoutVars>
          <dgm:bulletEnabled val="1"/>
        </dgm:presLayoutVars>
      </dgm:prSet>
      <dgm:spPr/>
    </dgm:pt>
    <dgm:pt modelId="{74500212-B9CD-4A24-8855-2D821B458704}" type="pres">
      <dgm:prSet presAssocID="{16CB0268-A99D-4146-98EF-F078F9C99092}" presName="sibTrans" presStyleLbl="sibTrans2D1" presStyleIdx="1" presStyleCnt="5"/>
      <dgm:spPr/>
    </dgm:pt>
    <dgm:pt modelId="{26E91D31-99CF-460C-9F56-4A096192BAAB}" type="pres">
      <dgm:prSet presAssocID="{16CB0268-A99D-4146-98EF-F078F9C99092}" presName="connectorText" presStyleLbl="sibTrans2D1" presStyleIdx="1" presStyleCnt="5"/>
      <dgm:spPr/>
    </dgm:pt>
    <dgm:pt modelId="{0E19CD0A-5840-4BB0-925A-85D31F4F663C}" type="pres">
      <dgm:prSet presAssocID="{FDB47096-9A7B-4F76-840F-F8530C05D3D4}" presName="node" presStyleLbl="node1" presStyleIdx="2" presStyleCnt="6">
        <dgm:presLayoutVars>
          <dgm:bulletEnabled val="1"/>
        </dgm:presLayoutVars>
      </dgm:prSet>
      <dgm:spPr/>
    </dgm:pt>
    <dgm:pt modelId="{5B13E341-E6C6-4EB4-BBAF-4EB2E8EB3521}" type="pres">
      <dgm:prSet presAssocID="{F57BA4BF-4CA1-42FF-8283-A66B01110EAB}" presName="sibTrans" presStyleLbl="sibTrans2D1" presStyleIdx="2" presStyleCnt="5"/>
      <dgm:spPr/>
    </dgm:pt>
    <dgm:pt modelId="{029DC8C8-0E3C-4318-BE09-90BC2DF93219}" type="pres">
      <dgm:prSet presAssocID="{F57BA4BF-4CA1-42FF-8283-A66B01110EAB}" presName="connectorText" presStyleLbl="sibTrans2D1" presStyleIdx="2" presStyleCnt="5"/>
      <dgm:spPr/>
    </dgm:pt>
    <dgm:pt modelId="{E13CD408-E400-4F95-83FA-B797038D6081}" type="pres">
      <dgm:prSet presAssocID="{1BC354C7-6BAD-4067-AFDE-7D5BF2A083E9}" presName="node" presStyleLbl="node1" presStyleIdx="3" presStyleCnt="6">
        <dgm:presLayoutVars>
          <dgm:bulletEnabled val="1"/>
        </dgm:presLayoutVars>
      </dgm:prSet>
      <dgm:spPr/>
    </dgm:pt>
    <dgm:pt modelId="{1674DE41-CB1A-4C38-955F-F88A035B664A}" type="pres">
      <dgm:prSet presAssocID="{CAFF59F8-FCB7-472A-955D-73A73900AE27}" presName="sibTrans" presStyleLbl="sibTrans2D1" presStyleIdx="3" presStyleCnt="5"/>
      <dgm:spPr/>
    </dgm:pt>
    <dgm:pt modelId="{63F1D790-7A3F-4F6E-9B33-F4DA08731E0D}" type="pres">
      <dgm:prSet presAssocID="{CAFF59F8-FCB7-472A-955D-73A73900AE27}" presName="connectorText" presStyleLbl="sibTrans2D1" presStyleIdx="3" presStyleCnt="5"/>
      <dgm:spPr/>
    </dgm:pt>
    <dgm:pt modelId="{C658C8DD-F3D4-4759-A351-BA43EBACE941}" type="pres">
      <dgm:prSet presAssocID="{2BEA14FB-20DB-4266-B0D5-6BDC59AECF7C}" presName="node" presStyleLbl="node1" presStyleIdx="4" presStyleCnt="6">
        <dgm:presLayoutVars>
          <dgm:bulletEnabled val="1"/>
        </dgm:presLayoutVars>
      </dgm:prSet>
      <dgm:spPr/>
    </dgm:pt>
    <dgm:pt modelId="{43A00505-DD7C-4679-AC4B-0954FCCB7A4E}" type="pres">
      <dgm:prSet presAssocID="{4E3CCD4A-1F4E-4CE7-8466-2033D8D35598}" presName="sibTrans" presStyleLbl="sibTrans2D1" presStyleIdx="4" presStyleCnt="5"/>
      <dgm:spPr/>
    </dgm:pt>
    <dgm:pt modelId="{6A6AED60-86E6-4D19-9D6C-7CF400539BE4}" type="pres">
      <dgm:prSet presAssocID="{4E3CCD4A-1F4E-4CE7-8466-2033D8D35598}" presName="connectorText" presStyleLbl="sibTrans2D1" presStyleIdx="4" presStyleCnt="5"/>
      <dgm:spPr/>
    </dgm:pt>
    <dgm:pt modelId="{9C6AD16B-A997-475B-819C-0800881412C0}" type="pres">
      <dgm:prSet presAssocID="{4B7BC76B-005A-4DFD-ABB7-C6693E0914FC}" presName="node" presStyleLbl="node1" presStyleIdx="5" presStyleCnt="6">
        <dgm:presLayoutVars>
          <dgm:bulletEnabled val="1"/>
        </dgm:presLayoutVars>
      </dgm:prSet>
      <dgm:spPr/>
    </dgm:pt>
  </dgm:ptLst>
  <dgm:cxnLst>
    <dgm:cxn modelId="{23AE4706-8E6A-4748-B979-1A9F9E97B182}" type="presOf" srcId="{16CB0268-A99D-4146-98EF-F078F9C99092}" destId="{74500212-B9CD-4A24-8855-2D821B458704}" srcOrd="0" destOrd="0" presId="urn:microsoft.com/office/officeart/2005/8/layout/process5"/>
    <dgm:cxn modelId="{75A3381F-B0E5-4A76-97BF-B13C0560D064}" type="presOf" srcId="{CAFF59F8-FCB7-472A-955D-73A73900AE27}" destId="{1674DE41-CB1A-4C38-955F-F88A035B664A}" srcOrd="0" destOrd="0" presId="urn:microsoft.com/office/officeart/2005/8/layout/process5"/>
    <dgm:cxn modelId="{D4007623-BF6D-4C11-8DBC-10729619E502}" type="presOf" srcId="{4B10FEF5-D1E3-461B-AFBE-55E669F47D08}" destId="{C7141ADF-8766-43BE-B901-DDAD99C01AC8}" srcOrd="0" destOrd="0" presId="urn:microsoft.com/office/officeart/2005/8/layout/process5"/>
    <dgm:cxn modelId="{CF05192E-ACB9-44EF-9BA5-7D34B92E9384}" type="presOf" srcId="{F57BA4BF-4CA1-42FF-8283-A66B01110EAB}" destId="{029DC8C8-0E3C-4318-BE09-90BC2DF93219}" srcOrd="1" destOrd="0" presId="urn:microsoft.com/office/officeart/2005/8/layout/process5"/>
    <dgm:cxn modelId="{A4D0073E-6B7B-45AF-81D9-282ED3C92615}" type="presOf" srcId="{1BC354C7-6BAD-4067-AFDE-7D5BF2A083E9}" destId="{E13CD408-E400-4F95-83FA-B797038D6081}" srcOrd="0" destOrd="0" presId="urn:microsoft.com/office/officeart/2005/8/layout/process5"/>
    <dgm:cxn modelId="{22001F41-6F01-4F0C-9E01-36A6D54BB29D}" type="presOf" srcId="{4B7BC76B-005A-4DFD-ABB7-C6693E0914FC}" destId="{9C6AD16B-A997-475B-819C-0800881412C0}" srcOrd="0" destOrd="0" presId="urn:microsoft.com/office/officeart/2005/8/layout/process5"/>
    <dgm:cxn modelId="{5CC71446-AD1F-47F2-A07D-031C614921BA}" srcId="{4B10FEF5-D1E3-461B-AFBE-55E669F47D08}" destId="{4B7BC76B-005A-4DFD-ABB7-C6693E0914FC}" srcOrd="5" destOrd="0" parTransId="{8996775A-2F29-46BA-A61F-543FE6B62B2B}" sibTransId="{E12DD8DB-B226-4C9C-BA8F-6603B868E429}"/>
    <dgm:cxn modelId="{7A19DC68-A279-4DA2-94FC-113EEE806522}" srcId="{4B10FEF5-D1E3-461B-AFBE-55E669F47D08}" destId="{1BC354C7-6BAD-4067-AFDE-7D5BF2A083E9}" srcOrd="3" destOrd="0" parTransId="{963284D0-982D-4CCA-B75A-1A8C2A3A82AC}" sibTransId="{CAFF59F8-FCB7-472A-955D-73A73900AE27}"/>
    <dgm:cxn modelId="{072EC64B-1031-4587-B21E-CE0E6FB1A7B2}" type="presOf" srcId="{FDB47096-9A7B-4F76-840F-F8530C05D3D4}" destId="{0E19CD0A-5840-4BB0-925A-85D31F4F663C}" srcOrd="0" destOrd="0" presId="urn:microsoft.com/office/officeart/2005/8/layout/process5"/>
    <dgm:cxn modelId="{51908C4E-1ED8-45F6-A692-888F51DDC7BC}" type="presOf" srcId="{478CD9C2-03EC-496F-B13C-977F5445199E}" destId="{B67E11E9-122E-4A8C-AF77-5241C27AE355}" srcOrd="0" destOrd="0" presId="urn:microsoft.com/office/officeart/2005/8/layout/process5"/>
    <dgm:cxn modelId="{92445650-815F-469E-8432-A66DC8406259}" type="presOf" srcId="{4E3CCD4A-1F4E-4CE7-8466-2033D8D35598}" destId="{43A00505-DD7C-4679-AC4B-0954FCCB7A4E}" srcOrd="0" destOrd="0" presId="urn:microsoft.com/office/officeart/2005/8/layout/process5"/>
    <dgm:cxn modelId="{2C1AF075-7288-4CA5-8ACC-F7E9BCC07D3D}" type="presOf" srcId="{16CB0268-A99D-4146-98EF-F078F9C99092}" destId="{26E91D31-99CF-460C-9F56-4A096192BAAB}" srcOrd="1" destOrd="0" presId="urn:microsoft.com/office/officeart/2005/8/layout/process5"/>
    <dgm:cxn modelId="{CE54FB75-E240-4D63-8DC9-9B78CA948812}" type="presOf" srcId="{4B40B557-6658-4D4D-9176-8F29C3B454FC}" destId="{72B00EEB-F90F-4269-A966-CBDE8E5062F4}" srcOrd="0" destOrd="0" presId="urn:microsoft.com/office/officeart/2005/8/layout/process5"/>
    <dgm:cxn modelId="{74812876-FEBB-44AC-814C-0A8F5A2F8080}" type="presOf" srcId="{4E3CCD4A-1F4E-4CE7-8466-2033D8D35598}" destId="{6A6AED60-86E6-4D19-9D6C-7CF400539BE4}" srcOrd="1" destOrd="0" presId="urn:microsoft.com/office/officeart/2005/8/layout/process5"/>
    <dgm:cxn modelId="{947A187A-9BCD-4804-87C6-8D4C3DE8E2B1}" srcId="{4B10FEF5-D1E3-461B-AFBE-55E669F47D08}" destId="{478CD9C2-03EC-496F-B13C-977F5445199E}" srcOrd="1" destOrd="0" parTransId="{2585B087-0EE1-4737-9A36-F7211BB75008}" sibTransId="{16CB0268-A99D-4146-98EF-F078F9C99092}"/>
    <dgm:cxn modelId="{08CBA87C-3C75-4A00-A0D7-9C91BE632F07}" type="presOf" srcId="{CAFF59F8-FCB7-472A-955D-73A73900AE27}" destId="{63F1D790-7A3F-4F6E-9B33-F4DA08731E0D}" srcOrd="1" destOrd="0" presId="urn:microsoft.com/office/officeart/2005/8/layout/process5"/>
    <dgm:cxn modelId="{00406698-46FC-4385-B7B0-CCDF55673E10}" type="presOf" srcId="{A63A5F93-214C-4383-AEE9-A073025DACFE}" destId="{694A5B18-F1CD-4534-8405-5B3B9598B931}" srcOrd="0" destOrd="0" presId="urn:microsoft.com/office/officeart/2005/8/layout/process5"/>
    <dgm:cxn modelId="{E2BB3FA5-190A-4BE1-8E7F-AB267E395884}" type="presOf" srcId="{2BEA14FB-20DB-4266-B0D5-6BDC59AECF7C}" destId="{C658C8DD-F3D4-4759-A351-BA43EBACE941}" srcOrd="0" destOrd="0" presId="urn:microsoft.com/office/officeart/2005/8/layout/process5"/>
    <dgm:cxn modelId="{5618CCAF-0CB0-4578-BE1A-BE194EAA8208}" srcId="{4B10FEF5-D1E3-461B-AFBE-55E669F47D08}" destId="{FDB47096-9A7B-4F76-840F-F8530C05D3D4}" srcOrd="2" destOrd="0" parTransId="{345D6C6B-3A8D-4983-944C-4B888D7E53FB}" sibTransId="{F57BA4BF-4CA1-42FF-8283-A66B01110EAB}"/>
    <dgm:cxn modelId="{C244DCC4-B9B0-4EB0-A4B3-ACF44E6B862A}" type="presOf" srcId="{F57BA4BF-4CA1-42FF-8283-A66B01110EAB}" destId="{5B13E341-E6C6-4EB4-BBAF-4EB2E8EB3521}" srcOrd="0" destOrd="0" presId="urn:microsoft.com/office/officeart/2005/8/layout/process5"/>
    <dgm:cxn modelId="{997453CC-DAD7-4ADE-B923-837F6F75C1CF}" srcId="{4B10FEF5-D1E3-461B-AFBE-55E669F47D08}" destId="{2BEA14FB-20DB-4266-B0D5-6BDC59AECF7C}" srcOrd="4" destOrd="0" parTransId="{4A647308-0E4D-43A6-BDA5-E68FD0AA5D81}" sibTransId="{4E3CCD4A-1F4E-4CE7-8466-2033D8D35598}"/>
    <dgm:cxn modelId="{947687EB-95C1-4726-9CA4-D815AD3F068B}" type="presOf" srcId="{4B40B557-6658-4D4D-9176-8F29C3B454FC}" destId="{4F9157D3-114C-49B9-8EC9-3342D13AE1AA}" srcOrd="1" destOrd="0" presId="urn:microsoft.com/office/officeart/2005/8/layout/process5"/>
    <dgm:cxn modelId="{B63917F2-B0CE-4231-A242-BD57A6D293B8}" srcId="{4B10FEF5-D1E3-461B-AFBE-55E669F47D08}" destId="{A63A5F93-214C-4383-AEE9-A073025DACFE}" srcOrd="0" destOrd="0" parTransId="{CD06FC9B-1CE2-4507-BA51-74D9F40905A0}" sibTransId="{4B40B557-6658-4D4D-9176-8F29C3B454FC}"/>
    <dgm:cxn modelId="{0578EF5B-839D-43FB-B471-317885BFEB4D}" type="presParOf" srcId="{C7141ADF-8766-43BE-B901-DDAD99C01AC8}" destId="{694A5B18-F1CD-4534-8405-5B3B9598B931}" srcOrd="0" destOrd="0" presId="urn:microsoft.com/office/officeart/2005/8/layout/process5"/>
    <dgm:cxn modelId="{F0A0056E-9713-4835-9CB6-5D4392F36FE3}" type="presParOf" srcId="{C7141ADF-8766-43BE-B901-DDAD99C01AC8}" destId="{72B00EEB-F90F-4269-A966-CBDE8E5062F4}" srcOrd="1" destOrd="0" presId="urn:microsoft.com/office/officeart/2005/8/layout/process5"/>
    <dgm:cxn modelId="{9423E82B-6C44-4393-AEF8-A6A7AC3B7B18}" type="presParOf" srcId="{72B00EEB-F90F-4269-A966-CBDE8E5062F4}" destId="{4F9157D3-114C-49B9-8EC9-3342D13AE1AA}" srcOrd="0" destOrd="0" presId="urn:microsoft.com/office/officeart/2005/8/layout/process5"/>
    <dgm:cxn modelId="{D7C97BDF-C444-4C6F-A3F7-2975F0532CA2}" type="presParOf" srcId="{C7141ADF-8766-43BE-B901-DDAD99C01AC8}" destId="{B67E11E9-122E-4A8C-AF77-5241C27AE355}" srcOrd="2" destOrd="0" presId="urn:microsoft.com/office/officeart/2005/8/layout/process5"/>
    <dgm:cxn modelId="{BF602F09-75B9-4BC7-A216-A23B05D94C19}" type="presParOf" srcId="{C7141ADF-8766-43BE-B901-DDAD99C01AC8}" destId="{74500212-B9CD-4A24-8855-2D821B458704}" srcOrd="3" destOrd="0" presId="urn:microsoft.com/office/officeart/2005/8/layout/process5"/>
    <dgm:cxn modelId="{65D7383B-FA2F-4CAF-BD24-6B6CB805003F}" type="presParOf" srcId="{74500212-B9CD-4A24-8855-2D821B458704}" destId="{26E91D31-99CF-460C-9F56-4A096192BAAB}" srcOrd="0" destOrd="0" presId="urn:microsoft.com/office/officeart/2005/8/layout/process5"/>
    <dgm:cxn modelId="{8D463B08-7F13-4522-8FFD-1EEB5644734E}" type="presParOf" srcId="{C7141ADF-8766-43BE-B901-DDAD99C01AC8}" destId="{0E19CD0A-5840-4BB0-925A-85D31F4F663C}" srcOrd="4" destOrd="0" presId="urn:microsoft.com/office/officeart/2005/8/layout/process5"/>
    <dgm:cxn modelId="{B2484ED1-BAF9-48C3-8C0D-BF4F7A1B4F12}" type="presParOf" srcId="{C7141ADF-8766-43BE-B901-DDAD99C01AC8}" destId="{5B13E341-E6C6-4EB4-BBAF-4EB2E8EB3521}" srcOrd="5" destOrd="0" presId="urn:microsoft.com/office/officeart/2005/8/layout/process5"/>
    <dgm:cxn modelId="{E6A375A7-204F-4D6F-8EDB-6B48140A7216}" type="presParOf" srcId="{5B13E341-E6C6-4EB4-BBAF-4EB2E8EB3521}" destId="{029DC8C8-0E3C-4318-BE09-90BC2DF93219}" srcOrd="0" destOrd="0" presId="urn:microsoft.com/office/officeart/2005/8/layout/process5"/>
    <dgm:cxn modelId="{1A38CB8A-BF0C-40C6-BDBB-B6EC3DFE5A22}" type="presParOf" srcId="{C7141ADF-8766-43BE-B901-DDAD99C01AC8}" destId="{E13CD408-E400-4F95-83FA-B797038D6081}" srcOrd="6" destOrd="0" presId="urn:microsoft.com/office/officeart/2005/8/layout/process5"/>
    <dgm:cxn modelId="{EE4734DC-06B3-4D32-9CF2-6E663D20FC7A}" type="presParOf" srcId="{C7141ADF-8766-43BE-B901-DDAD99C01AC8}" destId="{1674DE41-CB1A-4C38-955F-F88A035B664A}" srcOrd="7" destOrd="0" presId="urn:microsoft.com/office/officeart/2005/8/layout/process5"/>
    <dgm:cxn modelId="{50007CB3-2A17-4FE5-9DF9-981EF929221A}" type="presParOf" srcId="{1674DE41-CB1A-4C38-955F-F88A035B664A}" destId="{63F1D790-7A3F-4F6E-9B33-F4DA08731E0D}" srcOrd="0" destOrd="0" presId="urn:microsoft.com/office/officeart/2005/8/layout/process5"/>
    <dgm:cxn modelId="{C1091BA4-0183-4312-A45F-14FAC3A3C1AC}" type="presParOf" srcId="{C7141ADF-8766-43BE-B901-DDAD99C01AC8}" destId="{C658C8DD-F3D4-4759-A351-BA43EBACE941}" srcOrd="8" destOrd="0" presId="urn:microsoft.com/office/officeart/2005/8/layout/process5"/>
    <dgm:cxn modelId="{E7A476C2-85DB-4B6C-84F1-630C5D09E4D2}" type="presParOf" srcId="{C7141ADF-8766-43BE-B901-DDAD99C01AC8}" destId="{43A00505-DD7C-4679-AC4B-0954FCCB7A4E}" srcOrd="9" destOrd="0" presId="urn:microsoft.com/office/officeart/2005/8/layout/process5"/>
    <dgm:cxn modelId="{05BFF0F5-872E-494C-9AAE-9EFFDC68F07E}" type="presParOf" srcId="{43A00505-DD7C-4679-AC4B-0954FCCB7A4E}" destId="{6A6AED60-86E6-4D19-9D6C-7CF400539BE4}" srcOrd="0" destOrd="0" presId="urn:microsoft.com/office/officeart/2005/8/layout/process5"/>
    <dgm:cxn modelId="{E902C821-A718-4A91-86E0-550783E258DD}" type="presParOf" srcId="{C7141ADF-8766-43BE-B901-DDAD99C01AC8}" destId="{9C6AD16B-A997-475B-819C-0800881412C0}" srcOrd="10"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7426A8E-D1BE-4C63-A0B8-9D9A7B559A7F}" type="doc">
      <dgm:prSet loTypeId="urn:microsoft.com/office/officeart/2008/layout/HorizontalMultiLevelHierarchy" loCatId="hierarchy" qsTypeId="urn:microsoft.com/office/officeart/2005/8/quickstyle/simple3" qsCatId="simple" csTypeId="urn:microsoft.com/office/officeart/2005/8/colors/colorful1" csCatId="colorful" phldr="1"/>
      <dgm:spPr/>
      <dgm:t>
        <a:bodyPr/>
        <a:lstStyle/>
        <a:p>
          <a:endParaRPr lang="en-US"/>
        </a:p>
      </dgm:t>
    </dgm:pt>
    <dgm:pt modelId="{A29102F7-8D99-47F2-9407-80920933ECB6}">
      <dgm:prSet phldrT="[Text]" custT="1"/>
      <dgm:spPr>
        <a:effectLst>
          <a:outerShdw blurRad="50800" dist="38100" dir="2700000" algn="tl" rotWithShape="0">
            <a:prstClr val="black">
              <a:alpha val="40000"/>
            </a:prstClr>
          </a:outerShdw>
        </a:effectLst>
      </dgm:spPr>
      <dgm:t>
        <a:bodyPr/>
        <a:lstStyle/>
        <a:p>
          <a:r>
            <a:rPr lang="en-US" sz="2000" b="1">
              <a:latin typeface="Arial Narrow" panose="020B0606020202030204" pitchFamily="34" charset="0"/>
            </a:rPr>
            <a:t>Principles of Tax Policies</a:t>
          </a:r>
        </a:p>
      </dgm:t>
    </dgm:pt>
    <dgm:pt modelId="{05001CA6-0F04-4C83-9514-4BB767BAD636}" type="parTrans" cxnId="{6E59BEC2-C489-4056-8ADA-A8A67CF8795F}">
      <dgm:prSet/>
      <dgm:spPr/>
      <dgm:t>
        <a:bodyPr/>
        <a:lstStyle/>
        <a:p>
          <a:endParaRPr lang="en-US" sz="2000">
            <a:latin typeface="Arial Narrow" panose="020B0606020202030204" pitchFamily="34" charset="0"/>
          </a:endParaRPr>
        </a:p>
      </dgm:t>
    </dgm:pt>
    <dgm:pt modelId="{C1C5B4AD-BDF0-4978-A700-C2A53C67A788}" type="sibTrans" cxnId="{6E59BEC2-C489-4056-8ADA-A8A67CF8795F}">
      <dgm:prSet/>
      <dgm:spPr/>
      <dgm:t>
        <a:bodyPr/>
        <a:lstStyle/>
        <a:p>
          <a:endParaRPr lang="en-US" sz="2000">
            <a:latin typeface="Arial Narrow" panose="020B0606020202030204" pitchFamily="34" charset="0"/>
          </a:endParaRPr>
        </a:p>
      </dgm:t>
    </dgm:pt>
    <dgm:pt modelId="{085C6DBE-BF6E-49FF-A32A-F15F69B3D7AB}">
      <dgm:prSet phldrT="[Text]" custT="1"/>
      <dgm:spPr>
        <a:effectLst>
          <a:outerShdw blurRad="50800" dist="38100" dir="2700000" algn="tl" rotWithShape="0">
            <a:prstClr val="black">
              <a:alpha val="40000"/>
            </a:prstClr>
          </a:outerShdw>
        </a:effectLst>
      </dgm:spPr>
      <dgm:t>
        <a:bodyPr/>
        <a:lstStyle/>
        <a:p>
          <a:r>
            <a:rPr lang="en-US" sz="2000">
              <a:latin typeface="Arial Narrow" panose="020B0606020202030204" pitchFamily="34" charset="0"/>
            </a:rPr>
            <a:t>Rational Choice Theory</a:t>
          </a:r>
        </a:p>
      </dgm:t>
    </dgm:pt>
    <dgm:pt modelId="{F692FE42-3277-45FD-8701-AA6B732B93F3}" type="parTrans" cxnId="{FF43F3F9-A265-4C9E-A00E-12DE354BAE09}">
      <dgm:prSet custT="1"/>
      <dgm:spPr/>
      <dgm:t>
        <a:bodyPr/>
        <a:lstStyle/>
        <a:p>
          <a:endParaRPr lang="en-US" sz="2000">
            <a:latin typeface="Arial Narrow" panose="020B0606020202030204" pitchFamily="34" charset="0"/>
          </a:endParaRPr>
        </a:p>
      </dgm:t>
    </dgm:pt>
    <dgm:pt modelId="{22EA6734-7523-49AD-BA57-2FF313039019}" type="sibTrans" cxnId="{FF43F3F9-A265-4C9E-A00E-12DE354BAE09}">
      <dgm:prSet/>
      <dgm:spPr/>
      <dgm:t>
        <a:bodyPr/>
        <a:lstStyle/>
        <a:p>
          <a:endParaRPr lang="en-US" sz="2000">
            <a:latin typeface="Arial Narrow" panose="020B0606020202030204" pitchFamily="34" charset="0"/>
          </a:endParaRPr>
        </a:p>
      </dgm:t>
    </dgm:pt>
    <dgm:pt modelId="{016CB93E-8419-4FCA-9BDA-440A717320A5}">
      <dgm:prSet phldrT="[Text]" custT="1"/>
      <dgm:spPr>
        <a:effectLst>
          <a:outerShdw blurRad="50800" dist="38100" dir="2700000" algn="tl" rotWithShape="0">
            <a:prstClr val="black">
              <a:alpha val="40000"/>
            </a:prstClr>
          </a:outerShdw>
        </a:effectLst>
      </dgm:spPr>
      <dgm:t>
        <a:bodyPr/>
        <a:lstStyle/>
        <a:p>
          <a:r>
            <a:rPr lang="en-US" sz="2000">
              <a:latin typeface="Arial Narrow" panose="020B0606020202030204" pitchFamily="34" charset="0"/>
            </a:rPr>
            <a:t>Bounded Rationality Theory</a:t>
          </a:r>
        </a:p>
      </dgm:t>
    </dgm:pt>
    <dgm:pt modelId="{658987C1-D922-4525-AAF5-F7C8FAF476EF}" type="parTrans" cxnId="{8EFE4C8D-E150-49D9-8DF9-8954C2E8F5D9}">
      <dgm:prSet custT="1"/>
      <dgm:spPr/>
      <dgm:t>
        <a:bodyPr/>
        <a:lstStyle/>
        <a:p>
          <a:endParaRPr lang="en-US" sz="2000">
            <a:latin typeface="Arial Narrow" panose="020B0606020202030204" pitchFamily="34" charset="0"/>
          </a:endParaRPr>
        </a:p>
      </dgm:t>
    </dgm:pt>
    <dgm:pt modelId="{58C5132F-6A61-4F09-8F7F-F4AA7E0B7561}" type="sibTrans" cxnId="{8EFE4C8D-E150-49D9-8DF9-8954C2E8F5D9}">
      <dgm:prSet/>
      <dgm:spPr/>
      <dgm:t>
        <a:bodyPr/>
        <a:lstStyle/>
        <a:p>
          <a:endParaRPr lang="en-US" sz="2000">
            <a:latin typeface="Arial Narrow" panose="020B0606020202030204" pitchFamily="34" charset="0"/>
          </a:endParaRPr>
        </a:p>
      </dgm:t>
    </dgm:pt>
    <dgm:pt modelId="{A1B06B04-FC05-49D7-811E-3C4F9D183A81}">
      <dgm:prSet phldrT="[Text]" custT="1"/>
      <dgm:spPr>
        <a:effectLst>
          <a:outerShdw blurRad="50800" dist="38100" dir="2700000" algn="tl" rotWithShape="0">
            <a:prstClr val="black">
              <a:alpha val="40000"/>
            </a:prstClr>
          </a:outerShdw>
        </a:effectLst>
      </dgm:spPr>
      <dgm:t>
        <a:bodyPr/>
        <a:lstStyle/>
        <a:p>
          <a:r>
            <a:rPr lang="en-US" sz="2000">
              <a:latin typeface="Arial Narrow" panose="020B0606020202030204" pitchFamily="34" charset="0"/>
            </a:rPr>
            <a:t>Field Theory</a:t>
          </a:r>
        </a:p>
      </dgm:t>
    </dgm:pt>
    <dgm:pt modelId="{89EEF352-4643-43AB-8089-BE0C0FA92457}" type="parTrans" cxnId="{E2549173-62CD-4D2D-B052-EC0B35809068}">
      <dgm:prSet custT="1"/>
      <dgm:spPr/>
      <dgm:t>
        <a:bodyPr/>
        <a:lstStyle/>
        <a:p>
          <a:endParaRPr lang="en-US" sz="2000">
            <a:latin typeface="Arial Narrow" panose="020B0606020202030204" pitchFamily="34" charset="0"/>
          </a:endParaRPr>
        </a:p>
      </dgm:t>
    </dgm:pt>
    <dgm:pt modelId="{2EA763FF-A431-4F2D-B9C5-88CAB6560CA0}" type="sibTrans" cxnId="{E2549173-62CD-4D2D-B052-EC0B35809068}">
      <dgm:prSet/>
      <dgm:spPr/>
      <dgm:t>
        <a:bodyPr/>
        <a:lstStyle/>
        <a:p>
          <a:endParaRPr lang="en-US" sz="2000">
            <a:latin typeface="Arial Narrow" panose="020B0606020202030204" pitchFamily="34" charset="0"/>
          </a:endParaRPr>
        </a:p>
      </dgm:t>
    </dgm:pt>
    <dgm:pt modelId="{1582FF09-40C5-4D34-9FCC-FCCBF5957231}">
      <dgm:prSet phldrT="[Text]" custT="1"/>
      <dgm:spPr>
        <a:effectLst>
          <a:outerShdw blurRad="50800" dist="38100" dir="2700000" algn="tl" rotWithShape="0">
            <a:prstClr val="black">
              <a:alpha val="40000"/>
            </a:prstClr>
          </a:outerShdw>
        </a:effectLst>
      </dgm:spPr>
      <dgm:t>
        <a:bodyPr/>
        <a:lstStyle/>
        <a:p>
          <a:r>
            <a:rPr lang="en-US" sz="2000">
              <a:latin typeface="Arial Narrow" panose="020B0606020202030204" pitchFamily="34" charset="0"/>
            </a:rPr>
            <a:t>The Second Best Theory</a:t>
          </a:r>
        </a:p>
      </dgm:t>
    </dgm:pt>
    <dgm:pt modelId="{A3E58DF1-5C97-45E2-89A3-53128429C2E6}" type="parTrans" cxnId="{E265E3F9-1FEB-4315-8D26-8793DB618C1F}">
      <dgm:prSet custT="1"/>
      <dgm:spPr/>
      <dgm:t>
        <a:bodyPr/>
        <a:lstStyle/>
        <a:p>
          <a:endParaRPr lang="en-US" sz="2000">
            <a:latin typeface="Arial Narrow" panose="020B0606020202030204" pitchFamily="34" charset="0"/>
          </a:endParaRPr>
        </a:p>
      </dgm:t>
    </dgm:pt>
    <dgm:pt modelId="{03EABA82-5E07-480D-AC98-167570C268EB}" type="sibTrans" cxnId="{E265E3F9-1FEB-4315-8D26-8793DB618C1F}">
      <dgm:prSet/>
      <dgm:spPr/>
      <dgm:t>
        <a:bodyPr/>
        <a:lstStyle/>
        <a:p>
          <a:endParaRPr lang="en-US" sz="2000">
            <a:latin typeface="Arial Narrow" panose="020B0606020202030204" pitchFamily="34" charset="0"/>
          </a:endParaRPr>
        </a:p>
      </dgm:t>
    </dgm:pt>
    <dgm:pt modelId="{60CB0A24-9664-43B2-9D0D-888BF7459FA1}" type="pres">
      <dgm:prSet presAssocID="{67426A8E-D1BE-4C63-A0B8-9D9A7B559A7F}" presName="Name0" presStyleCnt="0">
        <dgm:presLayoutVars>
          <dgm:chPref val="1"/>
          <dgm:dir/>
          <dgm:animOne val="branch"/>
          <dgm:animLvl val="lvl"/>
          <dgm:resizeHandles val="exact"/>
        </dgm:presLayoutVars>
      </dgm:prSet>
      <dgm:spPr/>
    </dgm:pt>
    <dgm:pt modelId="{92579A5F-435B-427B-A1D5-5C61CF6B3203}" type="pres">
      <dgm:prSet presAssocID="{A29102F7-8D99-47F2-9407-80920933ECB6}" presName="root1" presStyleCnt="0"/>
      <dgm:spPr/>
    </dgm:pt>
    <dgm:pt modelId="{FE0EC04E-58B6-41D4-978A-B56622D108C3}" type="pres">
      <dgm:prSet presAssocID="{A29102F7-8D99-47F2-9407-80920933ECB6}" presName="LevelOneTextNode" presStyleLbl="node0" presStyleIdx="0" presStyleCnt="1" custScaleY="89170">
        <dgm:presLayoutVars>
          <dgm:chPref val="3"/>
        </dgm:presLayoutVars>
      </dgm:prSet>
      <dgm:spPr/>
    </dgm:pt>
    <dgm:pt modelId="{11E3CA68-4F27-4786-A474-56B9ABDCA2B4}" type="pres">
      <dgm:prSet presAssocID="{A29102F7-8D99-47F2-9407-80920933ECB6}" presName="level2hierChild" presStyleCnt="0"/>
      <dgm:spPr/>
    </dgm:pt>
    <dgm:pt modelId="{723F7935-68C4-4E15-ACDE-D64BB039735F}" type="pres">
      <dgm:prSet presAssocID="{F692FE42-3277-45FD-8701-AA6B732B93F3}" presName="conn2-1" presStyleLbl="parChTrans1D2" presStyleIdx="0" presStyleCnt="4"/>
      <dgm:spPr/>
    </dgm:pt>
    <dgm:pt modelId="{847531AE-F4AE-4948-9BA1-CCB0F6283838}" type="pres">
      <dgm:prSet presAssocID="{F692FE42-3277-45FD-8701-AA6B732B93F3}" presName="connTx" presStyleLbl="parChTrans1D2" presStyleIdx="0" presStyleCnt="4"/>
      <dgm:spPr/>
    </dgm:pt>
    <dgm:pt modelId="{E478B984-6A77-4260-B43C-FD6721330AB5}" type="pres">
      <dgm:prSet presAssocID="{085C6DBE-BF6E-49FF-A32A-F15F69B3D7AB}" presName="root2" presStyleCnt="0"/>
      <dgm:spPr/>
    </dgm:pt>
    <dgm:pt modelId="{0303A3A0-42B1-456C-9847-7BE34636E5B4}" type="pres">
      <dgm:prSet presAssocID="{085C6DBE-BF6E-49FF-A32A-F15F69B3D7AB}" presName="LevelTwoTextNode" presStyleLbl="node2" presStyleIdx="0" presStyleCnt="4" custScaleX="78507">
        <dgm:presLayoutVars>
          <dgm:chPref val="3"/>
        </dgm:presLayoutVars>
      </dgm:prSet>
      <dgm:spPr/>
    </dgm:pt>
    <dgm:pt modelId="{296AE6A1-AB6C-4210-9FF5-2EB63C09652D}" type="pres">
      <dgm:prSet presAssocID="{085C6DBE-BF6E-49FF-A32A-F15F69B3D7AB}" presName="level3hierChild" presStyleCnt="0"/>
      <dgm:spPr/>
    </dgm:pt>
    <dgm:pt modelId="{0747FB99-5C57-48C8-8EB5-35FD9B3EB492}" type="pres">
      <dgm:prSet presAssocID="{658987C1-D922-4525-AAF5-F7C8FAF476EF}" presName="conn2-1" presStyleLbl="parChTrans1D2" presStyleIdx="1" presStyleCnt="4"/>
      <dgm:spPr/>
    </dgm:pt>
    <dgm:pt modelId="{D3C6F70D-FD16-410A-BF3F-BE48CCD615A0}" type="pres">
      <dgm:prSet presAssocID="{658987C1-D922-4525-AAF5-F7C8FAF476EF}" presName="connTx" presStyleLbl="parChTrans1D2" presStyleIdx="1" presStyleCnt="4"/>
      <dgm:spPr/>
    </dgm:pt>
    <dgm:pt modelId="{BA02253D-61EF-41E5-883B-512864169571}" type="pres">
      <dgm:prSet presAssocID="{016CB93E-8419-4FCA-9BDA-440A717320A5}" presName="root2" presStyleCnt="0"/>
      <dgm:spPr/>
    </dgm:pt>
    <dgm:pt modelId="{EB62F935-6E75-4AF1-A6ED-A7D307BDEEE3}" type="pres">
      <dgm:prSet presAssocID="{016CB93E-8419-4FCA-9BDA-440A717320A5}" presName="LevelTwoTextNode" presStyleLbl="node2" presStyleIdx="1" presStyleCnt="4" custScaleX="78507">
        <dgm:presLayoutVars>
          <dgm:chPref val="3"/>
        </dgm:presLayoutVars>
      </dgm:prSet>
      <dgm:spPr/>
    </dgm:pt>
    <dgm:pt modelId="{2EEC5F9C-1521-4B13-911C-247E6428CC1D}" type="pres">
      <dgm:prSet presAssocID="{016CB93E-8419-4FCA-9BDA-440A717320A5}" presName="level3hierChild" presStyleCnt="0"/>
      <dgm:spPr/>
    </dgm:pt>
    <dgm:pt modelId="{335AFCCB-0F07-4776-925A-9960CE9FAC96}" type="pres">
      <dgm:prSet presAssocID="{89EEF352-4643-43AB-8089-BE0C0FA92457}" presName="conn2-1" presStyleLbl="parChTrans1D2" presStyleIdx="2" presStyleCnt="4"/>
      <dgm:spPr/>
    </dgm:pt>
    <dgm:pt modelId="{42C390D7-548B-4185-BED1-82A00446B2B3}" type="pres">
      <dgm:prSet presAssocID="{89EEF352-4643-43AB-8089-BE0C0FA92457}" presName="connTx" presStyleLbl="parChTrans1D2" presStyleIdx="2" presStyleCnt="4"/>
      <dgm:spPr/>
    </dgm:pt>
    <dgm:pt modelId="{448DE68E-2F78-4B0D-9757-143A8A9E5EAE}" type="pres">
      <dgm:prSet presAssocID="{A1B06B04-FC05-49D7-811E-3C4F9D183A81}" presName="root2" presStyleCnt="0"/>
      <dgm:spPr/>
    </dgm:pt>
    <dgm:pt modelId="{796ECCE5-109C-4D86-BDB1-E5280B8E1F91}" type="pres">
      <dgm:prSet presAssocID="{A1B06B04-FC05-49D7-811E-3C4F9D183A81}" presName="LevelTwoTextNode" presStyleLbl="node2" presStyleIdx="2" presStyleCnt="4" custScaleX="78507">
        <dgm:presLayoutVars>
          <dgm:chPref val="3"/>
        </dgm:presLayoutVars>
      </dgm:prSet>
      <dgm:spPr/>
    </dgm:pt>
    <dgm:pt modelId="{246862E6-6514-4FC2-88CB-3C586D16AAD4}" type="pres">
      <dgm:prSet presAssocID="{A1B06B04-FC05-49D7-811E-3C4F9D183A81}" presName="level3hierChild" presStyleCnt="0"/>
      <dgm:spPr/>
    </dgm:pt>
    <dgm:pt modelId="{10906830-B810-4C71-B31B-D91189C69EFD}" type="pres">
      <dgm:prSet presAssocID="{A3E58DF1-5C97-45E2-89A3-53128429C2E6}" presName="conn2-1" presStyleLbl="parChTrans1D2" presStyleIdx="3" presStyleCnt="4"/>
      <dgm:spPr/>
    </dgm:pt>
    <dgm:pt modelId="{C1A10C4C-2188-4078-B2BE-F4CF1E111B59}" type="pres">
      <dgm:prSet presAssocID="{A3E58DF1-5C97-45E2-89A3-53128429C2E6}" presName="connTx" presStyleLbl="parChTrans1D2" presStyleIdx="3" presStyleCnt="4"/>
      <dgm:spPr/>
    </dgm:pt>
    <dgm:pt modelId="{43BAB825-6C57-4B34-A67F-A1FF2007A507}" type="pres">
      <dgm:prSet presAssocID="{1582FF09-40C5-4D34-9FCC-FCCBF5957231}" presName="root2" presStyleCnt="0"/>
      <dgm:spPr/>
    </dgm:pt>
    <dgm:pt modelId="{534C6B47-56B1-4DE9-BE6F-5D93AD4632BA}" type="pres">
      <dgm:prSet presAssocID="{1582FF09-40C5-4D34-9FCC-FCCBF5957231}" presName="LevelTwoTextNode" presStyleLbl="node2" presStyleIdx="3" presStyleCnt="4" custScaleX="78507">
        <dgm:presLayoutVars>
          <dgm:chPref val="3"/>
        </dgm:presLayoutVars>
      </dgm:prSet>
      <dgm:spPr/>
    </dgm:pt>
    <dgm:pt modelId="{DC6A6324-A705-4305-B226-B81B683EEB6F}" type="pres">
      <dgm:prSet presAssocID="{1582FF09-40C5-4D34-9FCC-FCCBF5957231}" presName="level3hierChild" presStyleCnt="0"/>
      <dgm:spPr/>
    </dgm:pt>
  </dgm:ptLst>
  <dgm:cxnLst>
    <dgm:cxn modelId="{DF429C0C-D17E-4F94-8D6B-573B53124261}" type="presOf" srcId="{658987C1-D922-4525-AAF5-F7C8FAF476EF}" destId="{D3C6F70D-FD16-410A-BF3F-BE48CCD615A0}" srcOrd="1" destOrd="0" presId="urn:microsoft.com/office/officeart/2008/layout/HorizontalMultiLevelHierarchy"/>
    <dgm:cxn modelId="{8C351C66-D008-4867-B218-81C0A9A2A357}" type="presOf" srcId="{A3E58DF1-5C97-45E2-89A3-53128429C2E6}" destId="{10906830-B810-4C71-B31B-D91189C69EFD}" srcOrd="0" destOrd="0" presId="urn:microsoft.com/office/officeart/2008/layout/HorizontalMultiLevelHierarchy"/>
    <dgm:cxn modelId="{67052F68-10F8-4CEE-9A58-68F626BA2127}" type="presOf" srcId="{A29102F7-8D99-47F2-9407-80920933ECB6}" destId="{FE0EC04E-58B6-41D4-978A-B56622D108C3}" srcOrd="0" destOrd="0" presId="urn:microsoft.com/office/officeart/2008/layout/HorizontalMultiLevelHierarchy"/>
    <dgm:cxn modelId="{C61E8573-4A1C-4616-8E68-7248D717CBB8}" type="presOf" srcId="{89EEF352-4643-43AB-8089-BE0C0FA92457}" destId="{335AFCCB-0F07-4776-925A-9960CE9FAC96}" srcOrd="0" destOrd="0" presId="urn:microsoft.com/office/officeart/2008/layout/HorizontalMultiLevelHierarchy"/>
    <dgm:cxn modelId="{E2549173-62CD-4D2D-B052-EC0B35809068}" srcId="{A29102F7-8D99-47F2-9407-80920933ECB6}" destId="{A1B06B04-FC05-49D7-811E-3C4F9D183A81}" srcOrd="2" destOrd="0" parTransId="{89EEF352-4643-43AB-8089-BE0C0FA92457}" sibTransId="{2EA763FF-A431-4F2D-B9C5-88CAB6560CA0}"/>
    <dgm:cxn modelId="{DA5B4F78-02D9-47A2-A454-2FB072D4A70F}" type="presOf" srcId="{085C6DBE-BF6E-49FF-A32A-F15F69B3D7AB}" destId="{0303A3A0-42B1-456C-9847-7BE34636E5B4}" srcOrd="0" destOrd="0" presId="urn:microsoft.com/office/officeart/2008/layout/HorizontalMultiLevelHierarchy"/>
    <dgm:cxn modelId="{7A183479-AE9D-4A5A-BC35-11D555F1E6A2}" type="presOf" srcId="{016CB93E-8419-4FCA-9BDA-440A717320A5}" destId="{EB62F935-6E75-4AF1-A6ED-A7D307BDEEE3}" srcOrd="0" destOrd="0" presId="urn:microsoft.com/office/officeart/2008/layout/HorizontalMultiLevelHierarchy"/>
    <dgm:cxn modelId="{8EFE4C8D-E150-49D9-8DF9-8954C2E8F5D9}" srcId="{A29102F7-8D99-47F2-9407-80920933ECB6}" destId="{016CB93E-8419-4FCA-9BDA-440A717320A5}" srcOrd="1" destOrd="0" parTransId="{658987C1-D922-4525-AAF5-F7C8FAF476EF}" sibTransId="{58C5132F-6A61-4F09-8F7F-F4AA7E0B7561}"/>
    <dgm:cxn modelId="{EF610CA3-94E7-4202-AF9D-7088EEA0BADF}" type="presOf" srcId="{89EEF352-4643-43AB-8089-BE0C0FA92457}" destId="{42C390D7-548B-4185-BED1-82A00446B2B3}" srcOrd="1" destOrd="0" presId="urn:microsoft.com/office/officeart/2008/layout/HorizontalMultiLevelHierarchy"/>
    <dgm:cxn modelId="{EDB034AE-48E5-427B-B203-1C84E58B4096}" type="presOf" srcId="{A3E58DF1-5C97-45E2-89A3-53128429C2E6}" destId="{C1A10C4C-2188-4078-B2BE-F4CF1E111B59}" srcOrd="1" destOrd="0" presId="urn:microsoft.com/office/officeart/2008/layout/HorizontalMultiLevelHierarchy"/>
    <dgm:cxn modelId="{BB0DDBB1-CF3F-4ECB-9063-ACDE14B14FE7}" type="presOf" srcId="{1582FF09-40C5-4D34-9FCC-FCCBF5957231}" destId="{534C6B47-56B1-4DE9-BE6F-5D93AD4632BA}" srcOrd="0" destOrd="0" presId="urn:microsoft.com/office/officeart/2008/layout/HorizontalMultiLevelHierarchy"/>
    <dgm:cxn modelId="{7AE833B5-6727-4FD6-B8AA-1B5545354A4F}" type="presOf" srcId="{A1B06B04-FC05-49D7-811E-3C4F9D183A81}" destId="{796ECCE5-109C-4D86-BDB1-E5280B8E1F91}" srcOrd="0" destOrd="0" presId="urn:microsoft.com/office/officeart/2008/layout/HorizontalMultiLevelHierarchy"/>
    <dgm:cxn modelId="{6E59BEC2-C489-4056-8ADA-A8A67CF8795F}" srcId="{67426A8E-D1BE-4C63-A0B8-9D9A7B559A7F}" destId="{A29102F7-8D99-47F2-9407-80920933ECB6}" srcOrd="0" destOrd="0" parTransId="{05001CA6-0F04-4C83-9514-4BB767BAD636}" sibTransId="{C1C5B4AD-BDF0-4978-A700-C2A53C67A788}"/>
    <dgm:cxn modelId="{C0164EC3-C1A9-4220-9E7A-1A1558A28648}" type="presOf" srcId="{F692FE42-3277-45FD-8701-AA6B732B93F3}" destId="{847531AE-F4AE-4948-9BA1-CCB0F6283838}" srcOrd="1" destOrd="0" presId="urn:microsoft.com/office/officeart/2008/layout/HorizontalMultiLevelHierarchy"/>
    <dgm:cxn modelId="{23418DC4-26E0-4862-B772-47250A607532}" type="presOf" srcId="{658987C1-D922-4525-AAF5-F7C8FAF476EF}" destId="{0747FB99-5C57-48C8-8EB5-35FD9B3EB492}" srcOrd="0" destOrd="0" presId="urn:microsoft.com/office/officeart/2008/layout/HorizontalMultiLevelHierarchy"/>
    <dgm:cxn modelId="{82458DCF-A1E6-4C1F-BDBF-C147F902152A}" type="presOf" srcId="{F692FE42-3277-45FD-8701-AA6B732B93F3}" destId="{723F7935-68C4-4E15-ACDE-D64BB039735F}" srcOrd="0" destOrd="0" presId="urn:microsoft.com/office/officeart/2008/layout/HorizontalMultiLevelHierarchy"/>
    <dgm:cxn modelId="{4EC587E6-447D-4D91-B52F-55B9D2A9E732}" type="presOf" srcId="{67426A8E-D1BE-4C63-A0B8-9D9A7B559A7F}" destId="{60CB0A24-9664-43B2-9D0D-888BF7459FA1}" srcOrd="0" destOrd="0" presId="urn:microsoft.com/office/officeart/2008/layout/HorizontalMultiLevelHierarchy"/>
    <dgm:cxn modelId="{E265E3F9-1FEB-4315-8D26-8793DB618C1F}" srcId="{A29102F7-8D99-47F2-9407-80920933ECB6}" destId="{1582FF09-40C5-4D34-9FCC-FCCBF5957231}" srcOrd="3" destOrd="0" parTransId="{A3E58DF1-5C97-45E2-89A3-53128429C2E6}" sibTransId="{03EABA82-5E07-480D-AC98-167570C268EB}"/>
    <dgm:cxn modelId="{FF43F3F9-A265-4C9E-A00E-12DE354BAE09}" srcId="{A29102F7-8D99-47F2-9407-80920933ECB6}" destId="{085C6DBE-BF6E-49FF-A32A-F15F69B3D7AB}" srcOrd="0" destOrd="0" parTransId="{F692FE42-3277-45FD-8701-AA6B732B93F3}" sibTransId="{22EA6734-7523-49AD-BA57-2FF313039019}"/>
    <dgm:cxn modelId="{10B3917D-CFA6-4B2D-A0B3-6969C202F90B}" type="presParOf" srcId="{60CB0A24-9664-43B2-9D0D-888BF7459FA1}" destId="{92579A5F-435B-427B-A1D5-5C61CF6B3203}" srcOrd="0" destOrd="0" presId="urn:microsoft.com/office/officeart/2008/layout/HorizontalMultiLevelHierarchy"/>
    <dgm:cxn modelId="{B0D9824B-FEBD-4BB2-857D-57D350C6FD4C}" type="presParOf" srcId="{92579A5F-435B-427B-A1D5-5C61CF6B3203}" destId="{FE0EC04E-58B6-41D4-978A-B56622D108C3}" srcOrd="0" destOrd="0" presId="urn:microsoft.com/office/officeart/2008/layout/HorizontalMultiLevelHierarchy"/>
    <dgm:cxn modelId="{024C2D22-CFAB-4649-B856-2E7EF756F363}" type="presParOf" srcId="{92579A5F-435B-427B-A1D5-5C61CF6B3203}" destId="{11E3CA68-4F27-4786-A474-56B9ABDCA2B4}" srcOrd="1" destOrd="0" presId="urn:microsoft.com/office/officeart/2008/layout/HorizontalMultiLevelHierarchy"/>
    <dgm:cxn modelId="{45027A3C-D8B7-4BB7-87D6-1438015CA1C9}" type="presParOf" srcId="{11E3CA68-4F27-4786-A474-56B9ABDCA2B4}" destId="{723F7935-68C4-4E15-ACDE-D64BB039735F}" srcOrd="0" destOrd="0" presId="urn:microsoft.com/office/officeart/2008/layout/HorizontalMultiLevelHierarchy"/>
    <dgm:cxn modelId="{3E4E0F82-1033-4455-A7E1-34411349D67C}" type="presParOf" srcId="{723F7935-68C4-4E15-ACDE-D64BB039735F}" destId="{847531AE-F4AE-4948-9BA1-CCB0F6283838}" srcOrd="0" destOrd="0" presId="urn:microsoft.com/office/officeart/2008/layout/HorizontalMultiLevelHierarchy"/>
    <dgm:cxn modelId="{7D6CED52-61D2-4E2C-ABCD-592E75FCC335}" type="presParOf" srcId="{11E3CA68-4F27-4786-A474-56B9ABDCA2B4}" destId="{E478B984-6A77-4260-B43C-FD6721330AB5}" srcOrd="1" destOrd="0" presId="urn:microsoft.com/office/officeart/2008/layout/HorizontalMultiLevelHierarchy"/>
    <dgm:cxn modelId="{BC96D067-AE16-439F-B2F2-608F7B9D1243}" type="presParOf" srcId="{E478B984-6A77-4260-B43C-FD6721330AB5}" destId="{0303A3A0-42B1-456C-9847-7BE34636E5B4}" srcOrd="0" destOrd="0" presId="urn:microsoft.com/office/officeart/2008/layout/HorizontalMultiLevelHierarchy"/>
    <dgm:cxn modelId="{C6B1AFC6-F1DE-4B66-9791-642D927656AF}" type="presParOf" srcId="{E478B984-6A77-4260-B43C-FD6721330AB5}" destId="{296AE6A1-AB6C-4210-9FF5-2EB63C09652D}" srcOrd="1" destOrd="0" presId="urn:microsoft.com/office/officeart/2008/layout/HorizontalMultiLevelHierarchy"/>
    <dgm:cxn modelId="{55B38CF5-14DF-454F-AF07-A37992BBB267}" type="presParOf" srcId="{11E3CA68-4F27-4786-A474-56B9ABDCA2B4}" destId="{0747FB99-5C57-48C8-8EB5-35FD9B3EB492}" srcOrd="2" destOrd="0" presId="urn:microsoft.com/office/officeart/2008/layout/HorizontalMultiLevelHierarchy"/>
    <dgm:cxn modelId="{DCECD472-7587-4D7F-B661-E7318B97EE63}" type="presParOf" srcId="{0747FB99-5C57-48C8-8EB5-35FD9B3EB492}" destId="{D3C6F70D-FD16-410A-BF3F-BE48CCD615A0}" srcOrd="0" destOrd="0" presId="urn:microsoft.com/office/officeart/2008/layout/HorizontalMultiLevelHierarchy"/>
    <dgm:cxn modelId="{CA1C5A98-A78A-4057-A4E2-2AFAE53D609E}" type="presParOf" srcId="{11E3CA68-4F27-4786-A474-56B9ABDCA2B4}" destId="{BA02253D-61EF-41E5-883B-512864169571}" srcOrd="3" destOrd="0" presId="urn:microsoft.com/office/officeart/2008/layout/HorizontalMultiLevelHierarchy"/>
    <dgm:cxn modelId="{19F28FAA-4F48-4323-A6D2-E25965E12A73}" type="presParOf" srcId="{BA02253D-61EF-41E5-883B-512864169571}" destId="{EB62F935-6E75-4AF1-A6ED-A7D307BDEEE3}" srcOrd="0" destOrd="0" presId="urn:microsoft.com/office/officeart/2008/layout/HorizontalMultiLevelHierarchy"/>
    <dgm:cxn modelId="{5104D66D-D0AE-4F2C-8E34-30CD4A320FBA}" type="presParOf" srcId="{BA02253D-61EF-41E5-883B-512864169571}" destId="{2EEC5F9C-1521-4B13-911C-247E6428CC1D}" srcOrd="1" destOrd="0" presId="urn:microsoft.com/office/officeart/2008/layout/HorizontalMultiLevelHierarchy"/>
    <dgm:cxn modelId="{57D36586-8ECE-4AD8-978C-F97053BDC11E}" type="presParOf" srcId="{11E3CA68-4F27-4786-A474-56B9ABDCA2B4}" destId="{335AFCCB-0F07-4776-925A-9960CE9FAC96}" srcOrd="4" destOrd="0" presId="urn:microsoft.com/office/officeart/2008/layout/HorizontalMultiLevelHierarchy"/>
    <dgm:cxn modelId="{21A598CB-6631-47A3-9A57-8F9C3009B0A6}" type="presParOf" srcId="{335AFCCB-0F07-4776-925A-9960CE9FAC96}" destId="{42C390D7-548B-4185-BED1-82A00446B2B3}" srcOrd="0" destOrd="0" presId="urn:microsoft.com/office/officeart/2008/layout/HorizontalMultiLevelHierarchy"/>
    <dgm:cxn modelId="{B1F2079F-CA40-4B7E-BE34-5B8C24FF80FD}" type="presParOf" srcId="{11E3CA68-4F27-4786-A474-56B9ABDCA2B4}" destId="{448DE68E-2F78-4B0D-9757-143A8A9E5EAE}" srcOrd="5" destOrd="0" presId="urn:microsoft.com/office/officeart/2008/layout/HorizontalMultiLevelHierarchy"/>
    <dgm:cxn modelId="{096E6B4A-B2B7-44BC-AA0D-A6C07B6C0FB8}" type="presParOf" srcId="{448DE68E-2F78-4B0D-9757-143A8A9E5EAE}" destId="{796ECCE5-109C-4D86-BDB1-E5280B8E1F91}" srcOrd="0" destOrd="0" presId="urn:microsoft.com/office/officeart/2008/layout/HorizontalMultiLevelHierarchy"/>
    <dgm:cxn modelId="{E5B4C553-B880-4AF5-8806-920E0A3FC296}" type="presParOf" srcId="{448DE68E-2F78-4B0D-9757-143A8A9E5EAE}" destId="{246862E6-6514-4FC2-88CB-3C586D16AAD4}" srcOrd="1" destOrd="0" presId="urn:microsoft.com/office/officeart/2008/layout/HorizontalMultiLevelHierarchy"/>
    <dgm:cxn modelId="{EC5C1D4D-3BE2-4F27-A49A-108561A7E502}" type="presParOf" srcId="{11E3CA68-4F27-4786-A474-56B9ABDCA2B4}" destId="{10906830-B810-4C71-B31B-D91189C69EFD}" srcOrd="6" destOrd="0" presId="urn:microsoft.com/office/officeart/2008/layout/HorizontalMultiLevelHierarchy"/>
    <dgm:cxn modelId="{FC50C2CF-FC94-4CCB-91DD-365EF14A5754}" type="presParOf" srcId="{10906830-B810-4C71-B31B-D91189C69EFD}" destId="{C1A10C4C-2188-4078-B2BE-F4CF1E111B59}" srcOrd="0" destOrd="0" presId="urn:microsoft.com/office/officeart/2008/layout/HorizontalMultiLevelHierarchy"/>
    <dgm:cxn modelId="{374A4047-F8E3-4F00-9B21-3ED3206052F8}" type="presParOf" srcId="{11E3CA68-4F27-4786-A474-56B9ABDCA2B4}" destId="{43BAB825-6C57-4B34-A67F-A1FF2007A507}" srcOrd="7" destOrd="0" presId="urn:microsoft.com/office/officeart/2008/layout/HorizontalMultiLevelHierarchy"/>
    <dgm:cxn modelId="{33C0B3C1-EBDD-4594-8649-FFE4CC6281B1}" type="presParOf" srcId="{43BAB825-6C57-4B34-A67F-A1FF2007A507}" destId="{534C6B47-56B1-4DE9-BE6F-5D93AD4632BA}" srcOrd="0" destOrd="0" presId="urn:microsoft.com/office/officeart/2008/layout/HorizontalMultiLevelHierarchy"/>
    <dgm:cxn modelId="{BA79BB1E-8204-4F24-B040-A57B471BE47F}" type="presParOf" srcId="{43BAB825-6C57-4B34-A67F-A1FF2007A507}" destId="{DC6A6324-A705-4305-B226-B81B683EEB6F}"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2147926-0895-41E6-B7F0-E5C85FBC7697}" type="doc">
      <dgm:prSet loTypeId="urn:microsoft.com/office/officeart/2005/8/layout/orgChart1" loCatId="hierarchy" qsTypeId="urn:microsoft.com/office/officeart/2005/8/quickstyle/simple3" qsCatId="simple" csTypeId="urn:microsoft.com/office/officeart/2005/8/colors/colorful5" csCatId="colorful" phldr="1"/>
      <dgm:spPr/>
      <dgm:t>
        <a:bodyPr/>
        <a:lstStyle/>
        <a:p>
          <a:endParaRPr lang="en-ID"/>
        </a:p>
      </dgm:t>
    </dgm:pt>
    <dgm:pt modelId="{8723DFB8-1D86-4347-9E1A-D986BB827932}">
      <dgm:prSet phldrT="[Text]" phldr="0" custT="1"/>
      <dgm:spPr>
        <a:effectLst>
          <a:outerShdw blurRad="50800" dist="38100" dir="2700000" algn="tl" rotWithShape="0">
            <a:prstClr val="black">
              <a:alpha val="40000"/>
            </a:prstClr>
          </a:outerShdw>
        </a:effectLst>
      </dgm:spPr>
      <dgm:t>
        <a:bodyPr/>
        <a:lstStyle/>
        <a:p>
          <a:r>
            <a:rPr lang="en-US" sz="2000">
              <a:latin typeface="Arial Narrow" panose="020B0606020202030204" pitchFamily="34" charset="0"/>
            </a:rPr>
            <a:t>UUD 1945</a:t>
          </a:r>
          <a:endParaRPr lang="en-ID" sz="2000">
            <a:latin typeface="Arial Narrow" panose="020B0606020202030204" pitchFamily="34" charset="0"/>
          </a:endParaRPr>
        </a:p>
      </dgm:t>
    </dgm:pt>
    <dgm:pt modelId="{8EEC0351-7896-4778-8793-5A5A72CE15F5}" type="parTrans" cxnId="{01713DED-BEAE-4E9A-AC38-EEFDC121898B}">
      <dgm:prSet/>
      <dgm:spPr/>
      <dgm:t>
        <a:bodyPr/>
        <a:lstStyle/>
        <a:p>
          <a:endParaRPr lang="en-ID" sz="2000">
            <a:latin typeface="Arial Narrow" panose="020B0606020202030204" pitchFamily="34" charset="0"/>
          </a:endParaRPr>
        </a:p>
      </dgm:t>
    </dgm:pt>
    <dgm:pt modelId="{83996AEE-47B8-453F-9E28-1AA24127352D}" type="sibTrans" cxnId="{01713DED-BEAE-4E9A-AC38-EEFDC121898B}">
      <dgm:prSet/>
      <dgm:spPr/>
      <dgm:t>
        <a:bodyPr/>
        <a:lstStyle/>
        <a:p>
          <a:endParaRPr lang="en-ID" sz="2000">
            <a:latin typeface="Arial Narrow" panose="020B0606020202030204" pitchFamily="34" charset="0"/>
          </a:endParaRPr>
        </a:p>
      </dgm:t>
    </dgm:pt>
    <dgm:pt modelId="{22CF7291-3D96-40A5-ACE7-89F5D590E02F}">
      <dgm:prSet phldrT="[Text]" phldr="0" custT="1"/>
      <dgm:spPr>
        <a:effectLst>
          <a:outerShdw blurRad="50800" dist="38100" dir="2700000" algn="tl" rotWithShape="0">
            <a:prstClr val="black">
              <a:alpha val="40000"/>
            </a:prstClr>
          </a:outerShdw>
        </a:effectLst>
      </dgm:spPr>
      <dgm:t>
        <a:bodyPr/>
        <a:lstStyle/>
        <a:p>
          <a:r>
            <a:rPr lang="en-US" sz="2000">
              <a:latin typeface="Arial Narrow" panose="020B0606020202030204" pitchFamily="34" charset="0"/>
            </a:rPr>
            <a:t>PMK 28/2026 </a:t>
          </a:r>
          <a:endParaRPr lang="en-ID" sz="2000">
            <a:latin typeface="Arial Narrow" panose="020B0606020202030204" pitchFamily="34" charset="0"/>
          </a:endParaRPr>
        </a:p>
      </dgm:t>
    </dgm:pt>
    <dgm:pt modelId="{62F8D61C-8412-4C3A-8A2E-24445E5FB318}" type="parTrans" cxnId="{A9929FE9-964E-46C9-ADD2-F111AAAF2F33}">
      <dgm:prSet/>
      <dgm:spPr>
        <a:ln w="19050">
          <a:solidFill>
            <a:schemeClr val="tx1"/>
          </a:solidFill>
          <a:headEnd type="none" w="med" len="med"/>
          <a:tailEnd type="arrow" w="med" len="med"/>
        </a:ln>
      </dgm:spPr>
      <dgm:t>
        <a:bodyPr/>
        <a:lstStyle/>
        <a:p>
          <a:endParaRPr lang="en-ID" sz="2000">
            <a:latin typeface="Arial Narrow" panose="020B0606020202030204" pitchFamily="34" charset="0"/>
          </a:endParaRPr>
        </a:p>
      </dgm:t>
    </dgm:pt>
    <dgm:pt modelId="{B47E7C57-00E1-4823-81BD-DD1B514F480A}" type="sibTrans" cxnId="{A9929FE9-964E-46C9-ADD2-F111AAAF2F33}">
      <dgm:prSet/>
      <dgm:spPr/>
      <dgm:t>
        <a:bodyPr/>
        <a:lstStyle/>
        <a:p>
          <a:endParaRPr lang="en-ID" sz="2000">
            <a:latin typeface="Arial Narrow" panose="020B0606020202030204" pitchFamily="34" charset="0"/>
          </a:endParaRPr>
        </a:p>
      </dgm:t>
    </dgm:pt>
    <dgm:pt modelId="{931E53AA-E085-4C56-BB32-B8A7AF74347E}">
      <dgm:prSet phldrT="[Text]" phldr="0" custT="1"/>
      <dgm:spPr>
        <a:effectLst>
          <a:outerShdw blurRad="50800" dist="38100" dir="2700000" algn="tl" rotWithShape="0">
            <a:prstClr val="black">
              <a:alpha val="40000"/>
            </a:prstClr>
          </a:outerShdw>
        </a:effectLst>
      </dgm:spPr>
      <dgm:t>
        <a:bodyPr/>
        <a:lstStyle/>
        <a:p>
          <a:r>
            <a:rPr lang="en-US" sz="2000">
              <a:latin typeface="Arial Narrow" panose="020B0606020202030204" pitchFamily="34" charset="0"/>
            </a:rPr>
            <a:t>Pasal 22A</a:t>
          </a:r>
          <a:endParaRPr lang="en-ID" sz="2000">
            <a:latin typeface="Arial Narrow" panose="020B0606020202030204" pitchFamily="34" charset="0"/>
          </a:endParaRPr>
        </a:p>
      </dgm:t>
    </dgm:pt>
    <dgm:pt modelId="{8E7111EA-BCD5-43AC-9445-AB6E3D228BDC}" type="parTrans" cxnId="{B9F2DA5D-CCDA-47CA-BF08-328D95A29D7F}">
      <dgm:prSet/>
      <dgm:spPr>
        <a:ln w="19050">
          <a:solidFill>
            <a:schemeClr val="tx1"/>
          </a:solidFill>
          <a:headEnd type="none" w="med" len="med"/>
          <a:tailEnd type="arrow" w="med" len="med"/>
        </a:ln>
      </dgm:spPr>
      <dgm:t>
        <a:bodyPr/>
        <a:lstStyle/>
        <a:p>
          <a:endParaRPr lang="en-ID" sz="2000">
            <a:latin typeface="Arial Narrow" panose="020B0606020202030204" pitchFamily="34" charset="0"/>
          </a:endParaRPr>
        </a:p>
      </dgm:t>
    </dgm:pt>
    <dgm:pt modelId="{5B3A5AFF-E9F9-4D0C-8932-53EF28D990B8}" type="sibTrans" cxnId="{B9F2DA5D-CCDA-47CA-BF08-328D95A29D7F}">
      <dgm:prSet/>
      <dgm:spPr/>
      <dgm:t>
        <a:bodyPr/>
        <a:lstStyle/>
        <a:p>
          <a:endParaRPr lang="en-ID" sz="2000">
            <a:latin typeface="Arial Narrow" panose="020B0606020202030204" pitchFamily="34" charset="0"/>
          </a:endParaRPr>
        </a:p>
      </dgm:t>
    </dgm:pt>
    <dgm:pt modelId="{9A8BFA48-80D5-4EF6-A7E8-27A97A7E6A02}">
      <dgm:prSet phldrT="[Text]" phldr="0" custT="1"/>
      <dgm:spPr>
        <a:effectLst>
          <a:outerShdw blurRad="50800" dist="38100" dir="2700000" algn="tl" rotWithShape="0">
            <a:prstClr val="black">
              <a:alpha val="40000"/>
            </a:prstClr>
          </a:outerShdw>
        </a:effectLst>
      </dgm:spPr>
      <dgm:t>
        <a:bodyPr/>
        <a:lstStyle/>
        <a:p>
          <a:r>
            <a:rPr lang="en-US" sz="2000">
              <a:latin typeface="Arial Narrow" panose="020B0606020202030204" pitchFamily="34" charset="0"/>
            </a:rPr>
            <a:t>UU KUP &amp; UU PPN</a:t>
          </a:r>
          <a:endParaRPr lang="en-ID" sz="2000">
            <a:latin typeface="Arial Narrow" panose="020B0606020202030204" pitchFamily="34" charset="0"/>
          </a:endParaRPr>
        </a:p>
      </dgm:t>
    </dgm:pt>
    <dgm:pt modelId="{00B16BB6-9B34-49FD-9F88-69C189C2DD57}" type="parTrans" cxnId="{272744C1-B477-4C32-9283-249249D59AEA}">
      <dgm:prSet/>
      <dgm:spPr>
        <a:ln w="19050">
          <a:solidFill>
            <a:schemeClr val="tx1"/>
          </a:solidFill>
          <a:headEnd type="none" w="med" len="med"/>
          <a:tailEnd type="arrow" w="med" len="med"/>
        </a:ln>
      </dgm:spPr>
      <dgm:t>
        <a:bodyPr/>
        <a:lstStyle/>
        <a:p>
          <a:endParaRPr lang="en-ID" sz="2000">
            <a:latin typeface="Arial Narrow" panose="020B0606020202030204" pitchFamily="34" charset="0"/>
          </a:endParaRPr>
        </a:p>
      </dgm:t>
    </dgm:pt>
    <dgm:pt modelId="{C5EAD369-BB7D-4FF2-8DF1-53F0B7347904}" type="sibTrans" cxnId="{272744C1-B477-4C32-9283-249249D59AEA}">
      <dgm:prSet/>
      <dgm:spPr/>
      <dgm:t>
        <a:bodyPr/>
        <a:lstStyle/>
        <a:p>
          <a:endParaRPr lang="en-ID" sz="2000">
            <a:latin typeface="Arial Narrow" panose="020B0606020202030204" pitchFamily="34" charset="0"/>
          </a:endParaRPr>
        </a:p>
      </dgm:t>
    </dgm:pt>
    <dgm:pt modelId="{52340951-2C8D-49A0-8298-84CC952E80BD}">
      <dgm:prSet phldrT="[Text]" phldr="0" custT="1"/>
      <dgm:spPr>
        <a:effectLst>
          <a:outerShdw blurRad="50800" dist="38100" dir="2700000" algn="tl" rotWithShape="0">
            <a:prstClr val="black">
              <a:alpha val="40000"/>
            </a:prstClr>
          </a:outerShdw>
        </a:effectLst>
      </dgm:spPr>
      <dgm:t>
        <a:bodyPr/>
        <a:lstStyle/>
        <a:p>
          <a:r>
            <a:rPr lang="en-US" sz="2000">
              <a:latin typeface="Arial Narrow" panose="020B0606020202030204" pitchFamily="34" charset="0"/>
            </a:rPr>
            <a:t>Pasal 23A</a:t>
          </a:r>
          <a:endParaRPr lang="en-ID" sz="2000">
            <a:latin typeface="Arial Narrow" panose="020B0606020202030204" pitchFamily="34" charset="0"/>
          </a:endParaRPr>
        </a:p>
      </dgm:t>
    </dgm:pt>
    <dgm:pt modelId="{1616C3CE-96BD-413E-9074-DB246F98C4C0}" type="parTrans" cxnId="{8BD83DF6-99E1-4815-AD07-DECBE89764E1}">
      <dgm:prSet/>
      <dgm:spPr>
        <a:ln w="19050">
          <a:solidFill>
            <a:schemeClr val="tx1"/>
          </a:solidFill>
          <a:headEnd type="none" w="med" len="med"/>
          <a:tailEnd type="arrow" w="med" len="med"/>
        </a:ln>
      </dgm:spPr>
      <dgm:t>
        <a:bodyPr/>
        <a:lstStyle/>
        <a:p>
          <a:endParaRPr lang="en-ID" sz="2000">
            <a:latin typeface="Arial Narrow" panose="020B0606020202030204" pitchFamily="34" charset="0"/>
          </a:endParaRPr>
        </a:p>
      </dgm:t>
    </dgm:pt>
    <dgm:pt modelId="{24D9D326-4D17-47BA-B262-E07BAF77B06D}" type="sibTrans" cxnId="{8BD83DF6-99E1-4815-AD07-DECBE89764E1}">
      <dgm:prSet/>
      <dgm:spPr/>
      <dgm:t>
        <a:bodyPr/>
        <a:lstStyle/>
        <a:p>
          <a:endParaRPr lang="en-ID" sz="2000">
            <a:latin typeface="Arial Narrow" panose="020B0606020202030204" pitchFamily="34" charset="0"/>
          </a:endParaRPr>
        </a:p>
      </dgm:t>
    </dgm:pt>
    <dgm:pt modelId="{CEA8C1D5-FB3E-44E1-AF2F-58726C4F05C2}">
      <dgm:prSet phldrT="[Text]" phldr="0" custT="1"/>
      <dgm:spPr>
        <a:effectLst>
          <a:outerShdw blurRad="50800" dist="38100" dir="2700000" algn="tl" rotWithShape="0">
            <a:prstClr val="black">
              <a:alpha val="40000"/>
            </a:prstClr>
          </a:outerShdw>
        </a:effectLst>
      </dgm:spPr>
      <dgm:t>
        <a:bodyPr/>
        <a:lstStyle/>
        <a:p>
          <a:r>
            <a:rPr lang="en-US" sz="2000">
              <a:latin typeface="Arial Narrow" panose="020B0606020202030204" pitchFamily="34" charset="0"/>
            </a:rPr>
            <a:t>Pasal 8 UU No. 12/2011</a:t>
          </a:r>
          <a:endParaRPr lang="en-ID" sz="2000">
            <a:latin typeface="Arial Narrow" panose="020B0606020202030204" pitchFamily="34" charset="0"/>
          </a:endParaRPr>
        </a:p>
      </dgm:t>
    </dgm:pt>
    <dgm:pt modelId="{6228D6AD-8E06-45BA-A6C8-80392599A3A9}" type="parTrans" cxnId="{14536D4E-9C86-40AD-919C-DF36A468D0EB}">
      <dgm:prSet/>
      <dgm:spPr>
        <a:ln w="19050">
          <a:solidFill>
            <a:schemeClr val="tx1"/>
          </a:solidFill>
          <a:headEnd type="none" w="med" len="med"/>
          <a:tailEnd type="arrow" w="med" len="med"/>
        </a:ln>
      </dgm:spPr>
      <dgm:t>
        <a:bodyPr/>
        <a:lstStyle/>
        <a:p>
          <a:endParaRPr lang="en-ID" sz="2000">
            <a:latin typeface="Arial Narrow" panose="020B0606020202030204" pitchFamily="34" charset="0"/>
          </a:endParaRPr>
        </a:p>
      </dgm:t>
    </dgm:pt>
    <dgm:pt modelId="{1F6C11AD-76E0-4AC2-9D0C-D50A1E471330}" type="sibTrans" cxnId="{14536D4E-9C86-40AD-919C-DF36A468D0EB}">
      <dgm:prSet/>
      <dgm:spPr/>
      <dgm:t>
        <a:bodyPr/>
        <a:lstStyle/>
        <a:p>
          <a:endParaRPr lang="en-ID" sz="2000">
            <a:latin typeface="Arial Narrow" panose="020B0606020202030204" pitchFamily="34" charset="0"/>
          </a:endParaRPr>
        </a:p>
      </dgm:t>
    </dgm:pt>
    <dgm:pt modelId="{4699543F-3541-48EF-B604-D066908C4F63}" type="pres">
      <dgm:prSet presAssocID="{D2147926-0895-41E6-B7F0-E5C85FBC7697}" presName="hierChild1" presStyleCnt="0">
        <dgm:presLayoutVars>
          <dgm:orgChart val="1"/>
          <dgm:chPref val="1"/>
          <dgm:dir/>
          <dgm:animOne val="branch"/>
          <dgm:animLvl val="lvl"/>
          <dgm:resizeHandles/>
        </dgm:presLayoutVars>
      </dgm:prSet>
      <dgm:spPr/>
    </dgm:pt>
    <dgm:pt modelId="{B1D91588-9BBC-40E0-BFCD-C3F33ABB9A41}" type="pres">
      <dgm:prSet presAssocID="{8723DFB8-1D86-4347-9E1A-D986BB827932}" presName="hierRoot1" presStyleCnt="0">
        <dgm:presLayoutVars>
          <dgm:hierBranch val="init"/>
        </dgm:presLayoutVars>
      </dgm:prSet>
      <dgm:spPr/>
    </dgm:pt>
    <dgm:pt modelId="{11ADB01E-08B4-47E8-96DA-6F7EF94D3D82}" type="pres">
      <dgm:prSet presAssocID="{8723DFB8-1D86-4347-9E1A-D986BB827932}" presName="rootComposite1" presStyleCnt="0"/>
      <dgm:spPr/>
    </dgm:pt>
    <dgm:pt modelId="{F6ADEAAF-0D29-4781-9F0A-E6B952AFF800}" type="pres">
      <dgm:prSet presAssocID="{8723DFB8-1D86-4347-9E1A-D986BB827932}" presName="rootText1" presStyleLbl="node0" presStyleIdx="0" presStyleCnt="1">
        <dgm:presLayoutVars>
          <dgm:chPref val="3"/>
        </dgm:presLayoutVars>
      </dgm:prSet>
      <dgm:spPr/>
    </dgm:pt>
    <dgm:pt modelId="{0B4BC022-AD25-45DD-9606-020AB2CD0703}" type="pres">
      <dgm:prSet presAssocID="{8723DFB8-1D86-4347-9E1A-D986BB827932}" presName="rootConnector1" presStyleLbl="node1" presStyleIdx="0" presStyleCnt="0"/>
      <dgm:spPr/>
    </dgm:pt>
    <dgm:pt modelId="{E2362ADB-14AC-4376-9329-3CFF81958FC1}" type="pres">
      <dgm:prSet presAssocID="{8723DFB8-1D86-4347-9E1A-D986BB827932}" presName="hierChild2" presStyleCnt="0"/>
      <dgm:spPr/>
    </dgm:pt>
    <dgm:pt modelId="{663DC88F-5363-4D67-94D7-7AF5F929DEA8}" type="pres">
      <dgm:prSet presAssocID="{8E7111EA-BCD5-43AC-9445-AB6E3D228BDC}" presName="Name37" presStyleLbl="parChTrans1D2" presStyleIdx="0" presStyleCnt="2"/>
      <dgm:spPr/>
    </dgm:pt>
    <dgm:pt modelId="{154E89D9-30AC-48BD-9CC8-6D74317130CA}" type="pres">
      <dgm:prSet presAssocID="{931E53AA-E085-4C56-BB32-B8A7AF74347E}" presName="hierRoot2" presStyleCnt="0">
        <dgm:presLayoutVars>
          <dgm:hierBranch/>
        </dgm:presLayoutVars>
      </dgm:prSet>
      <dgm:spPr/>
    </dgm:pt>
    <dgm:pt modelId="{4D4ED0B8-A6FE-4FF1-A8DC-324CD1353391}" type="pres">
      <dgm:prSet presAssocID="{931E53AA-E085-4C56-BB32-B8A7AF74347E}" presName="rootComposite" presStyleCnt="0"/>
      <dgm:spPr/>
    </dgm:pt>
    <dgm:pt modelId="{7F1EE737-16F1-4421-9109-E22E57688E97}" type="pres">
      <dgm:prSet presAssocID="{931E53AA-E085-4C56-BB32-B8A7AF74347E}" presName="rootText" presStyleLbl="node2" presStyleIdx="0" presStyleCnt="2">
        <dgm:presLayoutVars>
          <dgm:chPref val="3"/>
        </dgm:presLayoutVars>
      </dgm:prSet>
      <dgm:spPr/>
    </dgm:pt>
    <dgm:pt modelId="{3BAF22D9-BBD8-4B35-AA03-666225A38B39}" type="pres">
      <dgm:prSet presAssocID="{931E53AA-E085-4C56-BB32-B8A7AF74347E}" presName="rootConnector" presStyleLbl="node2" presStyleIdx="0" presStyleCnt="2"/>
      <dgm:spPr/>
    </dgm:pt>
    <dgm:pt modelId="{6E2DD945-AF15-459F-821A-A1724FEF6CEA}" type="pres">
      <dgm:prSet presAssocID="{931E53AA-E085-4C56-BB32-B8A7AF74347E}" presName="hierChild4" presStyleCnt="0"/>
      <dgm:spPr/>
    </dgm:pt>
    <dgm:pt modelId="{6F8ABA56-01D5-4BB2-B42B-C791A7FA43CF}" type="pres">
      <dgm:prSet presAssocID="{6228D6AD-8E06-45BA-A6C8-80392599A3A9}" presName="Name35" presStyleLbl="parChTrans1D3" presStyleIdx="0" presStyleCnt="2"/>
      <dgm:spPr/>
    </dgm:pt>
    <dgm:pt modelId="{63BDDDBD-E5C1-4149-A5E2-094764A31A74}" type="pres">
      <dgm:prSet presAssocID="{CEA8C1D5-FB3E-44E1-AF2F-58726C4F05C2}" presName="hierRoot2" presStyleCnt="0">
        <dgm:presLayoutVars>
          <dgm:hierBranch/>
        </dgm:presLayoutVars>
      </dgm:prSet>
      <dgm:spPr/>
    </dgm:pt>
    <dgm:pt modelId="{0171B90C-EEFB-43CC-8B28-896B88943A85}" type="pres">
      <dgm:prSet presAssocID="{CEA8C1D5-FB3E-44E1-AF2F-58726C4F05C2}" presName="rootComposite" presStyleCnt="0"/>
      <dgm:spPr/>
    </dgm:pt>
    <dgm:pt modelId="{EDCE74ED-3EA5-4DE9-976F-FF54251446CD}" type="pres">
      <dgm:prSet presAssocID="{CEA8C1D5-FB3E-44E1-AF2F-58726C4F05C2}" presName="rootText" presStyleLbl="node3" presStyleIdx="0" presStyleCnt="2">
        <dgm:presLayoutVars>
          <dgm:chPref val="3"/>
        </dgm:presLayoutVars>
      </dgm:prSet>
      <dgm:spPr/>
    </dgm:pt>
    <dgm:pt modelId="{46619209-267F-4EBE-9EB6-4ABA73AEB049}" type="pres">
      <dgm:prSet presAssocID="{CEA8C1D5-FB3E-44E1-AF2F-58726C4F05C2}" presName="rootConnector" presStyleLbl="node3" presStyleIdx="0" presStyleCnt="2"/>
      <dgm:spPr/>
    </dgm:pt>
    <dgm:pt modelId="{D8A93A80-1E06-496D-A292-18FAF74AB24D}" type="pres">
      <dgm:prSet presAssocID="{CEA8C1D5-FB3E-44E1-AF2F-58726C4F05C2}" presName="hierChild4" presStyleCnt="0"/>
      <dgm:spPr/>
    </dgm:pt>
    <dgm:pt modelId="{9C8CACB8-89FF-499E-A2BC-C33232FBE9A8}" type="pres">
      <dgm:prSet presAssocID="{CEA8C1D5-FB3E-44E1-AF2F-58726C4F05C2}" presName="hierChild5" presStyleCnt="0"/>
      <dgm:spPr/>
    </dgm:pt>
    <dgm:pt modelId="{D3CA699E-5E00-4472-93F9-AE5047AFBC04}" type="pres">
      <dgm:prSet presAssocID="{931E53AA-E085-4C56-BB32-B8A7AF74347E}" presName="hierChild5" presStyleCnt="0"/>
      <dgm:spPr/>
    </dgm:pt>
    <dgm:pt modelId="{5F35C782-29C8-435B-B667-E9C655FB7FDE}" type="pres">
      <dgm:prSet presAssocID="{1616C3CE-96BD-413E-9074-DB246F98C4C0}" presName="Name37" presStyleLbl="parChTrans1D2" presStyleIdx="1" presStyleCnt="2"/>
      <dgm:spPr/>
    </dgm:pt>
    <dgm:pt modelId="{C16D26AA-AE65-4D48-8275-2B335E5E287A}" type="pres">
      <dgm:prSet presAssocID="{52340951-2C8D-49A0-8298-84CC952E80BD}" presName="hierRoot2" presStyleCnt="0">
        <dgm:presLayoutVars>
          <dgm:hierBranch val="init"/>
        </dgm:presLayoutVars>
      </dgm:prSet>
      <dgm:spPr/>
    </dgm:pt>
    <dgm:pt modelId="{9D88ECB8-4875-4B9A-8C56-FD628CBF5359}" type="pres">
      <dgm:prSet presAssocID="{52340951-2C8D-49A0-8298-84CC952E80BD}" presName="rootComposite" presStyleCnt="0"/>
      <dgm:spPr/>
    </dgm:pt>
    <dgm:pt modelId="{7C28378C-A2D8-4B84-8C15-8E09117551CE}" type="pres">
      <dgm:prSet presAssocID="{52340951-2C8D-49A0-8298-84CC952E80BD}" presName="rootText" presStyleLbl="node2" presStyleIdx="1" presStyleCnt="2">
        <dgm:presLayoutVars>
          <dgm:chPref val="3"/>
        </dgm:presLayoutVars>
      </dgm:prSet>
      <dgm:spPr/>
    </dgm:pt>
    <dgm:pt modelId="{55EBB4AC-E421-467B-8812-01973DCBB252}" type="pres">
      <dgm:prSet presAssocID="{52340951-2C8D-49A0-8298-84CC952E80BD}" presName="rootConnector" presStyleLbl="node2" presStyleIdx="1" presStyleCnt="2"/>
      <dgm:spPr/>
    </dgm:pt>
    <dgm:pt modelId="{5881DE08-C744-4DBF-A6FA-340FF17AE864}" type="pres">
      <dgm:prSet presAssocID="{52340951-2C8D-49A0-8298-84CC952E80BD}" presName="hierChild4" presStyleCnt="0"/>
      <dgm:spPr/>
    </dgm:pt>
    <dgm:pt modelId="{8D7B3A67-4878-4859-8854-75FC98F943B4}" type="pres">
      <dgm:prSet presAssocID="{00B16BB6-9B34-49FD-9F88-69C189C2DD57}" presName="Name37" presStyleLbl="parChTrans1D3" presStyleIdx="1" presStyleCnt="2"/>
      <dgm:spPr/>
    </dgm:pt>
    <dgm:pt modelId="{898B2492-CBA2-4578-BEBC-BD5A07B33D87}" type="pres">
      <dgm:prSet presAssocID="{9A8BFA48-80D5-4EF6-A7E8-27A97A7E6A02}" presName="hierRoot2" presStyleCnt="0">
        <dgm:presLayoutVars>
          <dgm:hierBranch/>
        </dgm:presLayoutVars>
      </dgm:prSet>
      <dgm:spPr/>
    </dgm:pt>
    <dgm:pt modelId="{7C303B55-A010-4CBC-987B-BAE1EE6E42B3}" type="pres">
      <dgm:prSet presAssocID="{9A8BFA48-80D5-4EF6-A7E8-27A97A7E6A02}" presName="rootComposite" presStyleCnt="0"/>
      <dgm:spPr/>
    </dgm:pt>
    <dgm:pt modelId="{CE1CE529-88C0-45EA-81DB-31E72E8FBD14}" type="pres">
      <dgm:prSet presAssocID="{9A8BFA48-80D5-4EF6-A7E8-27A97A7E6A02}" presName="rootText" presStyleLbl="node3" presStyleIdx="1" presStyleCnt="2">
        <dgm:presLayoutVars>
          <dgm:chPref val="3"/>
        </dgm:presLayoutVars>
      </dgm:prSet>
      <dgm:spPr/>
    </dgm:pt>
    <dgm:pt modelId="{3B2A53A6-4C84-4077-B156-5CA48CC00BFE}" type="pres">
      <dgm:prSet presAssocID="{9A8BFA48-80D5-4EF6-A7E8-27A97A7E6A02}" presName="rootConnector" presStyleLbl="node3" presStyleIdx="1" presStyleCnt="2"/>
      <dgm:spPr/>
    </dgm:pt>
    <dgm:pt modelId="{A551EEFE-D74E-4612-9CC6-E15C9A50105D}" type="pres">
      <dgm:prSet presAssocID="{9A8BFA48-80D5-4EF6-A7E8-27A97A7E6A02}" presName="hierChild4" presStyleCnt="0"/>
      <dgm:spPr/>
    </dgm:pt>
    <dgm:pt modelId="{1BD0489F-F8A6-4B2D-B235-126648346B88}" type="pres">
      <dgm:prSet presAssocID="{62F8D61C-8412-4C3A-8A2E-24445E5FB318}" presName="Name35" presStyleLbl="parChTrans1D4" presStyleIdx="0" presStyleCnt="1"/>
      <dgm:spPr/>
    </dgm:pt>
    <dgm:pt modelId="{AD5266C7-7079-40B2-BDB4-3AF640303429}" type="pres">
      <dgm:prSet presAssocID="{22CF7291-3D96-40A5-ACE7-89F5D590E02F}" presName="hierRoot2" presStyleCnt="0">
        <dgm:presLayoutVars>
          <dgm:hierBranch val="init"/>
        </dgm:presLayoutVars>
      </dgm:prSet>
      <dgm:spPr/>
    </dgm:pt>
    <dgm:pt modelId="{F1ABE242-4E90-4CDA-AD87-404BE7ED083B}" type="pres">
      <dgm:prSet presAssocID="{22CF7291-3D96-40A5-ACE7-89F5D590E02F}" presName="rootComposite" presStyleCnt="0"/>
      <dgm:spPr/>
    </dgm:pt>
    <dgm:pt modelId="{CB9F8993-E087-4864-8D1A-06BB57B15D97}" type="pres">
      <dgm:prSet presAssocID="{22CF7291-3D96-40A5-ACE7-89F5D590E02F}" presName="rootText" presStyleLbl="node4" presStyleIdx="0" presStyleCnt="1">
        <dgm:presLayoutVars>
          <dgm:chPref val="3"/>
        </dgm:presLayoutVars>
      </dgm:prSet>
      <dgm:spPr/>
    </dgm:pt>
    <dgm:pt modelId="{41E99ABC-A7B6-45F9-A6E9-84E1DCD79CC0}" type="pres">
      <dgm:prSet presAssocID="{22CF7291-3D96-40A5-ACE7-89F5D590E02F}" presName="rootConnector" presStyleLbl="node4" presStyleIdx="0" presStyleCnt="1"/>
      <dgm:spPr/>
    </dgm:pt>
    <dgm:pt modelId="{9793148C-BF99-4871-AB66-B3C5803C2EA8}" type="pres">
      <dgm:prSet presAssocID="{22CF7291-3D96-40A5-ACE7-89F5D590E02F}" presName="hierChild4" presStyleCnt="0"/>
      <dgm:spPr/>
    </dgm:pt>
    <dgm:pt modelId="{B67F10D9-A74B-4931-AC6A-D538769895B2}" type="pres">
      <dgm:prSet presAssocID="{22CF7291-3D96-40A5-ACE7-89F5D590E02F}" presName="hierChild5" presStyleCnt="0"/>
      <dgm:spPr/>
    </dgm:pt>
    <dgm:pt modelId="{78750AA2-8601-40DD-882C-AC9494C41EB3}" type="pres">
      <dgm:prSet presAssocID="{9A8BFA48-80D5-4EF6-A7E8-27A97A7E6A02}" presName="hierChild5" presStyleCnt="0"/>
      <dgm:spPr/>
    </dgm:pt>
    <dgm:pt modelId="{E3B46A3B-4286-447E-B4D1-DD53DA6301ED}" type="pres">
      <dgm:prSet presAssocID="{52340951-2C8D-49A0-8298-84CC952E80BD}" presName="hierChild5" presStyleCnt="0"/>
      <dgm:spPr/>
    </dgm:pt>
    <dgm:pt modelId="{2E6CA98A-DA1C-44ED-ACED-0726F3AFB73E}" type="pres">
      <dgm:prSet presAssocID="{8723DFB8-1D86-4347-9E1A-D986BB827932}" presName="hierChild3" presStyleCnt="0"/>
      <dgm:spPr/>
    </dgm:pt>
  </dgm:ptLst>
  <dgm:cxnLst>
    <dgm:cxn modelId="{435D5402-8CD9-4F37-9237-7B4B5F3B493D}" type="presOf" srcId="{00B16BB6-9B34-49FD-9F88-69C189C2DD57}" destId="{8D7B3A67-4878-4859-8854-75FC98F943B4}" srcOrd="0" destOrd="0" presId="urn:microsoft.com/office/officeart/2005/8/layout/orgChart1"/>
    <dgm:cxn modelId="{D3BE2305-8C09-4D0C-8CFB-4D80A7E92D14}" type="presOf" srcId="{8723DFB8-1D86-4347-9E1A-D986BB827932}" destId="{0B4BC022-AD25-45DD-9606-020AB2CD0703}" srcOrd="1" destOrd="0" presId="urn:microsoft.com/office/officeart/2005/8/layout/orgChart1"/>
    <dgm:cxn modelId="{2D761609-FD1A-46DB-AD77-2E46ABA00F81}" type="presOf" srcId="{CEA8C1D5-FB3E-44E1-AF2F-58726C4F05C2}" destId="{46619209-267F-4EBE-9EB6-4ABA73AEB049}" srcOrd="1" destOrd="0" presId="urn:microsoft.com/office/officeart/2005/8/layout/orgChart1"/>
    <dgm:cxn modelId="{C244D519-85CD-4904-9D51-7E2FF45CEAF0}" type="presOf" srcId="{931E53AA-E085-4C56-BB32-B8A7AF74347E}" destId="{7F1EE737-16F1-4421-9109-E22E57688E97}" srcOrd="0" destOrd="0" presId="urn:microsoft.com/office/officeart/2005/8/layout/orgChart1"/>
    <dgm:cxn modelId="{43ED0F2F-64B0-408F-9F1F-AB5805B641F6}" type="presOf" srcId="{9A8BFA48-80D5-4EF6-A7E8-27A97A7E6A02}" destId="{3B2A53A6-4C84-4077-B156-5CA48CC00BFE}" srcOrd="1" destOrd="0" presId="urn:microsoft.com/office/officeart/2005/8/layout/orgChart1"/>
    <dgm:cxn modelId="{E0B2373A-8FA8-4642-A254-0D9D0B6B3B11}" type="presOf" srcId="{52340951-2C8D-49A0-8298-84CC952E80BD}" destId="{55EBB4AC-E421-467B-8812-01973DCBB252}" srcOrd="1" destOrd="0" presId="urn:microsoft.com/office/officeart/2005/8/layout/orgChart1"/>
    <dgm:cxn modelId="{B9F2DA5D-CCDA-47CA-BF08-328D95A29D7F}" srcId="{8723DFB8-1D86-4347-9E1A-D986BB827932}" destId="{931E53AA-E085-4C56-BB32-B8A7AF74347E}" srcOrd="0" destOrd="0" parTransId="{8E7111EA-BCD5-43AC-9445-AB6E3D228BDC}" sibTransId="{5B3A5AFF-E9F9-4D0C-8932-53EF28D990B8}"/>
    <dgm:cxn modelId="{D0457361-B864-48DA-9256-682E9671D178}" type="presOf" srcId="{22CF7291-3D96-40A5-ACE7-89F5D590E02F}" destId="{41E99ABC-A7B6-45F9-A6E9-84E1DCD79CC0}" srcOrd="1" destOrd="0" presId="urn:microsoft.com/office/officeart/2005/8/layout/orgChart1"/>
    <dgm:cxn modelId="{465C4267-A878-4AE4-95ED-1C2B20591BE4}" type="presOf" srcId="{9A8BFA48-80D5-4EF6-A7E8-27A97A7E6A02}" destId="{CE1CE529-88C0-45EA-81DB-31E72E8FBD14}" srcOrd="0" destOrd="0" presId="urn:microsoft.com/office/officeart/2005/8/layout/orgChart1"/>
    <dgm:cxn modelId="{14536D4E-9C86-40AD-919C-DF36A468D0EB}" srcId="{931E53AA-E085-4C56-BB32-B8A7AF74347E}" destId="{CEA8C1D5-FB3E-44E1-AF2F-58726C4F05C2}" srcOrd="0" destOrd="0" parTransId="{6228D6AD-8E06-45BA-A6C8-80392599A3A9}" sibTransId="{1F6C11AD-76E0-4AC2-9D0C-D50A1E471330}"/>
    <dgm:cxn modelId="{D8B78772-F53F-4203-AA48-93399B2667A3}" type="presOf" srcId="{22CF7291-3D96-40A5-ACE7-89F5D590E02F}" destId="{CB9F8993-E087-4864-8D1A-06BB57B15D97}" srcOrd="0" destOrd="0" presId="urn:microsoft.com/office/officeart/2005/8/layout/orgChart1"/>
    <dgm:cxn modelId="{7FDFB052-2654-4538-AC34-461EEDE24080}" type="presOf" srcId="{D2147926-0895-41E6-B7F0-E5C85FBC7697}" destId="{4699543F-3541-48EF-B604-D066908C4F63}" srcOrd="0" destOrd="0" presId="urn:microsoft.com/office/officeart/2005/8/layout/orgChart1"/>
    <dgm:cxn modelId="{B8862458-4A5A-40B7-AB2E-14FC901C1041}" type="presOf" srcId="{CEA8C1D5-FB3E-44E1-AF2F-58726C4F05C2}" destId="{EDCE74ED-3EA5-4DE9-976F-FF54251446CD}" srcOrd="0" destOrd="0" presId="urn:microsoft.com/office/officeart/2005/8/layout/orgChart1"/>
    <dgm:cxn modelId="{03CE5595-658C-413D-A3F0-215C381B961C}" type="presOf" srcId="{62F8D61C-8412-4C3A-8A2E-24445E5FB318}" destId="{1BD0489F-F8A6-4B2D-B235-126648346B88}" srcOrd="0" destOrd="0" presId="urn:microsoft.com/office/officeart/2005/8/layout/orgChart1"/>
    <dgm:cxn modelId="{9A5780AB-8511-472D-B922-A1DBFAEA7F30}" type="presOf" srcId="{8723DFB8-1D86-4347-9E1A-D986BB827932}" destId="{F6ADEAAF-0D29-4781-9F0A-E6B952AFF800}" srcOrd="0" destOrd="0" presId="urn:microsoft.com/office/officeart/2005/8/layout/orgChart1"/>
    <dgm:cxn modelId="{65EF5CAC-BBF5-4314-AA03-1AF3282D1F48}" type="presOf" srcId="{8E7111EA-BCD5-43AC-9445-AB6E3D228BDC}" destId="{663DC88F-5363-4D67-94D7-7AF5F929DEA8}" srcOrd="0" destOrd="0" presId="urn:microsoft.com/office/officeart/2005/8/layout/orgChart1"/>
    <dgm:cxn modelId="{272744C1-B477-4C32-9283-249249D59AEA}" srcId="{52340951-2C8D-49A0-8298-84CC952E80BD}" destId="{9A8BFA48-80D5-4EF6-A7E8-27A97A7E6A02}" srcOrd="0" destOrd="0" parTransId="{00B16BB6-9B34-49FD-9F88-69C189C2DD57}" sibTransId="{C5EAD369-BB7D-4FF2-8DF1-53F0B7347904}"/>
    <dgm:cxn modelId="{A9929FE9-964E-46C9-ADD2-F111AAAF2F33}" srcId="{9A8BFA48-80D5-4EF6-A7E8-27A97A7E6A02}" destId="{22CF7291-3D96-40A5-ACE7-89F5D590E02F}" srcOrd="0" destOrd="0" parTransId="{62F8D61C-8412-4C3A-8A2E-24445E5FB318}" sibTransId="{B47E7C57-00E1-4823-81BD-DD1B514F480A}"/>
    <dgm:cxn modelId="{5F054FEA-EA73-48D3-BA12-7BEA93585791}" type="presOf" srcId="{931E53AA-E085-4C56-BB32-B8A7AF74347E}" destId="{3BAF22D9-BBD8-4B35-AA03-666225A38B39}" srcOrd="1" destOrd="0" presId="urn:microsoft.com/office/officeart/2005/8/layout/orgChart1"/>
    <dgm:cxn modelId="{01713DED-BEAE-4E9A-AC38-EEFDC121898B}" srcId="{D2147926-0895-41E6-B7F0-E5C85FBC7697}" destId="{8723DFB8-1D86-4347-9E1A-D986BB827932}" srcOrd="0" destOrd="0" parTransId="{8EEC0351-7896-4778-8793-5A5A72CE15F5}" sibTransId="{83996AEE-47B8-453F-9E28-1AA24127352D}"/>
    <dgm:cxn modelId="{8CF2F1ED-8259-4F1B-A0EB-B161F1FFEA2D}" type="presOf" srcId="{6228D6AD-8E06-45BA-A6C8-80392599A3A9}" destId="{6F8ABA56-01D5-4BB2-B42B-C791A7FA43CF}" srcOrd="0" destOrd="0" presId="urn:microsoft.com/office/officeart/2005/8/layout/orgChart1"/>
    <dgm:cxn modelId="{8BD83DF6-99E1-4815-AD07-DECBE89764E1}" srcId="{8723DFB8-1D86-4347-9E1A-D986BB827932}" destId="{52340951-2C8D-49A0-8298-84CC952E80BD}" srcOrd="1" destOrd="0" parTransId="{1616C3CE-96BD-413E-9074-DB246F98C4C0}" sibTransId="{24D9D326-4D17-47BA-B262-E07BAF77B06D}"/>
    <dgm:cxn modelId="{743307F9-C8A7-40DD-B7AE-FC172B6CDC0B}" type="presOf" srcId="{1616C3CE-96BD-413E-9074-DB246F98C4C0}" destId="{5F35C782-29C8-435B-B667-E9C655FB7FDE}" srcOrd="0" destOrd="0" presId="urn:microsoft.com/office/officeart/2005/8/layout/orgChart1"/>
    <dgm:cxn modelId="{7BE26EFB-7E42-44E1-896C-9B5B8778D5E3}" type="presOf" srcId="{52340951-2C8D-49A0-8298-84CC952E80BD}" destId="{7C28378C-A2D8-4B84-8C15-8E09117551CE}" srcOrd="0" destOrd="0" presId="urn:microsoft.com/office/officeart/2005/8/layout/orgChart1"/>
    <dgm:cxn modelId="{E5CFDD5D-A84B-4730-A476-114BDCDB780F}" type="presParOf" srcId="{4699543F-3541-48EF-B604-D066908C4F63}" destId="{B1D91588-9BBC-40E0-BFCD-C3F33ABB9A41}" srcOrd="0" destOrd="0" presId="urn:microsoft.com/office/officeart/2005/8/layout/orgChart1"/>
    <dgm:cxn modelId="{F10428F4-37A0-424C-8460-F322688AF361}" type="presParOf" srcId="{B1D91588-9BBC-40E0-BFCD-C3F33ABB9A41}" destId="{11ADB01E-08B4-47E8-96DA-6F7EF94D3D82}" srcOrd="0" destOrd="0" presId="urn:microsoft.com/office/officeart/2005/8/layout/orgChart1"/>
    <dgm:cxn modelId="{F2A3E894-0664-4E3C-A5D1-24DACB8968E2}" type="presParOf" srcId="{11ADB01E-08B4-47E8-96DA-6F7EF94D3D82}" destId="{F6ADEAAF-0D29-4781-9F0A-E6B952AFF800}" srcOrd="0" destOrd="0" presId="urn:microsoft.com/office/officeart/2005/8/layout/orgChart1"/>
    <dgm:cxn modelId="{FB64C86B-52A3-426C-AF5B-81A32309902A}" type="presParOf" srcId="{11ADB01E-08B4-47E8-96DA-6F7EF94D3D82}" destId="{0B4BC022-AD25-45DD-9606-020AB2CD0703}" srcOrd="1" destOrd="0" presId="urn:microsoft.com/office/officeart/2005/8/layout/orgChart1"/>
    <dgm:cxn modelId="{ECCFB72F-36F6-4C58-AF19-3AEA2CCE023A}" type="presParOf" srcId="{B1D91588-9BBC-40E0-BFCD-C3F33ABB9A41}" destId="{E2362ADB-14AC-4376-9329-3CFF81958FC1}" srcOrd="1" destOrd="0" presId="urn:microsoft.com/office/officeart/2005/8/layout/orgChart1"/>
    <dgm:cxn modelId="{19837323-8661-45AD-A722-344680902D5B}" type="presParOf" srcId="{E2362ADB-14AC-4376-9329-3CFF81958FC1}" destId="{663DC88F-5363-4D67-94D7-7AF5F929DEA8}" srcOrd="0" destOrd="0" presId="urn:microsoft.com/office/officeart/2005/8/layout/orgChart1"/>
    <dgm:cxn modelId="{9AB5BD22-5BFB-4BAF-94B8-14CB71B595F3}" type="presParOf" srcId="{E2362ADB-14AC-4376-9329-3CFF81958FC1}" destId="{154E89D9-30AC-48BD-9CC8-6D74317130CA}" srcOrd="1" destOrd="0" presId="urn:microsoft.com/office/officeart/2005/8/layout/orgChart1"/>
    <dgm:cxn modelId="{8EDC9736-0AB3-41FD-B058-7527B194247D}" type="presParOf" srcId="{154E89D9-30AC-48BD-9CC8-6D74317130CA}" destId="{4D4ED0B8-A6FE-4FF1-A8DC-324CD1353391}" srcOrd="0" destOrd="0" presId="urn:microsoft.com/office/officeart/2005/8/layout/orgChart1"/>
    <dgm:cxn modelId="{34A74758-EE57-4FAE-BC9D-82BC76DDDEE2}" type="presParOf" srcId="{4D4ED0B8-A6FE-4FF1-A8DC-324CD1353391}" destId="{7F1EE737-16F1-4421-9109-E22E57688E97}" srcOrd="0" destOrd="0" presId="urn:microsoft.com/office/officeart/2005/8/layout/orgChart1"/>
    <dgm:cxn modelId="{6D8D8405-971D-450F-A2EB-C5FE8B39FB6D}" type="presParOf" srcId="{4D4ED0B8-A6FE-4FF1-A8DC-324CD1353391}" destId="{3BAF22D9-BBD8-4B35-AA03-666225A38B39}" srcOrd="1" destOrd="0" presId="urn:microsoft.com/office/officeart/2005/8/layout/orgChart1"/>
    <dgm:cxn modelId="{7AF99031-5BBA-4F3A-B1DE-24D3D94B723D}" type="presParOf" srcId="{154E89D9-30AC-48BD-9CC8-6D74317130CA}" destId="{6E2DD945-AF15-459F-821A-A1724FEF6CEA}" srcOrd="1" destOrd="0" presId="urn:microsoft.com/office/officeart/2005/8/layout/orgChart1"/>
    <dgm:cxn modelId="{25B11FCD-9ED0-4E83-9FC7-2B523CF1B5DF}" type="presParOf" srcId="{6E2DD945-AF15-459F-821A-A1724FEF6CEA}" destId="{6F8ABA56-01D5-4BB2-B42B-C791A7FA43CF}" srcOrd="0" destOrd="0" presId="urn:microsoft.com/office/officeart/2005/8/layout/orgChart1"/>
    <dgm:cxn modelId="{762FD4A7-23AF-401A-91EF-7F7EA252F619}" type="presParOf" srcId="{6E2DD945-AF15-459F-821A-A1724FEF6CEA}" destId="{63BDDDBD-E5C1-4149-A5E2-094764A31A74}" srcOrd="1" destOrd="0" presId="urn:microsoft.com/office/officeart/2005/8/layout/orgChart1"/>
    <dgm:cxn modelId="{5CE24AA8-0DC9-4CCB-B42C-EB2703262F0E}" type="presParOf" srcId="{63BDDDBD-E5C1-4149-A5E2-094764A31A74}" destId="{0171B90C-EEFB-43CC-8B28-896B88943A85}" srcOrd="0" destOrd="0" presId="urn:microsoft.com/office/officeart/2005/8/layout/orgChart1"/>
    <dgm:cxn modelId="{3DA852D2-EA8D-40D5-BDB3-4B38D9F96771}" type="presParOf" srcId="{0171B90C-EEFB-43CC-8B28-896B88943A85}" destId="{EDCE74ED-3EA5-4DE9-976F-FF54251446CD}" srcOrd="0" destOrd="0" presId="urn:microsoft.com/office/officeart/2005/8/layout/orgChart1"/>
    <dgm:cxn modelId="{2E3D1295-827C-4989-BFB6-2C8D23EDFB31}" type="presParOf" srcId="{0171B90C-EEFB-43CC-8B28-896B88943A85}" destId="{46619209-267F-4EBE-9EB6-4ABA73AEB049}" srcOrd="1" destOrd="0" presId="urn:microsoft.com/office/officeart/2005/8/layout/orgChart1"/>
    <dgm:cxn modelId="{F36A8DF6-D5F1-43A3-8C54-D230F0BDD190}" type="presParOf" srcId="{63BDDDBD-E5C1-4149-A5E2-094764A31A74}" destId="{D8A93A80-1E06-496D-A292-18FAF74AB24D}" srcOrd="1" destOrd="0" presId="urn:microsoft.com/office/officeart/2005/8/layout/orgChart1"/>
    <dgm:cxn modelId="{B0D28EC5-AE47-40AC-800D-48E29A0CD1F8}" type="presParOf" srcId="{63BDDDBD-E5C1-4149-A5E2-094764A31A74}" destId="{9C8CACB8-89FF-499E-A2BC-C33232FBE9A8}" srcOrd="2" destOrd="0" presId="urn:microsoft.com/office/officeart/2005/8/layout/orgChart1"/>
    <dgm:cxn modelId="{1E47303C-5B80-4064-8735-F4B49AC1C4F6}" type="presParOf" srcId="{154E89D9-30AC-48BD-9CC8-6D74317130CA}" destId="{D3CA699E-5E00-4472-93F9-AE5047AFBC04}" srcOrd="2" destOrd="0" presId="urn:microsoft.com/office/officeart/2005/8/layout/orgChart1"/>
    <dgm:cxn modelId="{61B7F830-EDF4-4315-B2BD-9D48C8D6CA4E}" type="presParOf" srcId="{E2362ADB-14AC-4376-9329-3CFF81958FC1}" destId="{5F35C782-29C8-435B-B667-E9C655FB7FDE}" srcOrd="2" destOrd="0" presId="urn:microsoft.com/office/officeart/2005/8/layout/orgChart1"/>
    <dgm:cxn modelId="{7ECD51F2-024A-4D7F-A2C7-39522E41EB2A}" type="presParOf" srcId="{E2362ADB-14AC-4376-9329-3CFF81958FC1}" destId="{C16D26AA-AE65-4D48-8275-2B335E5E287A}" srcOrd="3" destOrd="0" presId="urn:microsoft.com/office/officeart/2005/8/layout/orgChart1"/>
    <dgm:cxn modelId="{B846168F-FB13-4E31-AA5A-4A12C906FAB1}" type="presParOf" srcId="{C16D26AA-AE65-4D48-8275-2B335E5E287A}" destId="{9D88ECB8-4875-4B9A-8C56-FD628CBF5359}" srcOrd="0" destOrd="0" presId="urn:microsoft.com/office/officeart/2005/8/layout/orgChart1"/>
    <dgm:cxn modelId="{6956C8E9-E306-4C94-9217-E9166F590C05}" type="presParOf" srcId="{9D88ECB8-4875-4B9A-8C56-FD628CBF5359}" destId="{7C28378C-A2D8-4B84-8C15-8E09117551CE}" srcOrd="0" destOrd="0" presId="urn:microsoft.com/office/officeart/2005/8/layout/orgChart1"/>
    <dgm:cxn modelId="{3AE77CCE-0382-4D84-902B-20010C1DE7F9}" type="presParOf" srcId="{9D88ECB8-4875-4B9A-8C56-FD628CBF5359}" destId="{55EBB4AC-E421-467B-8812-01973DCBB252}" srcOrd="1" destOrd="0" presId="urn:microsoft.com/office/officeart/2005/8/layout/orgChart1"/>
    <dgm:cxn modelId="{70D37E19-3CD0-4DDB-9208-6D5F03196447}" type="presParOf" srcId="{C16D26AA-AE65-4D48-8275-2B335E5E287A}" destId="{5881DE08-C744-4DBF-A6FA-340FF17AE864}" srcOrd="1" destOrd="0" presId="urn:microsoft.com/office/officeart/2005/8/layout/orgChart1"/>
    <dgm:cxn modelId="{65521E58-4071-4BEF-9AE3-87E45099F643}" type="presParOf" srcId="{5881DE08-C744-4DBF-A6FA-340FF17AE864}" destId="{8D7B3A67-4878-4859-8854-75FC98F943B4}" srcOrd="0" destOrd="0" presId="urn:microsoft.com/office/officeart/2005/8/layout/orgChart1"/>
    <dgm:cxn modelId="{7D194B15-8192-4267-BF2D-DFD0262EA935}" type="presParOf" srcId="{5881DE08-C744-4DBF-A6FA-340FF17AE864}" destId="{898B2492-CBA2-4578-BEBC-BD5A07B33D87}" srcOrd="1" destOrd="0" presId="urn:microsoft.com/office/officeart/2005/8/layout/orgChart1"/>
    <dgm:cxn modelId="{6FCB10B5-5EF8-46CF-B491-EE21531F89BB}" type="presParOf" srcId="{898B2492-CBA2-4578-BEBC-BD5A07B33D87}" destId="{7C303B55-A010-4CBC-987B-BAE1EE6E42B3}" srcOrd="0" destOrd="0" presId="urn:microsoft.com/office/officeart/2005/8/layout/orgChart1"/>
    <dgm:cxn modelId="{DEF79D9E-1FE9-4791-9F72-85F7038AAA21}" type="presParOf" srcId="{7C303B55-A010-4CBC-987B-BAE1EE6E42B3}" destId="{CE1CE529-88C0-45EA-81DB-31E72E8FBD14}" srcOrd="0" destOrd="0" presId="urn:microsoft.com/office/officeart/2005/8/layout/orgChart1"/>
    <dgm:cxn modelId="{9F389D22-005C-46B3-A6F0-DEA4F6AFFF30}" type="presParOf" srcId="{7C303B55-A010-4CBC-987B-BAE1EE6E42B3}" destId="{3B2A53A6-4C84-4077-B156-5CA48CC00BFE}" srcOrd="1" destOrd="0" presId="urn:microsoft.com/office/officeart/2005/8/layout/orgChart1"/>
    <dgm:cxn modelId="{EAFCD683-5A16-46CA-B9FE-37BD23FBC853}" type="presParOf" srcId="{898B2492-CBA2-4578-BEBC-BD5A07B33D87}" destId="{A551EEFE-D74E-4612-9CC6-E15C9A50105D}" srcOrd="1" destOrd="0" presId="urn:microsoft.com/office/officeart/2005/8/layout/orgChart1"/>
    <dgm:cxn modelId="{EBAA53FF-E37C-4C41-8D29-D9DF48CA1730}" type="presParOf" srcId="{A551EEFE-D74E-4612-9CC6-E15C9A50105D}" destId="{1BD0489F-F8A6-4B2D-B235-126648346B88}" srcOrd="0" destOrd="0" presId="urn:microsoft.com/office/officeart/2005/8/layout/orgChart1"/>
    <dgm:cxn modelId="{6D00F013-DD1A-4205-BFBE-7B0DE89C99D1}" type="presParOf" srcId="{A551EEFE-D74E-4612-9CC6-E15C9A50105D}" destId="{AD5266C7-7079-40B2-BDB4-3AF640303429}" srcOrd="1" destOrd="0" presId="urn:microsoft.com/office/officeart/2005/8/layout/orgChart1"/>
    <dgm:cxn modelId="{A701D7F3-04FD-406F-8F67-819123B63C33}" type="presParOf" srcId="{AD5266C7-7079-40B2-BDB4-3AF640303429}" destId="{F1ABE242-4E90-4CDA-AD87-404BE7ED083B}" srcOrd="0" destOrd="0" presId="urn:microsoft.com/office/officeart/2005/8/layout/orgChart1"/>
    <dgm:cxn modelId="{49BABBB2-17C3-43DA-8C2D-2F4393CB244D}" type="presParOf" srcId="{F1ABE242-4E90-4CDA-AD87-404BE7ED083B}" destId="{CB9F8993-E087-4864-8D1A-06BB57B15D97}" srcOrd="0" destOrd="0" presId="urn:microsoft.com/office/officeart/2005/8/layout/orgChart1"/>
    <dgm:cxn modelId="{EFD566CC-37BE-405D-9863-030002A4DF21}" type="presParOf" srcId="{F1ABE242-4E90-4CDA-AD87-404BE7ED083B}" destId="{41E99ABC-A7B6-45F9-A6E9-84E1DCD79CC0}" srcOrd="1" destOrd="0" presId="urn:microsoft.com/office/officeart/2005/8/layout/orgChart1"/>
    <dgm:cxn modelId="{A069E13F-AB84-449A-B3C1-8643E1930088}" type="presParOf" srcId="{AD5266C7-7079-40B2-BDB4-3AF640303429}" destId="{9793148C-BF99-4871-AB66-B3C5803C2EA8}" srcOrd="1" destOrd="0" presId="urn:microsoft.com/office/officeart/2005/8/layout/orgChart1"/>
    <dgm:cxn modelId="{8A0AAFAD-82AD-4E72-8A4A-15BCBEA446D6}" type="presParOf" srcId="{AD5266C7-7079-40B2-BDB4-3AF640303429}" destId="{B67F10D9-A74B-4931-AC6A-D538769895B2}" srcOrd="2" destOrd="0" presId="urn:microsoft.com/office/officeart/2005/8/layout/orgChart1"/>
    <dgm:cxn modelId="{7FEEE78A-05A3-4B38-8E2E-C53B6FF441B9}" type="presParOf" srcId="{898B2492-CBA2-4578-BEBC-BD5A07B33D87}" destId="{78750AA2-8601-40DD-882C-AC9494C41EB3}" srcOrd="2" destOrd="0" presId="urn:microsoft.com/office/officeart/2005/8/layout/orgChart1"/>
    <dgm:cxn modelId="{F5CC43E2-EFD8-4A70-9585-ED377160755E}" type="presParOf" srcId="{C16D26AA-AE65-4D48-8275-2B335E5E287A}" destId="{E3B46A3B-4286-447E-B4D1-DD53DA6301ED}" srcOrd="2" destOrd="0" presId="urn:microsoft.com/office/officeart/2005/8/layout/orgChart1"/>
    <dgm:cxn modelId="{FAF65848-B858-433B-8022-707C257E85A9}" type="presParOf" srcId="{B1D91588-9BBC-40E0-BFCD-C3F33ABB9A41}" destId="{2E6CA98A-DA1C-44ED-ACED-0726F3AFB73E}"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1C52A6-D276-4017-9381-2C919F807CCD}">
      <dsp:nvSpPr>
        <dsp:cNvPr id="0" name=""/>
        <dsp:cNvSpPr/>
      </dsp:nvSpPr>
      <dsp:spPr>
        <a:xfrm>
          <a:off x="1918119" y="2394199"/>
          <a:ext cx="1769223" cy="1769223"/>
        </a:xfrm>
        <a:prstGeom prst="ellipse">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a:latin typeface="Arial Narrow" panose="020B0606020202030204" pitchFamily="34" charset="0"/>
            </a:rPr>
            <a:t>PMK 28/2026</a:t>
          </a:r>
          <a:endParaRPr lang="en-ID" sz="2000" kern="1200">
            <a:latin typeface="Arial Narrow" panose="020B0606020202030204" pitchFamily="34" charset="0"/>
          </a:endParaRPr>
        </a:p>
      </dsp:txBody>
      <dsp:txXfrm>
        <a:off x="2177216" y="2653296"/>
        <a:ext cx="1251029" cy="1251029"/>
      </dsp:txXfrm>
    </dsp:sp>
    <dsp:sp modelId="{824BA098-B66C-4546-906B-FDCE63F6E961}">
      <dsp:nvSpPr>
        <dsp:cNvPr id="0" name=""/>
        <dsp:cNvSpPr/>
      </dsp:nvSpPr>
      <dsp:spPr>
        <a:xfrm rot="12900000">
          <a:off x="713432" y="2062865"/>
          <a:ext cx="1425609" cy="504228"/>
        </a:xfrm>
        <a:prstGeom prst="leftArrow">
          <a:avLst>
            <a:gd name="adj1" fmla="val 60000"/>
            <a:gd name="adj2" fmla="val 50000"/>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innerShdw blurRad="63500" dist="50800" dir="13500000">
            <a:prstClr val="black">
              <a:alpha val="50000"/>
            </a:prstClr>
          </a:innerShdw>
        </a:effectLst>
      </dsp:spPr>
      <dsp:style>
        <a:lnRef idx="0">
          <a:scrgbClr r="0" g="0" b="0"/>
        </a:lnRef>
        <a:fillRef idx="2">
          <a:scrgbClr r="0" g="0" b="0"/>
        </a:fillRef>
        <a:effectRef idx="1">
          <a:scrgbClr r="0" g="0" b="0"/>
        </a:effectRef>
        <a:fontRef idx="minor">
          <a:schemeClr val="dk1"/>
        </a:fontRef>
      </dsp:style>
    </dsp:sp>
    <dsp:sp modelId="{798AB2DA-A2D8-43D1-AAB1-DD7665AA38B4}">
      <dsp:nvSpPr>
        <dsp:cNvPr id="0" name=""/>
        <dsp:cNvSpPr/>
      </dsp:nvSpPr>
      <dsp:spPr>
        <a:xfrm>
          <a:off x="1960" y="1233827"/>
          <a:ext cx="1680762" cy="1344610"/>
        </a:xfrm>
        <a:prstGeom prst="roundRect">
          <a:avLst>
            <a:gd name="adj" fmla="val 10000"/>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8100" tIns="38100" rIns="38100" bIns="38100" numCol="1" spcCol="1270" anchor="ctr" anchorCtr="0">
          <a:noAutofit/>
        </a:bodyPr>
        <a:lstStyle/>
        <a:p>
          <a:pPr marL="0" lvl="0" indent="0" algn="ctr" defTabSz="889000">
            <a:lnSpc>
              <a:spcPct val="90000"/>
            </a:lnSpc>
            <a:spcBef>
              <a:spcPct val="0"/>
            </a:spcBef>
            <a:spcAft>
              <a:spcPct val="35000"/>
            </a:spcAft>
            <a:buNone/>
          </a:pPr>
          <a:r>
            <a:rPr lang="en-ID" sz="2000" kern="1200">
              <a:latin typeface="Arial Narrow" panose="020B0606020202030204" pitchFamily="34" charset="0"/>
            </a:rPr>
            <a:t>Pasal 17C ayat (7) UU KUP </a:t>
          </a:r>
        </a:p>
      </dsp:txBody>
      <dsp:txXfrm>
        <a:off x="41342" y="1273209"/>
        <a:ext cx="1601998" cy="1265846"/>
      </dsp:txXfrm>
    </dsp:sp>
    <dsp:sp modelId="{8D0850BC-04DC-4257-ADCE-7DEC54579D50}">
      <dsp:nvSpPr>
        <dsp:cNvPr id="0" name=""/>
        <dsp:cNvSpPr/>
      </dsp:nvSpPr>
      <dsp:spPr>
        <a:xfrm rot="16200000">
          <a:off x="2089926" y="1346308"/>
          <a:ext cx="1425609" cy="504228"/>
        </a:xfrm>
        <a:prstGeom prst="leftArrow">
          <a:avLst>
            <a:gd name="adj1" fmla="val 60000"/>
            <a:gd name="adj2" fmla="val 50000"/>
          </a:avLst>
        </a:prstGeom>
        <a:gradFill rotWithShape="0">
          <a:gsLst>
            <a:gs pos="0">
              <a:schemeClr val="accent4">
                <a:hueOff val="4900445"/>
                <a:satOff val="-20388"/>
                <a:lumOff val="4804"/>
                <a:alphaOff val="0"/>
                <a:lumMod val="110000"/>
                <a:satMod val="105000"/>
                <a:tint val="67000"/>
              </a:schemeClr>
            </a:gs>
            <a:gs pos="50000">
              <a:schemeClr val="accent4">
                <a:hueOff val="4900445"/>
                <a:satOff val="-20388"/>
                <a:lumOff val="4804"/>
                <a:alphaOff val="0"/>
                <a:lumMod val="105000"/>
                <a:satMod val="103000"/>
                <a:tint val="73000"/>
              </a:schemeClr>
            </a:gs>
            <a:gs pos="100000">
              <a:schemeClr val="accent4">
                <a:hueOff val="4900445"/>
                <a:satOff val="-20388"/>
                <a:lumOff val="4804"/>
                <a:alphaOff val="0"/>
                <a:lumMod val="105000"/>
                <a:satMod val="109000"/>
                <a:tint val="81000"/>
              </a:schemeClr>
            </a:gs>
          </a:gsLst>
          <a:lin ang="5400000" scaled="0"/>
        </a:gradFill>
        <a:ln>
          <a:noFill/>
        </a:ln>
        <a:effectLst>
          <a:innerShdw blurRad="63500" dist="50800" dir="13500000">
            <a:prstClr val="black">
              <a:alpha val="50000"/>
            </a:prstClr>
          </a:innerShdw>
        </a:effectLst>
      </dsp:spPr>
      <dsp:style>
        <a:lnRef idx="0">
          <a:scrgbClr r="0" g="0" b="0"/>
        </a:lnRef>
        <a:fillRef idx="2">
          <a:scrgbClr r="0" g="0" b="0"/>
        </a:fillRef>
        <a:effectRef idx="1">
          <a:scrgbClr r="0" g="0" b="0"/>
        </a:effectRef>
        <a:fontRef idx="minor">
          <a:schemeClr val="dk1"/>
        </a:fontRef>
      </dsp:style>
    </dsp:sp>
    <dsp:sp modelId="{9BBB8F2E-F78B-4000-B28F-E57D1F7D6851}">
      <dsp:nvSpPr>
        <dsp:cNvPr id="0" name=""/>
        <dsp:cNvSpPr/>
      </dsp:nvSpPr>
      <dsp:spPr>
        <a:xfrm>
          <a:off x="1962349" y="213313"/>
          <a:ext cx="1680762" cy="1344610"/>
        </a:xfrm>
        <a:prstGeom prst="roundRect">
          <a:avLst>
            <a:gd name="adj" fmla="val 10000"/>
          </a:avLst>
        </a:prstGeom>
        <a:gradFill rotWithShape="0">
          <a:gsLst>
            <a:gs pos="0">
              <a:schemeClr val="accent4">
                <a:hueOff val="4900445"/>
                <a:satOff val="-20388"/>
                <a:lumOff val="4804"/>
                <a:alphaOff val="0"/>
                <a:lumMod val="110000"/>
                <a:satMod val="105000"/>
                <a:tint val="67000"/>
              </a:schemeClr>
            </a:gs>
            <a:gs pos="50000">
              <a:schemeClr val="accent4">
                <a:hueOff val="4900445"/>
                <a:satOff val="-20388"/>
                <a:lumOff val="4804"/>
                <a:alphaOff val="0"/>
                <a:lumMod val="105000"/>
                <a:satMod val="103000"/>
                <a:tint val="73000"/>
              </a:schemeClr>
            </a:gs>
            <a:gs pos="100000">
              <a:schemeClr val="accent4">
                <a:hueOff val="4900445"/>
                <a:satOff val="-20388"/>
                <a:lumOff val="4804"/>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8100" tIns="38100" rIns="38100" bIns="38100" numCol="1" spcCol="1270" anchor="ctr" anchorCtr="0">
          <a:noAutofit/>
        </a:bodyPr>
        <a:lstStyle/>
        <a:p>
          <a:pPr marL="0" lvl="0" indent="0" algn="ctr" defTabSz="889000">
            <a:lnSpc>
              <a:spcPct val="90000"/>
            </a:lnSpc>
            <a:spcBef>
              <a:spcPct val="0"/>
            </a:spcBef>
            <a:spcAft>
              <a:spcPct val="35000"/>
            </a:spcAft>
            <a:buNone/>
          </a:pPr>
          <a:r>
            <a:rPr lang="en-ID" sz="2000" kern="1200">
              <a:latin typeface="Arial Narrow" panose="020B0606020202030204" pitchFamily="34" charset="0"/>
            </a:rPr>
            <a:t>Pasal 17D ayat (3) UU KUP</a:t>
          </a:r>
        </a:p>
      </dsp:txBody>
      <dsp:txXfrm>
        <a:off x="2001731" y="252695"/>
        <a:ext cx="1601998" cy="1265846"/>
      </dsp:txXfrm>
    </dsp:sp>
    <dsp:sp modelId="{ABFCA291-A6DC-415F-91D7-466E664A7C3A}">
      <dsp:nvSpPr>
        <dsp:cNvPr id="0" name=""/>
        <dsp:cNvSpPr/>
      </dsp:nvSpPr>
      <dsp:spPr>
        <a:xfrm rot="19500000">
          <a:off x="3466420" y="2062865"/>
          <a:ext cx="1425609" cy="504228"/>
        </a:xfrm>
        <a:prstGeom prst="leftArrow">
          <a:avLst>
            <a:gd name="adj1" fmla="val 60000"/>
            <a:gd name="adj2" fmla="val 50000"/>
          </a:avLst>
        </a:prstGeom>
        <a:gradFill rotWithShape="0">
          <a:gsLst>
            <a:gs pos="0">
              <a:schemeClr val="accent4">
                <a:hueOff val="9800891"/>
                <a:satOff val="-40777"/>
                <a:lumOff val="9608"/>
                <a:alphaOff val="0"/>
                <a:lumMod val="110000"/>
                <a:satMod val="105000"/>
                <a:tint val="67000"/>
              </a:schemeClr>
            </a:gs>
            <a:gs pos="50000">
              <a:schemeClr val="accent4">
                <a:hueOff val="9800891"/>
                <a:satOff val="-40777"/>
                <a:lumOff val="9608"/>
                <a:alphaOff val="0"/>
                <a:lumMod val="105000"/>
                <a:satMod val="103000"/>
                <a:tint val="73000"/>
              </a:schemeClr>
            </a:gs>
            <a:gs pos="100000">
              <a:schemeClr val="accent4">
                <a:hueOff val="9800891"/>
                <a:satOff val="-40777"/>
                <a:lumOff val="9608"/>
                <a:alphaOff val="0"/>
                <a:lumMod val="105000"/>
                <a:satMod val="109000"/>
                <a:tint val="81000"/>
              </a:schemeClr>
            </a:gs>
          </a:gsLst>
          <a:lin ang="5400000" scaled="0"/>
        </a:gradFill>
        <a:ln>
          <a:noFill/>
        </a:ln>
        <a:effectLst>
          <a:innerShdw blurRad="63500" dist="50800" dir="13500000">
            <a:prstClr val="black">
              <a:alpha val="50000"/>
            </a:prstClr>
          </a:innerShdw>
        </a:effectLst>
      </dsp:spPr>
      <dsp:style>
        <a:lnRef idx="0">
          <a:scrgbClr r="0" g="0" b="0"/>
        </a:lnRef>
        <a:fillRef idx="2">
          <a:scrgbClr r="0" g="0" b="0"/>
        </a:fillRef>
        <a:effectRef idx="1">
          <a:scrgbClr r="0" g="0" b="0"/>
        </a:effectRef>
        <a:fontRef idx="minor">
          <a:schemeClr val="dk1"/>
        </a:fontRef>
      </dsp:style>
    </dsp:sp>
    <dsp:sp modelId="{90A4F920-1BBF-493B-B3A9-555A9C78F4E2}">
      <dsp:nvSpPr>
        <dsp:cNvPr id="0" name=""/>
        <dsp:cNvSpPr/>
      </dsp:nvSpPr>
      <dsp:spPr>
        <a:xfrm>
          <a:off x="3922738" y="1233827"/>
          <a:ext cx="1680762" cy="1344610"/>
        </a:xfrm>
        <a:prstGeom prst="roundRect">
          <a:avLst>
            <a:gd name="adj" fmla="val 10000"/>
          </a:avLst>
        </a:prstGeom>
        <a:gradFill rotWithShape="0">
          <a:gsLst>
            <a:gs pos="0">
              <a:schemeClr val="accent4">
                <a:hueOff val="9800891"/>
                <a:satOff val="-40777"/>
                <a:lumOff val="9608"/>
                <a:alphaOff val="0"/>
                <a:lumMod val="110000"/>
                <a:satMod val="105000"/>
                <a:tint val="67000"/>
              </a:schemeClr>
            </a:gs>
            <a:gs pos="50000">
              <a:schemeClr val="accent4">
                <a:hueOff val="9800891"/>
                <a:satOff val="-40777"/>
                <a:lumOff val="9608"/>
                <a:alphaOff val="0"/>
                <a:lumMod val="105000"/>
                <a:satMod val="103000"/>
                <a:tint val="73000"/>
              </a:schemeClr>
            </a:gs>
            <a:gs pos="100000">
              <a:schemeClr val="accent4">
                <a:hueOff val="9800891"/>
                <a:satOff val="-40777"/>
                <a:lumOff val="9608"/>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8100" tIns="38100" rIns="38100" bIns="38100" numCol="1" spcCol="1270" anchor="ctr" anchorCtr="0">
          <a:noAutofit/>
        </a:bodyPr>
        <a:lstStyle/>
        <a:p>
          <a:pPr marL="0" lvl="0" indent="0" algn="ctr" defTabSz="889000">
            <a:lnSpc>
              <a:spcPct val="90000"/>
            </a:lnSpc>
            <a:spcBef>
              <a:spcPct val="0"/>
            </a:spcBef>
            <a:spcAft>
              <a:spcPct val="35000"/>
            </a:spcAft>
            <a:buNone/>
          </a:pPr>
          <a:r>
            <a:rPr lang="da-DK" sz="2000" kern="1200">
              <a:latin typeface="Arial Narrow" panose="020B0606020202030204" pitchFamily="34" charset="0"/>
            </a:rPr>
            <a:t>Pasal 9 ayat (4c) &amp; Pasal 16G huruf c dan huruf d UU PPN</a:t>
          </a:r>
          <a:endParaRPr lang="en-ID" sz="2000" kern="1200">
            <a:latin typeface="Arial Narrow" panose="020B0606020202030204" pitchFamily="34" charset="0"/>
          </a:endParaRPr>
        </a:p>
      </dsp:txBody>
      <dsp:txXfrm>
        <a:off x="3962120" y="1273209"/>
        <a:ext cx="1601998" cy="126584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4A5B18-F1CD-4534-8405-5B3B9598B931}">
      <dsp:nvSpPr>
        <dsp:cNvPr id="0" name=""/>
        <dsp:cNvSpPr/>
      </dsp:nvSpPr>
      <dsp:spPr>
        <a:xfrm>
          <a:off x="773587" y="447"/>
          <a:ext cx="1683016" cy="1009809"/>
        </a:xfrm>
        <a:prstGeom prst="roundRect">
          <a:avLst>
            <a:gd name="adj" fmla="val 10000"/>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i="1" kern="1200">
              <a:latin typeface="Arial Narrow" panose="020B0606020202030204" pitchFamily="34" charset="0"/>
            </a:rPr>
            <a:t>Homo Economicus</a:t>
          </a:r>
          <a:endParaRPr lang="en-ID" sz="2500" i="1" kern="1200">
            <a:latin typeface="Arial Narrow" panose="020B0606020202030204" pitchFamily="34" charset="0"/>
          </a:endParaRPr>
        </a:p>
      </dsp:txBody>
      <dsp:txXfrm>
        <a:off x="803163" y="30023"/>
        <a:ext cx="1623864" cy="950657"/>
      </dsp:txXfrm>
    </dsp:sp>
    <dsp:sp modelId="{72B00EEB-F90F-4269-A966-CBDE8E5062F4}">
      <dsp:nvSpPr>
        <dsp:cNvPr id="0" name=""/>
        <dsp:cNvSpPr/>
      </dsp:nvSpPr>
      <dsp:spPr>
        <a:xfrm>
          <a:off x="2604708" y="296658"/>
          <a:ext cx="356799" cy="417387"/>
        </a:xfrm>
        <a:prstGeom prst="rightArrow">
          <a:avLst>
            <a:gd name="adj1" fmla="val 60000"/>
            <a:gd name="adj2" fmla="val 50000"/>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innerShdw blurRad="63500" dist="50800" dir="13500000">
            <a:prstClr val="black">
              <a:alpha val="50000"/>
            </a:prstClr>
          </a:inn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ID" sz="1900" kern="1200">
            <a:latin typeface="Arial Narrow" panose="020B0606020202030204" pitchFamily="34" charset="0"/>
          </a:endParaRPr>
        </a:p>
      </dsp:txBody>
      <dsp:txXfrm>
        <a:off x="2604708" y="380135"/>
        <a:ext cx="249759" cy="250433"/>
      </dsp:txXfrm>
    </dsp:sp>
    <dsp:sp modelId="{B67E11E9-122E-4A8C-AF77-5241C27AE355}">
      <dsp:nvSpPr>
        <dsp:cNvPr id="0" name=""/>
        <dsp:cNvSpPr/>
      </dsp:nvSpPr>
      <dsp:spPr>
        <a:xfrm>
          <a:off x="3129809" y="447"/>
          <a:ext cx="1683016" cy="1009809"/>
        </a:xfrm>
        <a:prstGeom prst="roundRect">
          <a:avLst>
            <a:gd name="adj" fmla="val 10000"/>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latin typeface="Arial Narrow" panose="020B0606020202030204" pitchFamily="34" charset="0"/>
            </a:rPr>
            <a:t>Rasionalitas</a:t>
          </a:r>
          <a:endParaRPr lang="en-ID" sz="2500" kern="1200">
            <a:latin typeface="Arial Narrow" panose="020B0606020202030204" pitchFamily="34" charset="0"/>
          </a:endParaRPr>
        </a:p>
      </dsp:txBody>
      <dsp:txXfrm>
        <a:off x="3159385" y="30023"/>
        <a:ext cx="1623864" cy="950657"/>
      </dsp:txXfrm>
    </dsp:sp>
    <dsp:sp modelId="{74500212-B9CD-4A24-8855-2D821B458704}">
      <dsp:nvSpPr>
        <dsp:cNvPr id="0" name=""/>
        <dsp:cNvSpPr/>
      </dsp:nvSpPr>
      <dsp:spPr>
        <a:xfrm rot="5400000">
          <a:off x="3792918" y="1128068"/>
          <a:ext cx="356799" cy="417387"/>
        </a:xfrm>
        <a:prstGeom prst="rightArrow">
          <a:avLst>
            <a:gd name="adj1" fmla="val 60000"/>
            <a:gd name="adj2" fmla="val 50000"/>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a:innerShdw blurRad="63500" dist="50800" dir="13500000">
            <a:prstClr val="black">
              <a:alpha val="50000"/>
            </a:prstClr>
          </a:inn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ID" sz="1900" kern="1200">
            <a:latin typeface="Arial Narrow" panose="020B0606020202030204" pitchFamily="34" charset="0"/>
          </a:endParaRPr>
        </a:p>
      </dsp:txBody>
      <dsp:txXfrm rot="-5400000">
        <a:off x="3846101" y="1158362"/>
        <a:ext cx="250433" cy="249759"/>
      </dsp:txXfrm>
    </dsp:sp>
    <dsp:sp modelId="{0E19CD0A-5840-4BB0-925A-85D31F4F663C}">
      <dsp:nvSpPr>
        <dsp:cNvPr id="0" name=""/>
        <dsp:cNvSpPr/>
      </dsp:nvSpPr>
      <dsp:spPr>
        <a:xfrm>
          <a:off x="3129809" y="1683463"/>
          <a:ext cx="1683016" cy="1009809"/>
        </a:xfrm>
        <a:prstGeom prst="roundRect">
          <a:avLst>
            <a:gd name="adj" fmla="val 10000"/>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latin typeface="Arial Narrow" panose="020B0606020202030204" pitchFamily="34" charset="0"/>
            </a:rPr>
            <a:t>Logika Dasar</a:t>
          </a:r>
          <a:endParaRPr lang="en-ID" sz="2500" kern="1200">
            <a:latin typeface="Arial Narrow" panose="020B0606020202030204" pitchFamily="34" charset="0"/>
          </a:endParaRPr>
        </a:p>
      </dsp:txBody>
      <dsp:txXfrm>
        <a:off x="3159385" y="1713039"/>
        <a:ext cx="1623864" cy="950657"/>
      </dsp:txXfrm>
    </dsp:sp>
    <dsp:sp modelId="{5B13E341-E6C6-4EB4-BBAF-4EB2E8EB3521}">
      <dsp:nvSpPr>
        <dsp:cNvPr id="0" name=""/>
        <dsp:cNvSpPr/>
      </dsp:nvSpPr>
      <dsp:spPr>
        <a:xfrm rot="10800000">
          <a:off x="2624904" y="1979674"/>
          <a:ext cx="356799" cy="417387"/>
        </a:xfrm>
        <a:prstGeom prst="rightArrow">
          <a:avLst>
            <a:gd name="adj1" fmla="val 60000"/>
            <a:gd name="adj2" fmla="val 50000"/>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innerShdw blurRad="63500" dist="50800" dir="13500000">
            <a:prstClr val="black">
              <a:alpha val="50000"/>
            </a:prstClr>
          </a:inn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ID" sz="1900" kern="1200">
            <a:latin typeface="Arial Narrow" panose="020B0606020202030204" pitchFamily="34" charset="0"/>
          </a:endParaRPr>
        </a:p>
      </dsp:txBody>
      <dsp:txXfrm rot="10800000">
        <a:off x="2731944" y="2063151"/>
        <a:ext cx="249759" cy="250433"/>
      </dsp:txXfrm>
    </dsp:sp>
    <dsp:sp modelId="{E13CD408-E400-4F95-83FA-B797038D6081}">
      <dsp:nvSpPr>
        <dsp:cNvPr id="0" name=""/>
        <dsp:cNvSpPr/>
      </dsp:nvSpPr>
      <dsp:spPr>
        <a:xfrm>
          <a:off x="773587" y="1683463"/>
          <a:ext cx="1683016" cy="1009809"/>
        </a:xfrm>
        <a:prstGeom prst="roundRect">
          <a:avLst>
            <a:gd name="adj" fmla="val 10000"/>
          </a:avLst>
        </a:prstGeom>
        <a:gradFill rotWithShape="0">
          <a:gsLst>
            <a:gs pos="0">
              <a:schemeClr val="accent5">
                <a:hueOff val="0"/>
                <a:satOff val="0"/>
                <a:lumOff val="0"/>
                <a:alphaOff val="0"/>
                <a:lumMod val="110000"/>
                <a:satMod val="105000"/>
                <a:tint val="67000"/>
              </a:schemeClr>
            </a:gs>
            <a:gs pos="50000">
              <a:schemeClr val="accent5">
                <a:hueOff val="0"/>
                <a:satOff val="0"/>
                <a:lumOff val="0"/>
                <a:alphaOff val="0"/>
                <a:lumMod val="105000"/>
                <a:satMod val="103000"/>
                <a:tint val="73000"/>
              </a:schemeClr>
            </a:gs>
            <a:gs pos="100000">
              <a:schemeClr val="accent5">
                <a:hueOff val="0"/>
                <a:satOff val="0"/>
                <a:lumOff val="0"/>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latin typeface="Arial Narrow" panose="020B0606020202030204" pitchFamily="34" charset="0"/>
            </a:rPr>
            <a:t>Konsep</a:t>
          </a:r>
          <a:endParaRPr lang="en-ID" sz="2500" kern="1200">
            <a:latin typeface="Arial Narrow" panose="020B0606020202030204" pitchFamily="34" charset="0"/>
          </a:endParaRPr>
        </a:p>
      </dsp:txBody>
      <dsp:txXfrm>
        <a:off x="803163" y="1713039"/>
        <a:ext cx="1623864" cy="950657"/>
      </dsp:txXfrm>
    </dsp:sp>
    <dsp:sp modelId="{1674DE41-CB1A-4C38-955F-F88A035B664A}">
      <dsp:nvSpPr>
        <dsp:cNvPr id="0" name=""/>
        <dsp:cNvSpPr/>
      </dsp:nvSpPr>
      <dsp:spPr>
        <a:xfrm rot="5400000">
          <a:off x="1436695" y="2811084"/>
          <a:ext cx="356799" cy="417387"/>
        </a:xfrm>
        <a:prstGeom prst="rightArrow">
          <a:avLst>
            <a:gd name="adj1" fmla="val 60000"/>
            <a:gd name="adj2" fmla="val 50000"/>
          </a:avLst>
        </a:prstGeom>
        <a:gradFill rotWithShape="0">
          <a:gsLst>
            <a:gs pos="0">
              <a:schemeClr val="accent5">
                <a:hueOff val="0"/>
                <a:satOff val="0"/>
                <a:lumOff val="0"/>
                <a:alphaOff val="0"/>
                <a:lumMod val="110000"/>
                <a:satMod val="105000"/>
                <a:tint val="67000"/>
              </a:schemeClr>
            </a:gs>
            <a:gs pos="50000">
              <a:schemeClr val="accent5">
                <a:hueOff val="0"/>
                <a:satOff val="0"/>
                <a:lumOff val="0"/>
                <a:alphaOff val="0"/>
                <a:lumMod val="105000"/>
                <a:satMod val="103000"/>
                <a:tint val="73000"/>
              </a:schemeClr>
            </a:gs>
            <a:gs pos="100000">
              <a:schemeClr val="accent5">
                <a:hueOff val="0"/>
                <a:satOff val="0"/>
                <a:lumOff val="0"/>
                <a:alphaOff val="0"/>
                <a:lumMod val="105000"/>
                <a:satMod val="109000"/>
                <a:tint val="81000"/>
              </a:schemeClr>
            </a:gs>
          </a:gsLst>
          <a:lin ang="5400000" scaled="0"/>
        </a:gradFill>
        <a:ln>
          <a:noFill/>
        </a:ln>
        <a:effectLst>
          <a:innerShdw blurRad="63500" dist="50800" dir="13500000">
            <a:prstClr val="black">
              <a:alpha val="50000"/>
            </a:prstClr>
          </a:inn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ID" sz="1900" kern="1200">
            <a:latin typeface="Arial Narrow" panose="020B0606020202030204" pitchFamily="34" charset="0"/>
          </a:endParaRPr>
        </a:p>
      </dsp:txBody>
      <dsp:txXfrm rot="-5400000">
        <a:off x="1489878" y="2841378"/>
        <a:ext cx="250433" cy="249759"/>
      </dsp:txXfrm>
    </dsp:sp>
    <dsp:sp modelId="{C658C8DD-F3D4-4759-A351-BA43EBACE941}">
      <dsp:nvSpPr>
        <dsp:cNvPr id="0" name=""/>
        <dsp:cNvSpPr/>
      </dsp:nvSpPr>
      <dsp:spPr>
        <a:xfrm>
          <a:off x="773587" y="3366479"/>
          <a:ext cx="1683016" cy="1009809"/>
        </a:xfrm>
        <a:prstGeom prst="roundRect">
          <a:avLst>
            <a:gd name="adj" fmla="val 10000"/>
          </a:avLst>
        </a:prstGeom>
        <a:gradFill rotWithShape="0">
          <a:gsLst>
            <a:gs pos="0">
              <a:schemeClr val="accent6">
                <a:hueOff val="0"/>
                <a:satOff val="0"/>
                <a:lumOff val="0"/>
                <a:alphaOff val="0"/>
                <a:lumMod val="110000"/>
                <a:satMod val="105000"/>
                <a:tint val="67000"/>
              </a:schemeClr>
            </a:gs>
            <a:gs pos="50000">
              <a:schemeClr val="accent6">
                <a:hueOff val="0"/>
                <a:satOff val="0"/>
                <a:lumOff val="0"/>
                <a:alphaOff val="0"/>
                <a:lumMod val="105000"/>
                <a:satMod val="103000"/>
                <a:tint val="73000"/>
              </a:schemeClr>
            </a:gs>
            <a:gs pos="100000">
              <a:schemeClr val="accent6">
                <a:hueOff val="0"/>
                <a:satOff val="0"/>
                <a:lumOff val="0"/>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b="1" kern="1200">
              <a:solidFill>
                <a:srgbClr val="FF0000"/>
              </a:solidFill>
              <a:latin typeface="Arial Narrow" panose="020B0606020202030204" pitchFamily="34" charset="0"/>
            </a:rPr>
            <a:t>Teori</a:t>
          </a:r>
          <a:endParaRPr lang="en-ID" sz="2500" b="1" kern="1200">
            <a:solidFill>
              <a:srgbClr val="FF0000"/>
            </a:solidFill>
            <a:latin typeface="Arial Narrow" panose="020B0606020202030204" pitchFamily="34" charset="0"/>
          </a:endParaRPr>
        </a:p>
      </dsp:txBody>
      <dsp:txXfrm>
        <a:off x="803163" y="3396055"/>
        <a:ext cx="1623864" cy="950657"/>
      </dsp:txXfrm>
    </dsp:sp>
    <dsp:sp modelId="{43A00505-DD7C-4679-AC4B-0954FCCB7A4E}">
      <dsp:nvSpPr>
        <dsp:cNvPr id="0" name=""/>
        <dsp:cNvSpPr/>
      </dsp:nvSpPr>
      <dsp:spPr>
        <a:xfrm>
          <a:off x="2604708" y="3662690"/>
          <a:ext cx="356799" cy="417387"/>
        </a:xfrm>
        <a:prstGeom prst="rightArrow">
          <a:avLst>
            <a:gd name="adj1" fmla="val 60000"/>
            <a:gd name="adj2" fmla="val 50000"/>
          </a:avLst>
        </a:prstGeom>
        <a:gradFill rotWithShape="0">
          <a:gsLst>
            <a:gs pos="0">
              <a:schemeClr val="accent6">
                <a:hueOff val="0"/>
                <a:satOff val="0"/>
                <a:lumOff val="0"/>
                <a:alphaOff val="0"/>
                <a:lumMod val="110000"/>
                <a:satMod val="105000"/>
                <a:tint val="67000"/>
              </a:schemeClr>
            </a:gs>
            <a:gs pos="50000">
              <a:schemeClr val="accent6">
                <a:hueOff val="0"/>
                <a:satOff val="0"/>
                <a:lumOff val="0"/>
                <a:alphaOff val="0"/>
                <a:lumMod val="105000"/>
                <a:satMod val="103000"/>
                <a:tint val="73000"/>
              </a:schemeClr>
            </a:gs>
            <a:gs pos="100000">
              <a:schemeClr val="accent6">
                <a:hueOff val="0"/>
                <a:satOff val="0"/>
                <a:lumOff val="0"/>
                <a:alphaOff val="0"/>
                <a:lumMod val="105000"/>
                <a:satMod val="109000"/>
                <a:tint val="81000"/>
              </a:schemeClr>
            </a:gs>
          </a:gsLst>
          <a:lin ang="5400000" scaled="0"/>
        </a:gradFill>
        <a:ln>
          <a:noFill/>
        </a:ln>
        <a:effectLst>
          <a:innerShdw blurRad="63500" dist="50800" dir="13500000">
            <a:prstClr val="black">
              <a:alpha val="50000"/>
            </a:prstClr>
          </a:inn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ID" sz="1900" kern="1200">
            <a:latin typeface="Arial Narrow" panose="020B0606020202030204" pitchFamily="34" charset="0"/>
          </a:endParaRPr>
        </a:p>
      </dsp:txBody>
      <dsp:txXfrm>
        <a:off x="2604708" y="3746167"/>
        <a:ext cx="249759" cy="250433"/>
      </dsp:txXfrm>
    </dsp:sp>
    <dsp:sp modelId="{9C6AD16B-A997-475B-819C-0800881412C0}">
      <dsp:nvSpPr>
        <dsp:cNvPr id="0" name=""/>
        <dsp:cNvSpPr/>
      </dsp:nvSpPr>
      <dsp:spPr>
        <a:xfrm>
          <a:off x="3129809" y="3366479"/>
          <a:ext cx="1683016" cy="1009809"/>
        </a:xfrm>
        <a:prstGeom prst="roundRect">
          <a:avLst>
            <a:gd name="adj" fmla="val 10000"/>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latin typeface="Arial Narrow" panose="020B0606020202030204" pitchFamily="34" charset="0"/>
            </a:rPr>
            <a:t>Fenomena Kompleks</a:t>
          </a:r>
          <a:endParaRPr lang="en-ID" sz="2500" kern="1200">
            <a:latin typeface="Arial Narrow" panose="020B0606020202030204" pitchFamily="34" charset="0"/>
          </a:endParaRPr>
        </a:p>
      </dsp:txBody>
      <dsp:txXfrm>
        <a:off x="3159385" y="3396055"/>
        <a:ext cx="1623864" cy="95065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906830-B810-4C71-B31B-D91189C69EFD}">
      <dsp:nvSpPr>
        <dsp:cNvPr id="0" name=""/>
        <dsp:cNvSpPr/>
      </dsp:nvSpPr>
      <dsp:spPr>
        <a:xfrm>
          <a:off x="798906" y="2140744"/>
          <a:ext cx="523221" cy="1495489"/>
        </a:xfrm>
        <a:custGeom>
          <a:avLst/>
          <a:gdLst/>
          <a:ahLst/>
          <a:cxnLst/>
          <a:rect l="0" t="0" r="0" b="0"/>
          <a:pathLst>
            <a:path>
              <a:moveTo>
                <a:pt x="0" y="0"/>
              </a:moveTo>
              <a:lnTo>
                <a:pt x="261610" y="0"/>
              </a:lnTo>
              <a:lnTo>
                <a:pt x="261610" y="1495489"/>
              </a:lnTo>
              <a:lnTo>
                <a:pt x="523221" y="1495489"/>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89000">
            <a:lnSpc>
              <a:spcPct val="90000"/>
            </a:lnSpc>
            <a:spcBef>
              <a:spcPct val="0"/>
            </a:spcBef>
            <a:spcAft>
              <a:spcPct val="35000"/>
            </a:spcAft>
            <a:buNone/>
          </a:pPr>
          <a:endParaRPr lang="en-US" sz="2000" kern="1200">
            <a:latin typeface="Arial Narrow" panose="020B0606020202030204" pitchFamily="34" charset="0"/>
          </a:endParaRPr>
        </a:p>
      </dsp:txBody>
      <dsp:txXfrm>
        <a:off x="1020907" y="2848879"/>
        <a:ext cx="79218" cy="79218"/>
      </dsp:txXfrm>
    </dsp:sp>
    <dsp:sp modelId="{335AFCCB-0F07-4776-925A-9960CE9FAC96}">
      <dsp:nvSpPr>
        <dsp:cNvPr id="0" name=""/>
        <dsp:cNvSpPr/>
      </dsp:nvSpPr>
      <dsp:spPr>
        <a:xfrm>
          <a:off x="798906" y="2140744"/>
          <a:ext cx="523221" cy="498496"/>
        </a:xfrm>
        <a:custGeom>
          <a:avLst/>
          <a:gdLst/>
          <a:ahLst/>
          <a:cxnLst/>
          <a:rect l="0" t="0" r="0" b="0"/>
          <a:pathLst>
            <a:path>
              <a:moveTo>
                <a:pt x="0" y="0"/>
              </a:moveTo>
              <a:lnTo>
                <a:pt x="261610" y="0"/>
              </a:lnTo>
              <a:lnTo>
                <a:pt x="261610" y="498496"/>
              </a:lnTo>
              <a:lnTo>
                <a:pt x="523221" y="498496"/>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89000">
            <a:lnSpc>
              <a:spcPct val="90000"/>
            </a:lnSpc>
            <a:spcBef>
              <a:spcPct val="0"/>
            </a:spcBef>
            <a:spcAft>
              <a:spcPct val="35000"/>
            </a:spcAft>
            <a:buNone/>
          </a:pPr>
          <a:endParaRPr lang="en-US" sz="2000" kern="1200">
            <a:latin typeface="Arial Narrow" panose="020B0606020202030204" pitchFamily="34" charset="0"/>
          </a:endParaRPr>
        </a:p>
      </dsp:txBody>
      <dsp:txXfrm>
        <a:off x="1042450" y="2371925"/>
        <a:ext cx="36133" cy="36133"/>
      </dsp:txXfrm>
    </dsp:sp>
    <dsp:sp modelId="{0747FB99-5C57-48C8-8EB5-35FD9B3EB492}">
      <dsp:nvSpPr>
        <dsp:cNvPr id="0" name=""/>
        <dsp:cNvSpPr/>
      </dsp:nvSpPr>
      <dsp:spPr>
        <a:xfrm>
          <a:off x="798906" y="1642247"/>
          <a:ext cx="523221" cy="498496"/>
        </a:xfrm>
        <a:custGeom>
          <a:avLst/>
          <a:gdLst/>
          <a:ahLst/>
          <a:cxnLst/>
          <a:rect l="0" t="0" r="0" b="0"/>
          <a:pathLst>
            <a:path>
              <a:moveTo>
                <a:pt x="0" y="498496"/>
              </a:moveTo>
              <a:lnTo>
                <a:pt x="261610" y="498496"/>
              </a:lnTo>
              <a:lnTo>
                <a:pt x="261610" y="0"/>
              </a:lnTo>
              <a:lnTo>
                <a:pt x="523221" y="0"/>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89000">
            <a:lnSpc>
              <a:spcPct val="90000"/>
            </a:lnSpc>
            <a:spcBef>
              <a:spcPct val="0"/>
            </a:spcBef>
            <a:spcAft>
              <a:spcPct val="35000"/>
            </a:spcAft>
            <a:buNone/>
          </a:pPr>
          <a:endParaRPr lang="en-US" sz="2000" kern="1200">
            <a:latin typeface="Arial Narrow" panose="020B0606020202030204" pitchFamily="34" charset="0"/>
          </a:endParaRPr>
        </a:p>
      </dsp:txBody>
      <dsp:txXfrm>
        <a:off x="1042450" y="1873428"/>
        <a:ext cx="36133" cy="36133"/>
      </dsp:txXfrm>
    </dsp:sp>
    <dsp:sp modelId="{723F7935-68C4-4E15-ACDE-D64BB039735F}">
      <dsp:nvSpPr>
        <dsp:cNvPr id="0" name=""/>
        <dsp:cNvSpPr/>
      </dsp:nvSpPr>
      <dsp:spPr>
        <a:xfrm>
          <a:off x="798906" y="645254"/>
          <a:ext cx="523221" cy="1495489"/>
        </a:xfrm>
        <a:custGeom>
          <a:avLst/>
          <a:gdLst/>
          <a:ahLst/>
          <a:cxnLst/>
          <a:rect l="0" t="0" r="0" b="0"/>
          <a:pathLst>
            <a:path>
              <a:moveTo>
                <a:pt x="0" y="1495489"/>
              </a:moveTo>
              <a:lnTo>
                <a:pt x="261610" y="1495489"/>
              </a:lnTo>
              <a:lnTo>
                <a:pt x="261610" y="0"/>
              </a:lnTo>
              <a:lnTo>
                <a:pt x="523221" y="0"/>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89000">
            <a:lnSpc>
              <a:spcPct val="90000"/>
            </a:lnSpc>
            <a:spcBef>
              <a:spcPct val="0"/>
            </a:spcBef>
            <a:spcAft>
              <a:spcPct val="35000"/>
            </a:spcAft>
            <a:buNone/>
          </a:pPr>
          <a:endParaRPr lang="en-US" sz="2000" kern="1200">
            <a:latin typeface="Arial Narrow" panose="020B0606020202030204" pitchFamily="34" charset="0"/>
          </a:endParaRPr>
        </a:p>
      </dsp:txBody>
      <dsp:txXfrm>
        <a:off x="1020907" y="1353389"/>
        <a:ext cx="79218" cy="79218"/>
      </dsp:txXfrm>
    </dsp:sp>
    <dsp:sp modelId="{FE0EC04E-58B6-41D4-978A-B56622D108C3}">
      <dsp:nvSpPr>
        <dsp:cNvPr id="0" name=""/>
        <dsp:cNvSpPr/>
      </dsp:nvSpPr>
      <dsp:spPr>
        <a:xfrm rot="16200000">
          <a:off x="-1471509" y="1741946"/>
          <a:ext cx="3743236" cy="797594"/>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b="1" kern="1200">
              <a:latin typeface="Arial Narrow" panose="020B0606020202030204" pitchFamily="34" charset="0"/>
            </a:rPr>
            <a:t>Principles of Tax Policies</a:t>
          </a:r>
        </a:p>
      </dsp:txBody>
      <dsp:txXfrm>
        <a:off x="-1471509" y="1741946"/>
        <a:ext cx="3743236" cy="797594"/>
      </dsp:txXfrm>
    </dsp:sp>
    <dsp:sp modelId="{0303A3A0-42B1-456C-9847-7BE34636E5B4}">
      <dsp:nvSpPr>
        <dsp:cNvPr id="0" name=""/>
        <dsp:cNvSpPr/>
      </dsp:nvSpPr>
      <dsp:spPr>
        <a:xfrm>
          <a:off x="1322128" y="246457"/>
          <a:ext cx="2053829" cy="797594"/>
        </a:xfrm>
        <a:prstGeom prst="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a:latin typeface="Arial Narrow" panose="020B0606020202030204" pitchFamily="34" charset="0"/>
            </a:rPr>
            <a:t>Rational Choice Theory</a:t>
          </a:r>
        </a:p>
      </dsp:txBody>
      <dsp:txXfrm>
        <a:off x="1322128" y="246457"/>
        <a:ext cx="2053829" cy="797594"/>
      </dsp:txXfrm>
    </dsp:sp>
    <dsp:sp modelId="{EB62F935-6E75-4AF1-A6ED-A7D307BDEEE3}">
      <dsp:nvSpPr>
        <dsp:cNvPr id="0" name=""/>
        <dsp:cNvSpPr/>
      </dsp:nvSpPr>
      <dsp:spPr>
        <a:xfrm>
          <a:off x="1322128" y="1243450"/>
          <a:ext cx="2053829" cy="797594"/>
        </a:xfrm>
        <a:prstGeom prst="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a:latin typeface="Arial Narrow" panose="020B0606020202030204" pitchFamily="34" charset="0"/>
            </a:rPr>
            <a:t>Bounded Rationality Theory</a:t>
          </a:r>
        </a:p>
      </dsp:txBody>
      <dsp:txXfrm>
        <a:off x="1322128" y="1243450"/>
        <a:ext cx="2053829" cy="797594"/>
      </dsp:txXfrm>
    </dsp:sp>
    <dsp:sp modelId="{796ECCE5-109C-4D86-BDB1-E5280B8E1F91}">
      <dsp:nvSpPr>
        <dsp:cNvPr id="0" name=""/>
        <dsp:cNvSpPr/>
      </dsp:nvSpPr>
      <dsp:spPr>
        <a:xfrm>
          <a:off x="1322128" y="2240443"/>
          <a:ext cx="2053829" cy="797594"/>
        </a:xfrm>
        <a:prstGeom prst="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a:latin typeface="Arial Narrow" panose="020B0606020202030204" pitchFamily="34" charset="0"/>
            </a:rPr>
            <a:t>Field Theory</a:t>
          </a:r>
        </a:p>
      </dsp:txBody>
      <dsp:txXfrm>
        <a:off x="1322128" y="2240443"/>
        <a:ext cx="2053829" cy="797594"/>
      </dsp:txXfrm>
    </dsp:sp>
    <dsp:sp modelId="{534C6B47-56B1-4DE9-BE6F-5D93AD4632BA}">
      <dsp:nvSpPr>
        <dsp:cNvPr id="0" name=""/>
        <dsp:cNvSpPr/>
      </dsp:nvSpPr>
      <dsp:spPr>
        <a:xfrm>
          <a:off x="1322128" y="3237436"/>
          <a:ext cx="2053829" cy="797594"/>
        </a:xfrm>
        <a:prstGeom prst="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a:latin typeface="Arial Narrow" panose="020B0606020202030204" pitchFamily="34" charset="0"/>
            </a:rPr>
            <a:t>The Second Best Theory</a:t>
          </a:r>
        </a:p>
      </dsp:txBody>
      <dsp:txXfrm>
        <a:off x="1322128" y="3237436"/>
        <a:ext cx="2053829" cy="79759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D0489F-F8A6-4B2D-B235-126648346B88}">
      <dsp:nvSpPr>
        <dsp:cNvPr id="0" name=""/>
        <dsp:cNvSpPr/>
      </dsp:nvSpPr>
      <dsp:spPr>
        <a:xfrm>
          <a:off x="2738679" y="3173185"/>
          <a:ext cx="91440" cy="341837"/>
        </a:xfrm>
        <a:custGeom>
          <a:avLst/>
          <a:gdLst/>
          <a:ahLst/>
          <a:cxnLst/>
          <a:rect l="0" t="0" r="0" b="0"/>
          <a:pathLst>
            <a:path>
              <a:moveTo>
                <a:pt x="45720" y="0"/>
              </a:moveTo>
              <a:lnTo>
                <a:pt x="45720" y="341837"/>
              </a:lnTo>
            </a:path>
          </a:pathLst>
        </a:custGeom>
        <a:noFill/>
        <a:ln w="19050" cap="flat" cmpd="sng" algn="ctr">
          <a:solidFill>
            <a:schemeClr val="tx1"/>
          </a:solidFill>
          <a:prstDash val="solid"/>
          <a:miter lim="800000"/>
          <a:headEnd type="none" w="med" len="med"/>
          <a:tailEnd type="arrow" w="med" len="med"/>
        </a:ln>
        <a:effectLst/>
      </dsp:spPr>
      <dsp:style>
        <a:lnRef idx="2">
          <a:scrgbClr r="0" g="0" b="0"/>
        </a:lnRef>
        <a:fillRef idx="0">
          <a:scrgbClr r="0" g="0" b="0"/>
        </a:fillRef>
        <a:effectRef idx="0">
          <a:scrgbClr r="0" g="0" b="0"/>
        </a:effectRef>
        <a:fontRef idx="minor"/>
      </dsp:style>
    </dsp:sp>
    <dsp:sp modelId="{8D7B3A67-4878-4859-8854-75FC98F943B4}">
      <dsp:nvSpPr>
        <dsp:cNvPr id="0" name=""/>
        <dsp:cNvSpPr/>
      </dsp:nvSpPr>
      <dsp:spPr>
        <a:xfrm>
          <a:off x="2738679" y="2017449"/>
          <a:ext cx="91440" cy="341837"/>
        </a:xfrm>
        <a:custGeom>
          <a:avLst/>
          <a:gdLst/>
          <a:ahLst/>
          <a:cxnLst/>
          <a:rect l="0" t="0" r="0" b="0"/>
          <a:pathLst>
            <a:path>
              <a:moveTo>
                <a:pt x="45720" y="0"/>
              </a:moveTo>
              <a:lnTo>
                <a:pt x="45720" y="341837"/>
              </a:lnTo>
            </a:path>
          </a:pathLst>
        </a:custGeom>
        <a:noFill/>
        <a:ln w="19050" cap="flat" cmpd="sng" algn="ctr">
          <a:solidFill>
            <a:schemeClr val="tx1"/>
          </a:solidFill>
          <a:prstDash val="solid"/>
          <a:miter lim="800000"/>
          <a:headEnd type="none" w="med" len="med"/>
          <a:tailEnd type="arrow" w="med" len="med"/>
        </a:ln>
        <a:effectLst/>
      </dsp:spPr>
      <dsp:style>
        <a:lnRef idx="2">
          <a:scrgbClr r="0" g="0" b="0"/>
        </a:lnRef>
        <a:fillRef idx="0">
          <a:scrgbClr r="0" g="0" b="0"/>
        </a:fillRef>
        <a:effectRef idx="0">
          <a:scrgbClr r="0" g="0" b="0"/>
        </a:effectRef>
        <a:fontRef idx="minor"/>
      </dsp:style>
    </dsp:sp>
    <dsp:sp modelId="{5F35C782-29C8-435B-B667-E9C655FB7FDE}">
      <dsp:nvSpPr>
        <dsp:cNvPr id="0" name=""/>
        <dsp:cNvSpPr/>
      </dsp:nvSpPr>
      <dsp:spPr>
        <a:xfrm>
          <a:off x="1799582" y="861714"/>
          <a:ext cx="984816" cy="341837"/>
        </a:xfrm>
        <a:custGeom>
          <a:avLst/>
          <a:gdLst/>
          <a:ahLst/>
          <a:cxnLst/>
          <a:rect l="0" t="0" r="0" b="0"/>
          <a:pathLst>
            <a:path>
              <a:moveTo>
                <a:pt x="0" y="0"/>
              </a:moveTo>
              <a:lnTo>
                <a:pt x="0" y="170918"/>
              </a:lnTo>
              <a:lnTo>
                <a:pt x="984816" y="170918"/>
              </a:lnTo>
              <a:lnTo>
                <a:pt x="984816" y="341837"/>
              </a:lnTo>
            </a:path>
          </a:pathLst>
        </a:custGeom>
        <a:noFill/>
        <a:ln w="19050" cap="flat" cmpd="sng" algn="ctr">
          <a:solidFill>
            <a:schemeClr val="tx1"/>
          </a:solidFill>
          <a:prstDash val="solid"/>
          <a:miter lim="800000"/>
          <a:headEnd type="none" w="med" len="med"/>
          <a:tailEnd type="arrow" w="med" len="med"/>
        </a:ln>
        <a:effectLst/>
      </dsp:spPr>
      <dsp:style>
        <a:lnRef idx="2">
          <a:scrgbClr r="0" g="0" b="0"/>
        </a:lnRef>
        <a:fillRef idx="0">
          <a:scrgbClr r="0" g="0" b="0"/>
        </a:fillRef>
        <a:effectRef idx="0">
          <a:scrgbClr r="0" g="0" b="0"/>
        </a:effectRef>
        <a:fontRef idx="minor"/>
      </dsp:style>
    </dsp:sp>
    <dsp:sp modelId="{6F8ABA56-01D5-4BB2-B42B-C791A7FA43CF}">
      <dsp:nvSpPr>
        <dsp:cNvPr id="0" name=""/>
        <dsp:cNvSpPr/>
      </dsp:nvSpPr>
      <dsp:spPr>
        <a:xfrm>
          <a:off x="769046" y="2017449"/>
          <a:ext cx="91440" cy="341837"/>
        </a:xfrm>
        <a:custGeom>
          <a:avLst/>
          <a:gdLst/>
          <a:ahLst/>
          <a:cxnLst/>
          <a:rect l="0" t="0" r="0" b="0"/>
          <a:pathLst>
            <a:path>
              <a:moveTo>
                <a:pt x="45720" y="0"/>
              </a:moveTo>
              <a:lnTo>
                <a:pt x="45720" y="341837"/>
              </a:lnTo>
            </a:path>
          </a:pathLst>
        </a:custGeom>
        <a:noFill/>
        <a:ln w="19050" cap="flat" cmpd="sng" algn="ctr">
          <a:solidFill>
            <a:schemeClr val="tx1"/>
          </a:solidFill>
          <a:prstDash val="solid"/>
          <a:miter lim="800000"/>
          <a:headEnd type="none" w="med" len="med"/>
          <a:tailEnd type="arrow" w="med" len="med"/>
        </a:ln>
        <a:effectLst/>
      </dsp:spPr>
      <dsp:style>
        <a:lnRef idx="2">
          <a:scrgbClr r="0" g="0" b="0"/>
        </a:lnRef>
        <a:fillRef idx="0">
          <a:scrgbClr r="0" g="0" b="0"/>
        </a:fillRef>
        <a:effectRef idx="0">
          <a:scrgbClr r="0" g="0" b="0"/>
        </a:effectRef>
        <a:fontRef idx="minor"/>
      </dsp:style>
    </dsp:sp>
    <dsp:sp modelId="{663DC88F-5363-4D67-94D7-7AF5F929DEA8}">
      <dsp:nvSpPr>
        <dsp:cNvPr id="0" name=""/>
        <dsp:cNvSpPr/>
      </dsp:nvSpPr>
      <dsp:spPr>
        <a:xfrm>
          <a:off x="814766" y="861714"/>
          <a:ext cx="984816" cy="341837"/>
        </a:xfrm>
        <a:custGeom>
          <a:avLst/>
          <a:gdLst/>
          <a:ahLst/>
          <a:cxnLst/>
          <a:rect l="0" t="0" r="0" b="0"/>
          <a:pathLst>
            <a:path>
              <a:moveTo>
                <a:pt x="984816" y="0"/>
              </a:moveTo>
              <a:lnTo>
                <a:pt x="984816" y="170918"/>
              </a:lnTo>
              <a:lnTo>
                <a:pt x="0" y="170918"/>
              </a:lnTo>
              <a:lnTo>
                <a:pt x="0" y="341837"/>
              </a:lnTo>
            </a:path>
          </a:pathLst>
        </a:custGeom>
        <a:noFill/>
        <a:ln w="19050" cap="flat" cmpd="sng" algn="ctr">
          <a:solidFill>
            <a:schemeClr val="tx1"/>
          </a:solidFill>
          <a:prstDash val="solid"/>
          <a:miter lim="800000"/>
          <a:headEnd type="none" w="med" len="med"/>
          <a:tailEnd type="arrow" w="med" len="med"/>
        </a:ln>
        <a:effectLst/>
      </dsp:spPr>
      <dsp:style>
        <a:lnRef idx="2">
          <a:scrgbClr r="0" g="0" b="0"/>
        </a:lnRef>
        <a:fillRef idx="0">
          <a:scrgbClr r="0" g="0" b="0"/>
        </a:fillRef>
        <a:effectRef idx="0">
          <a:scrgbClr r="0" g="0" b="0"/>
        </a:effectRef>
        <a:fontRef idx="minor"/>
      </dsp:style>
    </dsp:sp>
    <dsp:sp modelId="{F6ADEAAF-0D29-4781-9F0A-E6B952AFF800}">
      <dsp:nvSpPr>
        <dsp:cNvPr id="0" name=""/>
        <dsp:cNvSpPr/>
      </dsp:nvSpPr>
      <dsp:spPr>
        <a:xfrm>
          <a:off x="985684" y="47815"/>
          <a:ext cx="1627796" cy="813898"/>
        </a:xfrm>
        <a:prstGeom prst="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a:latin typeface="Arial Narrow" panose="020B0606020202030204" pitchFamily="34" charset="0"/>
            </a:rPr>
            <a:t>UUD 1945</a:t>
          </a:r>
          <a:endParaRPr lang="en-ID" sz="2000" kern="1200">
            <a:latin typeface="Arial Narrow" panose="020B0606020202030204" pitchFamily="34" charset="0"/>
          </a:endParaRPr>
        </a:p>
      </dsp:txBody>
      <dsp:txXfrm>
        <a:off x="985684" y="47815"/>
        <a:ext cx="1627796" cy="813898"/>
      </dsp:txXfrm>
    </dsp:sp>
    <dsp:sp modelId="{7F1EE737-16F1-4421-9109-E22E57688E97}">
      <dsp:nvSpPr>
        <dsp:cNvPr id="0" name=""/>
        <dsp:cNvSpPr/>
      </dsp:nvSpPr>
      <dsp:spPr>
        <a:xfrm>
          <a:off x="867" y="1203551"/>
          <a:ext cx="1627796" cy="813898"/>
        </a:xfrm>
        <a:prstGeom prst="rect">
          <a:avLst/>
        </a:prstGeom>
        <a:gradFill rotWithShape="0">
          <a:gsLst>
            <a:gs pos="0">
              <a:schemeClr val="accent6">
                <a:hueOff val="0"/>
                <a:satOff val="0"/>
                <a:lumOff val="0"/>
                <a:alphaOff val="0"/>
                <a:lumMod val="110000"/>
                <a:satMod val="105000"/>
                <a:tint val="67000"/>
              </a:schemeClr>
            </a:gs>
            <a:gs pos="50000">
              <a:schemeClr val="accent6">
                <a:hueOff val="0"/>
                <a:satOff val="0"/>
                <a:lumOff val="0"/>
                <a:alphaOff val="0"/>
                <a:lumMod val="105000"/>
                <a:satMod val="103000"/>
                <a:tint val="73000"/>
              </a:schemeClr>
            </a:gs>
            <a:gs pos="100000">
              <a:schemeClr val="accent6">
                <a:hueOff val="0"/>
                <a:satOff val="0"/>
                <a:lumOff val="0"/>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a:latin typeface="Arial Narrow" panose="020B0606020202030204" pitchFamily="34" charset="0"/>
            </a:rPr>
            <a:t>Pasal 22A</a:t>
          </a:r>
          <a:endParaRPr lang="en-ID" sz="2000" kern="1200">
            <a:latin typeface="Arial Narrow" panose="020B0606020202030204" pitchFamily="34" charset="0"/>
          </a:endParaRPr>
        </a:p>
      </dsp:txBody>
      <dsp:txXfrm>
        <a:off x="867" y="1203551"/>
        <a:ext cx="1627796" cy="813898"/>
      </dsp:txXfrm>
    </dsp:sp>
    <dsp:sp modelId="{EDCE74ED-3EA5-4DE9-976F-FF54251446CD}">
      <dsp:nvSpPr>
        <dsp:cNvPr id="0" name=""/>
        <dsp:cNvSpPr/>
      </dsp:nvSpPr>
      <dsp:spPr>
        <a:xfrm>
          <a:off x="867" y="2359287"/>
          <a:ext cx="1627796" cy="813898"/>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a:latin typeface="Arial Narrow" panose="020B0606020202030204" pitchFamily="34" charset="0"/>
            </a:rPr>
            <a:t>Pasal 8 UU No. 12/2011</a:t>
          </a:r>
          <a:endParaRPr lang="en-ID" sz="2000" kern="1200">
            <a:latin typeface="Arial Narrow" panose="020B0606020202030204" pitchFamily="34" charset="0"/>
          </a:endParaRPr>
        </a:p>
      </dsp:txBody>
      <dsp:txXfrm>
        <a:off x="867" y="2359287"/>
        <a:ext cx="1627796" cy="813898"/>
      </dsp:txXfrm>
    </dsp:sp>
    <dsp:sp modelId="{7C28378C-A2D8-4B84-8C15-8E09117551CE}">
      <dsp:nvSpPr>
        <dsp:cNvPr id="0" name=""/>
        <dsp:cNvSpPr/>
      </dsp:nvSpPr>
      <dsp:spPr>
        <a:xfrm>
          <a:off x="1970501" y="1203551"/>
          <a:ext cx="1627796" cy="813898"/>
        </a:xfrm>
        <a:prstGeom prst="rect">
          <a:avLst/>
        </a:prstGeom>
        <a:gradFill rotWithShape="0">
          <a:gsLst>
            <a:gs pos="0">
              <a:schemeClr val="accent6">
                <a:hueOff val="0"/>
                <a:satOff val="0"/>
                <a:lumOff val="0"/>
                <a:alphaOff val="0"/>
                <a:lumMod val="110000"/>
                <a:satMod val="105000"/>
                <a:tint val="67000"/>
              </a:schemeClr>
            </a:gs>
            <a:gs pos="50000">
              <a:schemeClr val="accent6">
                <a:hueOff val="0"/>
                <a:satOff val="0"/>
                <a:lumOff val="0"/>
                <a:alphaOff val="0"/>
                <a:lumMod val="105000"/>
                <a:satMod val="103000"/>
                <a:tint val="73000"/>
              </a:schemeClr>
            </a:gs>
            <a:gs pos="100000">
              <a:schemeClr val="accent6">
                <a:hueOff val="0"/>
                <a:satOff val="0"/>
                <a:lumOff val="0"/>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a:latin typeface="Arial Narrow" panose="020B0606020202030204" pitchFamily="34" charset="0"/>
            </a:rPr>
            <a:t>Pasal 23A</a:t>
          </a:r>
          <a:endParaRPr lang="en-ID" sz="2000" kern="1200">
            <a:latin typeface="Arial Narrow" panose="020B0606020202030204" pitchFamily="34" charset="0"/>
          </a:endParaRPr>
        </a:p>
      </dsp:txBody>
      <dsp:txXfrm>
        <a:off x="1970501" y="1203551"/>
        <a:ext cx="1627796" cy="813898"/>
      </dsp:txXfrm>
    </dsp:sp>
    <dsp:sp modelId="{CE1CE529-88C0-45EA-81DB-31E72E8FBD14}">
      <dsp:nvSpPr>
        <dsp:cNvPr id="0" name=""/>
        <dsp:cNvSpPr/>
      </dsp:nvSpPr>
      <dsp:spPr>
        <a:xfrm>
          <a:off x="1970501" y="2359287"/>
          <a:ext cx="1627796" cy="813898"/>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a:latin typeface="Arial Narrow" panose="020B0606020202030204" pitchFamily="34" charset="0"/>
            </a:rPr>
            <a:t>UU KUP &amp; UU PPN</a:t>
          </a:r>
          <a:endParaRPr lang="en-ID" sz="2000" kern="1200">
            <a:latin typeface="Arial Narrow" panose="020B0606020202030204" pitchFamily="34" charset="0"/>
          </a:endParaRPr>
        </a:p>
      </dsp:txBody>
      <dsp:txXfrm>
        <a:off x="1970501" y="2359287"/>
        <a:ext cx="1627796" cy="813898"/>
      </dsp:txXfrm>
    </dsp:sp>
    <dsp:sp modelId="{CB9F8993-E087-4864-8D1A-06BB57B15D97}">
      <dsp:nvSpPr>
        <dsp:cNvPr id="0" name=""/>
        <dsp:cNvSpPr/>
      </dsp:nvSpPr>
      <dsp:spPr>
        <a:xfrm>
          <a:off x="1970501" y="3515022"/>
          <a:ext cx="1627796" cy="813898"/>
        </a:xfrm>
        <a:prstGeom prst="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a:latin typeface="Arial Narrow" panose="020B0606020202030204" pitchFamily="34" charset="0"/>
            </a:rPr>
            <a:t>PMK 28/2026 </a:t>
          </a:r>
          <a:endParaRPr lang="en-ID" sz="2000" kern="1200">
            <a:latin typeface="Arial Narrow" panose="020B0606020202030204" pitchFamily="34" charset="0"/>
          </a:endParaRPr>
        </a:p>
      </dsp:txBody>
      <dsp:txXfrm>
        <a:off x="1970501" y="3515022"/>
        <a:ext cx="1627796" cy="813898"/>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043BD0-19E7-4955-ADB7-9CEA45F61BB6}" type="datetimeFigureOut">
              <a:rPr lang="en-US" smtClean="0"/>
              <a:t>6/24/2026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BBFC29-A344-4DBD-BC56-E5076CA4BF21}" type="slidenum">
              <a:rPr lang="en-US" smtClean="0"/>
              <a:t>‹#›</a:t>
            </a:fld>
            <a:endParaRPr lang="en-US"/>
          </a:p>
        </p:txBody>
      </p:sp>
    </p:spTree>
    <p:extLst>
      <p:ext uri="{BB962C8B-B14F-4D97-AF65-F5344CB8AC3E}">
        <p14:creationId xmlns:p14="http://schemas.microsoft.com/office/powerpoint/2010/main" val="37971277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5BBFC29-A344-4DBD-BC56-E5076CA4BF21}" type="slidenum">
              <a:rPr lang="en-US" smtClean="0"/>
              <a:t>1</a:t>
            </a:fld>
            <a:endParaRPr lang="en-US"/>
          </a:p>
        </p:txBody>
      </p:sp>
    </p:spTree>
    <p:extLst>
      <p:ext uri="{BB962C8B-B14F-4D97-AF65-F5344CB8AC3E}">
        <p14:creationId xmlns:p14="http://schemas.microsoft.com/office/powerpoint/2010/main" val="23895865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5A5C4A-6A0D-1234-3BE0-1EBCC7FB17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E8DC31-BBA0-E8C5-3EBA-50E71C8854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D1B9D9-9DF4-30E8-9BE1-C11E5202B6B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A88E473-3C68-834C-9774-C46BE4D4D94B}"/>
              </a:ext>
            </a:extLst>
          </p:cNvPr>
          <p:cNvSpPr>
            <a:spLocks noGrp="1"/>
          </p:cNvSpPr>
          <p:nvPr>
            <p:ph type="sldNum" sz="quarter" idx="5"/>
          </p:nvPr>
        </p:nvSpPr>
        <p:spPr/>
        <p:txBody>
          <a:bodyPr/>
          <a:lstStyle/>
          <a:p>
            <a:fld id="{E5BBFC29-A344-4DBD-BC56-E5076CA4BF21}" type="slidenum">
              <a:rPr lang="en-US" smtClean="0"/>
              <a:t>66</a:t>
            </a:fld>
            <a:endParaRPr lang="en-US"/>
          </a:p>
        </p:txBody>
      </p:sp>
    </p:spTree>
    <p:extLst>
      <p:ext uri="{BB962C8B-B14F-4D97-AF65-F5344CB8AC3E}">
        <p14:creationId xmlns:p14="http://schemas.microsoft.com/office/powerpoint/2010/main" val="323157702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065D15-FE47-2ABE-41C6-E1BCEFFD435C}"/>
              </a:ext>
            </a:extLst>
          </p:cNvPr>
          <p:cNvSpPr>
            <a:spLocks noGrp="1"/>
          </p:cNvSpPr>
          <p:nvPr>
            <p:ph type="ctrTitle"/>
          </p:nvPr>
        </p:nvSpPr>
        <p:spPr>
          <a:xfrm>
            <a:off x="353418" y="2071974"/>
            <a:ext cx="7535180" cy="2387600"/>
          </a:xfrm>
        </p:spPr>
        <p:txBody>
          <a:bodyPr anchor="b"/>
          <a:lstStyle>
            <a:lvl1pPr algn="l">
              <a:defRPr sz="6000" b="0">
                <a:latin typeface="+mn-lt"/>
              </a:defRPr>
            </a:lvl1pPr>
          </a:lstStyle>
          <a:p>
            <a:r>
              <a:rPr lang="en-US"/>
              <a:t>Click to edit Master title style</a:t>
            </a:r>
          </a:p>
        </p:txBody>
      </p:sp>
      <p:sp>
        <p:nvSpPr>
          <p:cNvPr id="3" name="Subtitle 2">
            <a:extLst>
              <a:ext uri="{FF2B5EF4-FFF2-40B4-BE49-F238E27FC236}">
                <a16:creationId xmlns:a16="http://schemas.microsoft.com/office/drawing/2014/main" id="{29D1F720-B442-D7CB-01E8-4E85503123C6}"/>
              </a:ext>
            </a:extLst>
          </p:cNvPr>
          <p:cNvSpPr>
            <a:spLocks noGrp="1"/>
          </p:cNvSpPr>
          <p:nvPr>
            <p:ph type="subTitle" idx="1"/>
          </p:nvPr>
        </p:nvSpPr>
        <p:spPr>
          <a:xfrm>
            <a:off x="353418" y="4618913"/>
            <a:ext cx="7535180" cy="805491"/>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2A18B06-8FC4-D931-A1D8-735EB2827FBA}"/>
              </a:ext>
            </a:extLst>
          </p:cNvPr>
          <p:cNvSpPr>
            <a:spLocks noGrp="1"/>
          </p:cNvSpPr>
          <p:nvPr>
            <p:ph type="dt" sz="half" idx="10"/>
          </p:nvPr>
        </p:nvSpPr>
        <p:spPr>
          <a:xfrm>
            <a:off x="353418" y="5930004"/>
            <a:ext cx="2743200" cy="36512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95C010D5-0C74-FD86-C32D-B82631324E8A}"/>
              </a:ext>
            </a:extLst>
          </p:cNvPr>
          <p:cNvSpPr>
            <a:spLocks noGrp="1"/>
          </p:cNvSpPr>
          <p:nvPr>
            <p:ph type="ftr" sz="quarter" idx="11"/>
          </p:nvPr>
        </p:nvSpPr>
        <p:spPr>
          <a:xfrm>
            <a:off x="3988112" y="5930003"/>
            <a:ext cx="4114800" cy="365125"/>
          </a:xfrm>
        </p:spPr>
        <p:txBody>
          <a:bodyPr/>
          <a:lstStyle/>
          <a:p>
            <a:r>
              <a:rPr lang="nn-NO"/>
              <a:t>Free Webinar/Workshop | Pratama Indomitra | Dr. Prianto Budi Saptono, Ak., CA, MBA.</a:t>
            </a:r>
            <a:endParaRPr lang="en-US"/>
          </a:p>
        </p:txBody>
      </p:sp>
      <p:sp>
        <p:nvSpPr>
          <p:cNvPr id="6" name="Slide Number Placeholder 5">
            <a:extLst>
              <a:ext uri="{FF2B5EF4-FFF2-40B4-BE49-F238E27FC236}">
                <a16:creationId xmlns:a16="http://schemas.microsoft.com/office/drawing/2014/main" id="{B7BBA6E0-5D19-AA0E-D262-111F602C38D5}"/>
              </a:ext>
            </a:extLst>
          </p:cNvPr>
          <p:cNvSpPr>
            <a:spLocks noGrp="1"/>
          </p:cNvSpPr>
          <p:nvPr>
            <p:ph type="sldNum" sz="quarter" idx="12"/>
          </p:nvPr>
        </p:nvSpPr>
        <p:spPr>
          <a:xfrm>
            <a:off x="8936436" y="5930002"/>
            <a:ext cx="2743200" cy="365125"/>
          </a:xfrm>
          <a:prstGeom prst="rect">
            <a:avLst/>
          </a:prstGeom>
        </p:spPr>
        <p:txBody>
          <a:bodyPr/>
          <a:lstStyle/>
          <a:p>
            <a:fld id="{A41DA790-10AA-4C91-B558-F29F37CE99B4}" type="slidenum">
              <a:rPr lang="en-US" smtClean="0"/>
              <a:t>‹#›</a:t>
            </a:fld>
            <a:endParaRPr lang="en-US"/>
          </a:p>
        </p:txBody>
      </p:sp>
      <p:grpSp>
        <p:nvGrpSpPr>
          <p:cNvPr id="11" name="Group 10">
            <a:extLst>
              <a:ext uri="{FF2B5EF4-FFF2-40B4-BE49-F238E27FC236}">
                <a16:creationId xmlns:a16="http://schemas.microsoft.com/office/drawing/2014/main" id="{99A0432D-9C36-4A5F-BC8E-BB090258BE40}"/>
              </a:ext>
              <a:ext uri="{C183D7F6-B498-43B3-948B-1728B52AA6E4}">
                <adec:decorative xmlns:adec="http://schemas.microsoft.com/office/drawing/2017/decorative" val="1"/>
              </a:ext>
            </a:extLst>
          </p:cNvPr>
          <p:cNvGrpSpPr>
            <a:grpSpLocks noChangeAspect="1"/>
          </p:cNvGrpSpPr>
          <p:nvPr userDrawn="1">
            <p:extLst>
              <p:ext uri="{386F3935-93C4-4BCD-93E2-E3B085C9AB24}">
                <p16:designElem xmlns:p16="http://schemas.microsoft.com/office/powerpoint/2015/main" val="1"/>
              </p:ext>
            </p:extLst>
          </p:nvPr>
        </p:nvGrpSpPr>
        <p:grpSpPr>
          <a:xfrm>
            <a:off x="7848434" y="0"/>
            <a:ext cx="4324865" cy="2641149"/>
            <a:chOff x="6867015" y="-1"/>
            <a:chExt cx="5324985" cy="3251912"/>
          </a:xfrm>
          <a:solidFill>
            <a:schemeClr val="accent5">
              <a:alpha val="10000"/>
            </a:schemeClr>
          </a:solidFill>
        </p:grpSpPr>
        <p:sp>
          <p:nvSpPr>
            <p:cNvPr id="12" name="Freeform: Shape 11">
              <a:extLst>
                <a:ext uri="{FF2B5EF4-FFF2-40B4-BE49-F238E27FC236}">
                  <a16:creationId xmlns:a16="http://schemas.microsoft.com/office/drawing/2014/main" id="{37EA0A8F-59C4-4FD5-8463-5898E058172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02326FBA-D9EF-41F0-97DD-E3DFCCACACB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9B46A1DA-6E28-4709-AD23-2256B954AEC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C02383B9-60FD-44DF-B62D-56B5B8FB539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 name="Group 15">
            <a:extLst>
              <a:ext uri="{FF2B5EF4-FFF2-40B4-BE49-F238E27FC236}">
                <a16:creationId xmlns:a16="http://schemas.microsoft.com/office/drawing/2014/main" id="{9B4D6068-B946-49A6-9574-34DA89981613}"/>
              </a:ext>
              <a:ext uri="{C183D7F6-B498-43B3-948B-1728B52AA6E4}">
                <adec:decorative xmlns:adec="http://schemas.microsoft.com/office/drawing/2017/decorative" val="1"/>
              </a:ext>
            </a:extLst>
          </p:cNvPr>
          <p:cNvGrpSpPr>
            <a:grpSpLocks noChangeAspect="1"/>
          </p:cNvGrpSpPr>
          <p:nvPr userDrawn="1">
            <p:extLst>
              <p:ext uri="{386F3935-93C4-4BCD-93E2-E3B085C9AB24}">
                <p16:designElem xmlns:p16="http://schemas.microsoft.com/office/powerpoint/2015/main" val="1"/>
              </p:ext>
            </p:extLst>
          </p:nvPr>
        </p:nvGrpSpPr>
        <p:grpSpPr>
          <a:xfrm rot="16200000">
            <a:off x="-456266" y="3658536"/>
            <a:ext cx="3655725" cy="2743201"/>
            <a:chOff x="-305" y="-1"/>
            <a:chExt cx="3832880" cy="2876136"/>
          </a:xfrm>
        </p:grpSpPr>
        <p:sp>
          <p:nvSpPr>
            <p:cNvPr id="17" name="Freeform: Shape 16">
              <a:extLst>
                <a:ext uri="{FF2B5EF4-FFF2-40B4-BE49-F238E27FC236}">
                  <a16:creationId xmlns:a16="http://schemas.microsoft.com/office/drawing/2014/main" id="{A0D97857-9E31-4D53-9E25-0B7B10D28A2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13CE2C67-9D33-4612-9CCF-F72928C6BD5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6C838B5B-E370-4B10-A7CE-5E62E39BAC8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238D26EC-2177-4801-901E-974F7B24002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49818912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47AD13-9275-4A43-5C11-999DF63B6B6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4DCE828-5F0A-CF16-E2D7-6E40639C44A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0114B7C-3A1D-BAA0-C2B9-78A0CFDD976A}"/>
              </a:ext>
            </a:extLst>
          </p:cNvPr>
          <p:cNvSpPr>
            <a:spLocks noGrp="1"/>
          </p:cNvSpPr>
          <p:nvPr>
            <p:ph type="dt" sz="half" idx="10"/>
          </p:nvPr>
        </p:nvSpPr>
        <p:spPr>
          <a:xfrm>
            <a:off x="415126" y="6048141"/>
            <a:ext cx="2743200" cy="215444"/>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508797EA-608C-84A9-E87D-C8981A6030B3}"/>
              </a:ext>
            </a:extLst>
          </p:cNvPr>
          <p:cNvSpPr>
            <a:spLocks noGrp="1"/>
          </p:cNvSpPr>
          <p:nvPr>
            <p:ph type="ftr" sz="quarter" idx="11"/>
          </p:nvPr>
        </p:nvSpPr>
        <p:spPr/>
        <p:txBody>
          <a:bodyPr/>
          <a:lstStyle/>
          <a:p>
            <a:r>
              <a:rPr lang="nn-NO"/>
              <a:t>Free Webinar/Workshop | Pratama Indomitra | Dr. Prianto Budi Saptono, Ak., CA, MBA.</a:t>
            </a:r>
            <a:endParaRPr lang="en-US"/>
          </a:p>
        </p:txBody>
      </p:sp>
      <p:sp>
        <p:nvSpPr>
          <p:cNvPr id="6" name="Slide Number Placeholder 5">
            <a:extLst>
              <a:ext uri="{FF2B5EF4-FFF2-40B4-BE49-F238E27FC236}">
                <a16:creationId xmlns:a16="http://schemas.microsoft.com/office/drawing/2014/main" id="{2EDC52F1-99C8-452B-B50E-3543E8275272}"/>
              </a:ext>
            </a:extLst>
          </p:cNvPr>
          <p:cNvSpPr>
            <a:spLocks noGrp="1"/>
          </p:cNvSpPr>
          <p:nvPr>
            <p:ph type="sldNum" sz="quarter" idx="12"/>
          </p:nvPr>
        </p:nvSpPr>
        <p:spPr>
          <a:xfrm>
            <a:off x="9014974" y="6149655"/>
            <a:ext cx="2743200" cy="215444"/>
          </a:xfrm>
          <a:prstGeom prst="rect">
            <a:avLst/>
          </a:prstGeom>
        </p:spPr>
        <p:txBody>
          <a:bodyPr/>
          <a:lstStyle/>
          <a:p>
            <a:fld id="{A41DA790-10AA-4C91-B558-F29F37CE99B4}" type="slidenum">
              <a:rPr lang="en-US" smtClean="0"/>
              <a:t>‹#›</a:t>
            </a:fld>
            <a:endParaRPr lang="en-US"/>
          </a:p>
        </p:txBody>
      </p:sp>
    </p:spTree>
    <p:extLst>
      <p:ext uri="{BB962C8B-B14F-4D97-AF65-F5344CB8AC3E}">
        <p14:creationId xmlns:p14="http://schemas.microsoft.com/office/powerpoint/2010/main" val="11090636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9017266-ECCD-D9F2-2D60-3E5A8C0EDDC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28570D8-3510-B1C1-2A51-29E7EA23039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F85A55-181B-3A9D-2F85-6D378593A9F2}"/>
              </a:ext>
            </a:extLst>
          </p:cNvPr>
          <p:cNvSpPr>
            <a:spLocks noGrp="1"/>
          </p:cNvSpPr>
          <p:nvPr>
            <p:ph type="dt" sz="half" idx="10"/>
          </p:nvPr>
        </p:nvSpPr>
        <p:spPr>
          <a:xfrm>
            <a:off x="415126" y="6048141"/>
            <a:ext cx="2743200" cy="215444"/>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6699C8FE-CE6E-C3A7-9C85-9A22181732EC}"/>
              </a:ext>
            </a:extLst>
          </p:cNvPr>
          <p:cNvSpPr>
            <a:spLocks noGrp="1"/>
          </p:cNvSpPr>
          <p:nvPr>
            <p:ph type="ftr" sz="quarter" idx="11"/>
          </p:nvPr>
        </p:nvSpPr>
        <p:spPr/>
        <p:txBody>
          <a:bodyPr/>
          <a:lstStyle/>
          <a:p>
            <a:r>
              <a:rPr lang="nn-NO"/>
              <a:t>Free Webinar/Workshop | Pratama Indomitra | Dr. Prianto Budi Saptono, Ak., CA, MBA.</a:t>
            </a:r>
            <a:endParaRPr lang="en-US"/>
          </a:p>
        </p:txBody>
      </p:sp>
      <p:sp>
        <p:nvSpPr>
          <p:cNvPr id="6" name="Slide Number Placeholder 5">
            <a:extLst>
              <a:ext uri="{FF2B5EF4-FFF2-40B4-BE49-F238E27FC236}">
                <a16:creationId xmlns:a16="http://schemas.microsoft.com/office/drawing/2014/main" id="{F393EEFD-312F-8160-EAD3-169FBEEBCB2F}"/>
              </a:ext>
            </a:extLst>
          </p:cNvPr>
          <p:cNvSpPr>
            <a:spLocks noGrp="1"/>
          </p:cNvSpPr>
          <p:nvPr>
            <p:ph type="sldNum" sz="quarter" idx="12"/>
          </p:nvPr>
        </p:nvSpPr>
        <p:spPr>
          <a:xfrm>
            <a:off x="9014974" y="6149655"/>
            <a:ext cx="2743200" cy="215444"/>
          </a:xfrm>
          <a:prstGeom prst="rect">
            <a:avLst/>
          </a:prstGeom>
        </p:spPr>
        <p:txBody>
          <a:bodyPr/>
          <a:lstStyle/>
          <a:p>
            <a:fld id="{A41DA790-10AA-4C91-B558-F29F37CE99B4}" type="slidenum">
              <a:rPr lang="en-US" smtClean="0"/>
              <a:t>‹#›</a:t>
            </a:fld>
            <a:endParaRPr lang="en-US"/>
          </a:p>
        </p:txBody>
      </p:sp>
    </p:spTree>
    <p:extLst>
      <p:ext uri="{BB962C8B-B14F-4D97-AF65-F5344CB8AC3E}">
        <p14:creationId xmlns:p14="http://schemas.microsoft.com/office/powerpoint/2010/main" val="37866183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20C786C0-80BD-38A4-EADF-F8CC740E959A}"/>
              </a:ext>
            </a:extLst>
          </p:cNvPr>
          <p:cNvSpPr>
            <a:spLocks noGrp="1"/>
          </p:cNvSpPr>
          <p:nvPr>
            <p:ph type="ftr" sz="quarter" idx="11"/>
          </p:nvPr>
        </p:nvSpPr>
        <p:spPr>
          <a:xfrm>
            <a:off x="415126" y="6149118"/>
            <a:ext cx="7738274" cy="215444"/>
          </a:xfrm>
        </p:spPr>
        <p:txBody>
          <a:bodyPr/>
          <a:lstStyle>
            <a:lvl1pPr algn="l">
              <a:defRPr/>
            </a:lvl1pPr>
          </a:lstStyle>
          <a:p>
            <a:r>
              <a:rPr lang="nn-NO"/>
              <a:t>Free Webinar/Workshop | Pratama Indomitra | Dr. Prianto Budi Saptono, Ak., CA, MBA.</a:t>
            </a:r>
            <a:endParaRPr lang="en-US"/>
          </a:p>
        </p:txBody>
      </p:sp>
      <p:sp>
        <p:nvSpPr>
          <p:cNvPr id="6" name="Slide Number Placeholder 5">
            <a:extLst>
              <a:ext uri="{FF2B5EF4-FFF2-40B4-BE49-F238E27FC236}">
                <a16:creationId xmlns:a16="http://schemas.microsoft.com/office/drawing/2014/main" id="{5B0A4DF6-5870-269E-1994-92D9150B1EDA}"/>
              </a:ext>
            </a:extLst>
          </p:cNvPr>
          <p:cNvSpPr>
            <a:spLocks noGrp="1"/>
          </p:cNvSpPr>
          <p:nvPr>
            <p:ph type="sldNum" sz="quarter" idx="12"/>
          </p:nvPr>
        </p:nvSpPr>
        <p:spPr>
          <a:xfrm>
            <a:off x="11107436" y="6161467"/>
            <a:ext cx="650738" cy="215444"/>
          </a:xfrm>
          <a:prstGeom prst="rect">
            <a:avLst/>
          </a:prstGeom>
        </p:spPr>
        <p:txBody>
          <a:bodyPr/>
          <a:lstStyle/>
          <a:p>
            <a:fld id="{A41DA790-10AA-4C91-B558-F29F37CE99B4}" type="slidenum">
              <a:rPr lang="en-US" smtClean="0"/>
              <a:t>‹#›</a:t>
            </a:fld>
            <a:endParaRPr lang="en-US"/>
          </a:p>
        </p:txBody>
      </p:sp>
      <p:sp>
        <p:nvSpPr>
          <p:cNvPr id="7" name="Title Placeholder 1">
            <a:extLst>
              <a:ext uri="{FF2B5EF4-FFF2-40B4-BE49-F238E27FC236}">
                <a16:creationId xmlns:a16="http://schemas.microsoft.com/office/drawing/2014/main" id="{1B0E0F42-BB6D-4F4D-BACC-7C54EF86A1DC}"/>
              </a:ext>
            </a:extLst>
          </p:cNvPr>
          <p:cNvSpPr>
            <a:spLocks noGrp="1"/>
          </p:cNvSpPr>
          <p:nvPr>
            <p:ph type="title"/>
          </p:nvPr>
        </p:nvSpPr>
        <p:spPr>
          <a:xfrm>
            <a:off x="415126" y="658635"/>
            <a:ext cx="11343049" cy="891474"/>
          </a:xfrm>
          <a:prstGeom prst="rect">
            <a:avLst/>
          </a:prstGeom>
        </p:spPr>
        <p:txBody>
          <a:bodyPr vert="horz" lIns="91440" tIns="45720" rIns="91440" bIns="45720" rtlCol="0" anchor="ctr">
            <a:normAutofit/>
          </a:bodyPr>
          <a:lstStyle/>
          <a:p>
            <a:r>
              <a:rPr lang="en-US"/>
              <a:t>Click to edit Master title style</a:t>
            </a:r>
          </a:p>
        </p:txBody>
      </p:sp>
      <p:sp>
        <p:nvSpPr>
          <p:cNvPr id="3" name="Content Placeholder 2">
            <a:extLst>
              <a:ext uri="{FF2B5EF4-FFF2-40B4-BE49-F238E27FC236}">
                <a16:creationId xmlns:a16="http://schemas.microsoft.com/office/drawing/2014/main" id="{706ECCFC-1C51-5F1E-71F7-F9FBFD164775}"/>
              </a:ext>
            </a:extLst>
          </p:cNvPr>
          <p:cNvSpPr>
            <a:spLocks noGrp="1"/>
          </p:cNvSpPr>
          <p:nvPr>
            <p:ph idx="1"/>
          </p:nvPr>
        </p:nvSpPr>
        <p:spPr/>
        <p:txBody>
          <a:bodyPr numCol="2" spcCol="144000">
            <a:normAutofit/>
          </a:bodyPr>
          <a:lstStyle>
            <a:lvl1pPr>
              <a:defRPr sz="2200"/>
            </a:lvl1pPr>
            <a:lvl2pPr>
              <a:defRPr sz="2200"/>
            </a:lvl2pPr>
            <a:lvl3pPr>
              <a:defRPr sz="2200"/>
            </a:lvl3pPr>
            <a:lvl4pPr>
              <a:defRPr sz="2200"/>
            </a:lvl4pPr>
            <a:lvl5pPr>
              <a:defRPr sz="2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0067475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750"/>
                                        <p:tgtEl>
                                          <p:spTgt spid="3">
                                            <p:txEl>
                                              <p:pRg st="0" end="0"/>
                                            </p:txEl>
                                          </p:spTgt>
                                        </p:tgtEl>
                                      </p:cBhvr>
                                    </p:animEffect>
                                  </p:childTnLst>
                                </p:cTn>
                              </p:par>
                            </p:childTnLst>
                          </p:cTn>
                        </p:par>
                        <p:par>
                          <p:cTn id="8" fill="hold">
                            <p:stCondLst>
                              <p:cond delay="750"/>
                            </p:stCondLst>
                            <p:childTnLst>
                              <p:par>
                                <p:cTn id="9" presetID="22" presetClass="entr" presetSubtype="8"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wipe(left)">
                                      <p:cBhvr>
                                        <p:cTn id="11" dur="750"/>
                                        <p:tgtEl>
                                          <p:spTgt spid="3">
                                            <p:txEl>
                                              <p:pRg st="1" end="1"/>
                                            </p:txEl>
                                          </p:spTgt>
                                        </p:tgtEl>
                                      </p:cBhvr>
                                    </p:animEffect>
                                  </p:childTnLst>
                                </p:cTn>
                              </p:par>
                            </p:childTnLst>
                          </p:cTn>
                        </p:par>
                        <p:par>
                          <p:cTn id="12" fill="hold">
                            <p:stCondLst>
                              <p:cond delay="1500"/>
                            </p:stCondLst>
                            <p:childTnLst>
                              <p:par>
                                <p:cTn id="13" presetID="22" presetClass="entr" presetSubtype="8" fill="hold" grpId="0"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wipe(left)">
                                      <p:cBhvr>
                                        <p:cTn id="15" dur="750"/>
                                        <p:tgtEl>
                                          <p:spTgt spid="3">
                                            <p:txEl>
                                              <p:pRg st="2" end="2"/>
                                            </p:txEl>
                                          </p:spTgt>
                                        </p:tgtEl>
                                      </p:cBhvr>
                                    </p:animEffect>
                                  </p:childTnLst>
                                </p:cTn>
                              </p:par>
                            </p:childTnLst>
                          </p:cTn>
                        </p:par>
                        <p:par>
                          <p:cTn id="16" fill="hold">
                            <p:stCondLst>
                              <p:cond delay="2250"/>
                            </p:stCondLst>
                            <p:childTnLst>
                              <p:par>
                                <p:cTn id="17" presetID="22" presetClass="entr" presetSubtype="8" fill="hold" grpId="0"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wipe(left)">
                                      <p:cBhvr>
                                        <p:cTn id="19" dur="750"/>
                                        <p:tgtEl>
                                          <p:spTgt spid="3">
                                            <p:txEl>
                                              <p:pRg st="3" end="3"/>
                                            </p:txEl>
                                          </p:spTgt>
                                        </p:tgtEl>
                                      </p:cBhvr>
                                    </p:animEffect>
                                  </p:childTnLst>
                                </p:cTn>
                              </p:par>
                            </p:childTnLst>
                          </p:cTn>
                        </p:par>
                        <p:par>
                          <p:cTn id="20" fill="hold">
                            <p:stCondLst>
                              <p:cond delay="3000"/>
                            </p:stCondLst>
                            <p:childTnLst>
                              <p:par>
                                <p:cTn id="21" presetID="22" presetClass="entr" presetSubtype="8" fill="hold" grpId="0" nodeType="after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wipe(left)">
                                      <p:cBhvr>
                                        <p:cTn id="23" dur="75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tmplLst>
          <p:tmpl lvl="1">
            <p:tnLst>
              <p:par>
                <p:cTn presetID="22" presetClass="entr" presetSubtype="8"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750"/>
                        <p:tgtEl>
                          <p:spTgt spid="3"/>
                        </p:tgtEl>
                      </p:cBhvr>
                    </p:animEffect>
                  </p:childTnLst>
                </p:cTn>
              </p:par>
            </p:tnLst>
          </p:tmpl>
          <p:tmpl lvl="2">
            <p:tnLst>
              <p:par>
                <p:cTn presetID="22" presetClass="entr" presetSubtype="8"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750"/>
                        <p:tgtEl>
                          <p:spTgt spid="3"/>
                        </p:tgtEl>
                      </p:cBhvr>
                    </p:animEffect>
                  </p:childTnLst>
                </p:cTn>
              </p:par>
            </p:tnLst>
          </p:tmpl>
          <p:tmpl lvl="3">
            <p:tnLst>
              <p:par>
                <p:cTn presetID="22" presetClass="entr" presetSubtype="8"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750"/>
                        <p:tgtEl>
                          <p:spTgt spid="3"/>
                        </p:tgtEl>
                      </p:cBhvr>
                    </p:animEffect>
                  </p:childTnLst>
                </p:cTn>
              </p:par>
            </p:tnLst>
          </p:tmpl>
          <p:tmpl lvl="4">
            <p:tnLst>
              <p:par>
                <p:cTn presetID="22" presetClass="entr" presetSubtype="8"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750"/>
                        <p:tgtEl>
                          <p:spTgt spid="3"/>
                        </p:tgtEl>
                      </p:cBhvr>
                    </p:animEffect>
                  </p:childTnLst>
                </p:cTn>
              </p:par>
            </p:tnLst>
          </p:tmpl>
          <p:tmpl lvl="5">
            <p:tnLst>
              <p:par>
                <p:cTn presetID="22" presetClass="entr" presetSubtype="8"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750"/>
                        <p:tgtEl>
                          <p:spTgt spid="3"/>
                        </p:tgtEl>
                      </p:cBhvr>
                    </p:animEffect>
                  </p:childTnLst>
                </p:cTn>
              </p:par>
            </p:tnLst>
          </p:tmpl>
        </p:tmplLst>
      </p:bldP>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alphaModFix amt="40000"/>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46E424-C1A4-441D-4327-012A0ACF637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98C55CC-B08D-0EF2-F163-559D17C6FDB4}"/>
              </a:ext>
            </a:extLst>
          </p:cNvPr>
          <p:cNvSpPr>
            <a:spLocks noGrp="1"/>
          </p:cNvSpPr>
          <p:nvPr>
            <p:ph type="body" idx="1"/>
          </p:nvPr>
        </p:nvSpPr>
        <p:spPr>
          <a:xfrm>
            <a:off x="838200" y="4562476"/>
            <a:ext cx="10515600" cy="725142"/>
          </a:xfrm>
        </p:spPr>
        <p:txBody>
          <a:bodyPr/>
          <a:lstStyle>
            <a:lvl1pPr marL="0" indent="0" algn="l">
              <a:buNone/>
              <a:defRPr sz="2400" b="1">
                <a:solidFill>
                  <a:srgbClr val="C00000"/>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Footer Placeholder 4">
            <a:extLst>
              <a:ext uri="{FF2B5EF4-FFF2-40B4-BE49-F238E27FC236}">
                <a16:creationId xmlns:a16="http://schemas.microsoft.com/office/drawing/2014/main" id="{CF5FCECB-1562-ABF9-3A39-F7D4154C5129}"/>
              </a:ext>
            </a:extLst>
          </p:cNvPr>
          <p:cNvSpPr>
            <a:spLocks noGrp="1"/>
          </p:cNvSpPr>
          <p:nvPr>
            <p:ph type="ftr" sz="quarter" idx="11"/>
          </p:nvPr>
        </p:nvSpPr>
        <p:spPr>
          <a:xfrm>
            <a:off x="403767" y="6109189"/>
            <a:ext cx="7738274" cy="215444"/>
          </a:xfrm>
        </p:spPr>
        <p:txBody>
          <a:bodyPr/>
          <a:lstStyle>
            <a:lvl1pPr>
              <a:defRPr>
                <a:solidFill>
                  <a:schemeClr val="tx1"/>
                </a:solidFill>
              </a:defRPr>
            </a:lvl1pPr>
          </a:lstStyle>
          <a:p>
            <a:r>
              <a:rPr lang="nn-NO"/>
              <a:t>Free Webinar/Workshop | Pratama Indomitra | Dr. Prianto Budi Saptono, Ak., CA, MBA.</a:t>
            </a:r>
            <a:endParaRPr lang="en-US"/>
          </a:p>
        </p:txBody>
      </p:sp>
      <p:sp>
        <p:nvSpPr>
          <p:cNvPr id="6" name="Slide Number Placeholder 5">
            <a:extLst>
              <a:ext uri="{FF2B5EF4-FFF2-40B4-BE49-F238E27FC236}">
                <a16:creationId xmlns:a16="http://schemas.microsoft.com/office/drawing/2014/main" id="{DE424190-2AD5-2593-F082-C7340CE2C538}"/>
              </a:ext>
            </a:extLst>
          </p:cNvPr>
          <p:cNvSpPr>
            <a:spLocks noGrp="1"/>
          </p:cNvSpPr>
          <p:nvPr>
            <p:ph type="sldNum" sz="quarter" idx="12"/>
          </p:nvPr>
        </p:nvSpPr>
        <p:spPr>
          <a:xfrm>
            <a:off x="9045033" y="6109189"/>
            <a:ext cx="2743200" cy="215444"/>
          </a:xfrm>
          <a:prstGeom prst="rect">
            <a:avLst/>
          </a:prstGeom>
        </p:spPr>
        <p:txBody>
          <a:bodyPr/>
          <a:lstStyle>
            <a:lvl1pPr>
              <a:defRPr>
                <a:solidFill>
                  <a:schemeClr val="tx1"/>
                </a:solidFill>
              </a:defRPr>
            </a:lvl1pPr>
          </a:lstStyle>
          <a:p>
            <a:fld id="{A41DA790-10AA-4C91-B558-F29F37CE99B4}" type="slidenum">
              <a:rPr lang="en-US" smtClean="0"/>
              <a:pPr/>
              <a:t>‹#›</a:t>
            </a:fld>
            <a:endParaRPr lang="en-US"/>
          </a:p>
        </p:txBody>
      </p:sp>
      <p:grpSp>
        <p:nvGrpSpPr>
          <p:cNvPr id="13" name="Group 12">
            <a:extLst>
              <a:ext uri="{FF2B5EF4-FFF2-40B4-BE49-F238E27FC236}">
                <a16:creationId xmlns:a16="http://schemas.microsoft.com/office/drawing/2014/main" id="{CC8417F7-F140-4D8C-AD47-E0ECFF208DE5}"/>
              </a:ext>
              <a:ext uri="{C183D7F6-B498-43B3-948B-1728B52AA6E4}">
                <adec:decorative xmlns:adec="http://schemas.microsoft.com/office/drawing/2017/decorative" val="1"/>
              </a:ext>
            </a:extLst>
          </p:cNvPr>
          <p:cNvGrpSpPr>
            <a:grpSpLocks noChangeAspect="1"/>
          </p:cNvGrpSpPr>
          <p:nvPr userDrawn="1">
            <p:extLst>
              <p:ext uri="{386F3935-93C4-4BCD-93E2-E3B085C9AB24}">
                <p16:designElem xmlns:p16="http://schemas.microsoft.com/office/powerpoint/2015/main" val="1"/>
              </p:ext>
            </p:extLst>
          </p:nvPr>
        </p:nvGrpSpPr>
        <p:grpSpPr>
          <a:xfrm>
            <a:off x="18701" y="41987"/>
            <a:ext cx="3655725" cy="2743201"/>
            <a:chOff x="-305" y="-1"/>
            <a:chExt cx="3832880" cy="2876136"/>
          </a:xfrm>
        </p:grpSpPr>
        <p:sp>
          <p:nvSpPr>
            <p:cNvPr id="14" name="Freeform: Shape 13">
              <a:extLst>
                <a:ext uri="{FF2B5EF4-FFF2-40B4-BE49-F238E27FC236}">
                  <a16:creationId xmlns:a16="http://schemas.microsoft.com/office/drawing/2014/main" id="{AC2B91FF-0474-4ADC-8302-2C83C057A13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35FAF8A6-2810-4A58-BD99-47EB44042B2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4BDA87E6-B417-482E-BF57-FE5A727CA29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4B52D0BA-0BD1-490F-84F4-02D28A05660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47206546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22" presetClass="entr" presetSubtype="8"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10D511D-19EC-5B9E-D9FC-4AFA1D61CA8F}"/>
              </a:ext>
            </a:extLst>
          </p:cNvPr>
          <p:cNvSpPr>
            <a:spLocks noGrp="1"/>
          </p:cNvSpPr>
          <p:nvPr>
            <p:ph sz="half" idx="1"/>
          </p:nvPr>
        </p:nvSpPr>
        <p:spPr>
          <a:xfrm>
            <a:off x="415126" y="1671867"/>
            <a:ext cx="5604674" cy="4376273"/>
          </a:xfrm>
        </p:spPr>
        <p:txBody>
          <a:bodyPr>
            <a:normAutofit/>
          </a:bodyPr>
          <a:lstStyle>
            <a:lvl1pPr>
              <a:defRPr sz="2200">
                <a:solidFill>
                  <a:schemeClr val="tx1"/>
                </a:solidFill>
                <a:latin typeface="Arial Narrow" panose="020B0606020202030204" pitchFamily="34" charset="0"/>
              </a:defRPr>
            </a:lvl1pPr>
            <a:lvl2pPr>
              <a:defRPr sz="2200">
                <a:solidFill>
                  <a:schemeClr val="tx1"/>
                </a:solidFill>
                <a:latin typeface="Arial Narrow" panose="020B0606020202030204" pitchFamily="34" charset="0"/>
              </a:defRPr>
            </a:lvl2pPr>
            <a:lvl3pPr>
              <a:defRPr sz="2200">
                <a:solidFill>
                  <a:schemeClr val="tx1"/>
                </a:solidFill>
                <a:latin typeface="Arial Narrow" panose="020B0606020202030204" pitchFamily="34" charset="0"/>
              </a:defRPr>
            </a:lvl3pPr>
            <a:lvl4pPr>
              <a:defRPr sz="2200">
                <a:solidFill>
                  <a:schemeClr val="tx1"/>
                </a:solidFill>
                <a:latin typeface="Arial Narrow" panose="020B0606020202030204" pitchFamily="34" charset="0"/>
              </a:defRPr>
            </a:lvl4pPr>
            <a:lvl5pPr>
              <a:defRPr sz="2200">
                <a:solidFill>
                  <a:schemeClr val="tx1"/>
                </a:solidFill>
                <a:latin typeface="Arial Narrow" panose="020B0606020202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DB8DDA2-8483-D7F8-7F20-5218B92B2C3C}"/>
              </a:ext>
            </a:extLst>
          </p:cNvPr>
          <p:cNvSpPr>
            <a:spLocks noGrp="1"/>
          </p:cNvSpPr>
          <p:nvPr>
            <p:ph sz="half" idx="2"/>
          </p:nvPr>
        </p:nvSpPr>
        <p:spPr>
          <a:xfrm>
            <a:off x="6172200" y="1671867"/>
            <a:ext cx="5585974" cy="4376274"/>
          </a:xfrm>
        </p:spPr>
        <p:txBody>
          <a:bodyPr>
            <a:normAutofit/>
          </a:bodyPr>
          <a:lstStyle>
            <a:lvl1pPr>
              <a:defRPr sz="2200">
                <a:solidFill>
                  <a:schemeClr val="tx1"/>
                </a:solidFill>
                <a:latin typeface="Arial Narrow" panose="020B0606020202030204" pitchFamily="34" charset="0"/>
              </a:defRPr>
            </a:lvl1pPr>
            <a:lvl2pPr>
              <a:defRPr sz="2200">
                <a:solidFill>
                  <a:schemeClr val="tx1"/>
                </a:solidFill>
                <a:latin typeface="Arial Narrow" panose="020B0606020202030204" pitchFamily="34" charset="0"/>
              </a:defRPr>
            </a:lvl2pPr>
            <a:lvl3pPr>
              <a:defRPr sz="2200">
                <a:solidFill>
                  <a:schemeClr val="tx1"/>
                </a:solidFill>
                <a:latin typeface="Arial Narrow" panose="020B0606020202030204" pitchFamily="34" charset="0"/>
              </a:defRPr>
            </a:lvl3pPr>
            <a:lvl4pPr>
              <a:defRPr sz="2200">
                <a:solidFill>
                  <a:schemeClr val="tx1"/>
                </a:solidFill>
                <a:latin typeface="Arial Narrow" panose="020B0606020202030204" pitchFamily="34" charset="0"/>
              </a:defRPr>
            </a:lvl4pPr>
            <a:lvl5pPr>
              <a:defRPr sz="2200">
                <a:solidFill>
                  <a:schemeClr val="tx1"/>
                </a:solidFill>
                <a:latin typeface="Arial Narrow" panose="020B0606020202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3B84DA56-9BCA-4F55-1C13-2F0584F6526D}"/>
              </a:ext>
            </a:extLst>
          </p:cNvPr>
          <p:cNvSpPr>
            <a:spLocks noGrp="1"/>
          </p:cNvSpPr>
          <p:nvPr>
            <p:ph type="ftr" sz="quarter" idx="11"/>
          </p:nvPr>
        </p:nvSpPr>
        <p:spPr>
          <a:xfrm>
            <a:off x="415126" y="6149118"/>
            <a:ext cx="7756974" cy="215444"/>
          </a:xfrm>
        </p:spPr>
        <p:txBody>
          <a:bodyPr/>
          <a:lstStyle/>
          <a:p>
            <a:r>
              <a:rPr lang="nn-NO"/>
              <a:t>Free Webinar/Workshop | Pratama Indomitra | Dr. Prianto Budi Saptono, Ak., CA, MBA.</a:t>
            </a:r>
            <a:endParaRPr lang="en-US"/>
          </a:p>
        </p:txBody>
      </p:sp>
      <p:sp>
        <p:nvSpPr>
          <p:cNvPr id="7" name="Slide Number Placeholder 6">
            <a:extLst>
              <a:ext uri="{FF2B5EF4-FFF2-40B4-BE49-F238E27FC236}">
                <a16:creationId xmlns:a16="http://schemas.microsoft.com/office/drawing/2014/main" id="{1CA72679-C84A-62D4-ACAA-8A60DC51123B}"/>
              </a:ext>
            </a:extLst>
          </p:cNvPr>
          <p:cNvSpPr>
            <a:spLocks noGrp="1"/>
          </p:cNvSpPr>
          <p:nvPr>
            <p:ph type="sldNum" sz="quarter" idx="12"/>
          </p:nvPr>
        </p:nvSpPr>
        <p:spPr>
          <a:xfrm>
            <a:off x="9033674" y="6161467"/>
            <a:ext cx="2743200" cy="215444"/>
          </a:xfrm>
          <a:prstGeom prst="rect">
            <a:avLst/>
          </a:prstGeom>
        </p:spPr>
        <p:txBody>
          <a:bodyPr/>
          <a:lstStyle/>
          <a:p>
            <a:fld id="{A41DA790-10AA-4C91-B558-F29F37CE99B4}" type="slidenum">
              <a:rPr lang="en-US" smtClean="0"/>
              <a:t>‹#›</a:t>
            </a:fld>
            <a:endParaRPr lang="en-US"/>
          </a:p>
        </p:txBody>
      </p:sp>
      <p:sp>
        <p:nvSpPr>
          <p:cNvPr id="8" name="Title Placeholder 1">
            <a:extLst>
              <a:ext uri="{FF2B5EF4-FFF2-40B4-BE49-F238E27FC236}">
                <a16:creationId xmlns:a16="http://schemas.microsoft.com/office/drawing/2014/main" id="{CC8B30E3-D115-42F2-AF01-9DDB7959C715}"/>
              </a:ext>
            </a:extLst>
          </p:cNvPr>
          <p:cNvSpPr>
            <a:spLocks noGrp="1"/>
          </p:cNvSpPr>
          <p:nvPr>
            <p:ph type="title"/>
          </p:nvPr>
        </p:nvSpPr>
        <p:spPr>
          <a:xfrm>
            <a:off x="415126" y="679417"/>
            <a:ext cx="11343049" cy="891474"/>
          </a:xfrm>
          <a:prstGeom prst="rect">
            <a:avLst/>
          </a:prstGeom>
        </p:spPr>
        <p:txBody>
          <a:bodyPr vert="horz" lIns="91440" tIns="45720" rIns="91440" bIns="45720" rtlCol="0" anchor="ctr">
            <a:normAutofit/>
          </a:bodyPr>
          <a:lstStyle/>
          <a:p>
            <a:r>
              <a:rPr lang="en-US"/>
              <a:t>Click to edit Master title style</a:t>
            </a:r>
          </a:p>
        </p:txBody>
      </p:sp>
    </p:spTree>
    <p:extLst>
      <p:ext uri="{BB962C8B-B14F-4D97-AF65-F5344CB8AC3E}">
        <p14:creationId xmlns:p14="http://schemas.microsoft.com/office/powerpoint/2010/main" val="296549837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up)">
                                      <p:cBhvr>
                                        <p:cTn id="7" dur="750"/>
                                        <p:tgtEl>
                                          <p:spTgt spid="3">
                                            <p:txEl>
                                              <p:pRg st="0" end="0"/>
                                            </p:txEl>
                                          </p:spTgt>
                                        </p:tgtEl>
                                      </p:cBhvr>
                                    </p:animEffect>
                                  </p:childTnLst>
                                </p:cTn>
                              </p:par>
                            </p:childTnLst>
                          </p:cTn>
                        </p:par>
                        <p:par>
                          <p:cTn id="8" fill="hold">
                            <p:stCondLst>
                              <p:cond delay="750"/>
                            </p:stCondLst>
                            <p:childTnLst>
                              <p:par>
                                <p:cTn id="9" presetID="22" presetClass="entr" presetSubtype="1"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wipe(up)">
                                      <p:cBhvr>
                                        <p:cTn id="11" dur="750"/>
                                        <p:tgtEl>
                                          <p:spTgt spid="3">
                                            <p:txEl>
                                              <p:pRg st="1" end="1"/>
                                            </p:txEl>
                                          </p:spTgt>
                                        </p:tgtEl>
                                      </p:cBhvr>
                                    </p:animEffect>
                                  </p:childTnLst>
                                </p:cTn>
                              </p:par>
                            </p:childTnLst>
                          </p:cTn>
                        </p:par>
                        <p:par>
                          <p:cTn id="12" fill="hold">
                            <p:stCondLst>
                              <p:cond delay="1500"/>
                            </p:stCondLst>
                            <p:childTnLst>
                              <p:par>
                                <p:cTn id="13" presetID="22" presetClass="entr" presetSubtype="1" fill="hold" grpId="0"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wipe(up)">
                                      <p:cBhvr>
                                        <p:cTn id="15" dur="750"/>
                                        <p:tgtEl>
                                          <p:spTgt spid="3">
                                            <p:txEl>
                                              <p:pRg st="2" end="2"/>
                                            </p:txEl>
                                          </p:spTgt>
                                        </p:tgtEl>
                                      </p:cBhvr>
                                    </p:animEffect>
                                  </p:childTnLst>
                                </p:cTn>
                              </p:par>
                            </p:childTnLst>
                          </p:cTn>
                        </p:par>
                        <p:par>
                          <p:cTn id="16" fill="hold">
                            <p:stCondLst>
                              <p:cond delay="2250"/>
                            </p:stCondLst>
                            <p:childTnLst>
                              <p:par>
                                <p:cTn id="17" presetID="22" presetClass="entr" presetSubtype="1" fill="hold" grpId="0"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wipe(up)">
                                      <p:cBhvr>
                                        <p:cTn id="19" dur="750"/>
                                        <p:tgtEl>
                                          <p:spTgt spid="3">
                                            <p:txEl>
                                              <p:pRg st="3" end="3"/>
                                            </p:txEl>
                                          </p:spTgt>
                                        </p:tgtEl>
                                      </p:cBhvr>
                                    </p:animEffect>
                                  </p:childTnLst>
                                </p:cTn>
                              </p:par>
                            </p:childTnLst>
                          </p:cTn>
                        </p:par>
                        <p:par>
                          <p:cTn id="20" fill="hold">
                            <p:stCondLst>
                              <p:cond delay="3000"/>
                            </p:stCondLst>
                            <p:childTnLst>
                              <p:par>
                                <p:cTn id="21" presetID="22" presetClass="entr" presetSubtype="1" fill="hold" grpId="0" nodeType="after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wipe(up)">
                                      <p:cBhvr>
                                        <p:cTn id="23" dur="750"/>
                                        <p:tgtEl>
                                          <p:spTgt spid="3">
                                            <p:txEl>
                                              <p:pRg st="4" end="4"/>
                                            </p:txEl>
                                          </p:spTgt>
                                        </p:tgtEl>
                                      </p:cBhvr>
                                    </p:animEffect>
                                  </p:childTnLst>
                                </p:cTn>
                              </p:par>
                            </p:childTnLst>
                          </p:cTn>
                        </p:par>
                        <p:par>
                          <p:cTn id="24" fill="hold">
                            <p:stCondLst>
                              <p:cond delay="3750"/>
                            </p:stCondLst>
                            <p:childTnLst>
                              <p:par>
                                <p:cTn id="25" presetID="22" presetClass="entr" presetSubtype="1" fill="hold" grpId="0" nodeType="afterEffect">
                                  <p:stCondLst>
                                    <p:cond delay="0"/>
                                  </p:stCondLst>
                                  <p:childTnLst>
                                    <p:set>
                                      <p:cBhvr>
                                        <p:cTn id="26" dur="1" fill="hold">
                                          <p:stCondLst>
                                            <p:cond delay="0"/>
                                          </p:stCondLst>
                                        </p:cTn>
                                        <p:tgtEl>
                                          <p:spTgt spid="4">
                                            <p:txEl>
                                              <p:pRg st="0" end="0"/>
                                            </p:txEl>
                                          </p:spTgt>
                                        </p:tgtEl>
                                        <p:attrNameLst>
                                          <p:attrName>style.visibility</p:attrName>
                                        </p:attrNameLst>
                                      </p:cBhvr>
                                      <p:to>
                                        <p:strVal val="visible"/>
                                      </p:to>
                                    </p:set>
                                    <p:animEffect transition="in" filter="wipe(up)">
                                      <p:cBhvr>
                                        <p:cTn id="27" dur="750"/>
                                        <p:tgtEl>
                                          <p:spTgt spid="4">
                                            <p:txEl>
                                              <p:pRg st="0" end="0"/>
                                            </p:txEl>
                                          </p:spTgt>
                                        </p:tgtEl>
                                      </p:cBhvr>
                                    </p:animEffect>
                                  </p:childTnLst>
                                </p:cTn>
                              </p:par>
                            </p:childTnLst>
                          </p:cTn>
                        </p:par>
                        <p:par>
                          <p:cTn id="28" fill="hold">
                            <p:stCondLst>
                              <p:cond delay="4500"/>
                            </p:stCondLst>
                            <p:childTnLst>
                              <p:par>
                                <p:cTn id="29" presetID="22" presetClass="entr" presetSubtype="1" fill="hold" grpId="0" nodeType="afterEffect">
                                  <p:stCondLst>
                                    <p:cond delay="0"/>
                                  </p:stCondLst>
                                  <p:childTnLst>
                                    <p:set>
                                      <p:cBhvr>
                                        <p:cTn id="30" dur="1" fill="hold">
                                          <p:stCondLst>
                                            <p:cond delay="0"/>
                                          </p:stCondLst>
                                        </p:cTn>
                                        <p:tgtEl>
                                          <p:spTgt spid="4">
                                            <p:txEl>
                                              <p:pRg st="1" end="1"/>
                                            </p:txEl>
                                          </p:spTgt>
                                        </p:tgtEl>
                                        <p:attrNameLst>
                                          <p:attrName>style.visibility</p:attrName>
                                        </p:attrNameLst>
                                      </p:cBhvr>
                                      <p:to>
                                        <p:strVal val="visible"/>
                                      </p:to>
                                    </p:set>
                                    <p:animEffect transition="in" filter="wipe(up)">
                                      <p:cBhvr>
                                        <p:cTn id="31" dur="750"/>
                                        <p:tgtEl>
                                          <p:spTgt spid="4">
                                            <p:txEl>
                                              <p:pRg st="1" end="1"/>
                                            </p:txEl>
                                          </p:spTgt>
                                        </p:tgtEl>
                                      </p:cBhvr>
                                    </p:animEffect>
                                  </p:childTnLst>
                                </p:cTn>
                              </p:par>
                            </p:childTnLst>
                          </p:cTn>
                        </p:par>
                        <p:par>
                          <p:cTn id="32" fill="hold">
                            <p:stCondLst>
                              <p:cond delay="5250"/>
                            </p:stCondLst>
                            <p:childTnLst>
                              <p:par>
                                <p:cTn id="33" presetID="22" presetClass="entr" presetSubtype="1" fill="hold" grpId="0" nodeType="afterEffect">
                                  <p:stCondLst>
                                    <p:cond delay="0"/>
                                  </p:stCondLst>
                                  <p:childTnLst>
                                    <p:set>
                                      <p:cBhvr>
                                        <p:cTn id="34" dur="1" fill="hold">
                                          <p:stCondLst>
                                            <p:cond delay="0"/>
                                          </p:stCondLst>
                                        </p:cTn>
                                        <p:tgtEl>
                                          <p:spTgt spid="4">
                                            <p:txEl>
                                              <p:pRg st="2" end="2"/>
                                            </p:txEl>
                                          </p:spTgt>
                                        </p:tgtEl>
                                        <p:attrNameLst>
                                          <p:attrName>style.visibility</p:attrName>
                                        </p:attrNameLst>
                                      </p:cBhvr>
                                      <p:to>
                                        <p:strVal val="visible"/>
                                      </p:to>
                                    </p:set>
                                    <p:animEffect transition="in" filter="wipe(up)">
                                      <p:cBhvr>
                                        <p:cTn id="35" dur="750"/>
                                        <p:tgtEl>
                                          <p:spTgt spid="4">
                                            <p:txEl>
                                              <p:pRg st="2" end="2"/>
                                            </p:txEl>
                                          </p:spTgt>
                                        </p:tgtEl>
                                      </p:cBhvr>
                                    </p:animEffect>
                                  </p:childTnLst>
                                </p:cTn>
                              </p:par>
                            </p:childTnLst>
                          </p:cTn>
                        </p:par>
                        <p:par>
                          <p:cTn id="36" fill="hold">
                            <p:stCondLst>
                              <p:cond delay="6000"/>
                            </p:stCondLst>
                            <p:childTnLst>
                              <p:par>
                                <p:cTn id="37" presetID="22" presetClass="entr" presetSubtype="1" fill="hold" grpId="0" nodeType="afterEffect">
                                  <p:stCondLst>
                                    <p:cond delay="0"/>
                                  </p:stCondLst>
                                  <p:childTnLst>
                                    <p:set>
                                      <p:cBhvr>
                                        <p:cTn id="38" dur="1" fill="hold">
                                          <p:stCondLst>
                                            <p:cond delay="0"/>
                                          </p:stCondLst>
                                        </p:cTn>
                                        <p:tgtEl>
                                          <p:spTgt spid="4">
                                            <p:txEl>
                                              <p:pRg st="3" end="3"/>
                                            </p:txEl>
                                          </p:spTgt>
                                        </p:tgtEl>
                                        <p:attrNameLst>
                                          <p:attrName>style.visibility</p:attrName>
                                        </p:attrNameLst>
                                      </p:cBhvr>
                                      <p:to>
                                        <p:strVal val="visible"/>
                                      </p:to>
                                    </p:set>
                                    <p:animEffect transition="in" filter="wipe(up)">
                                      <p:cBhvr>
                                        <p:cTn id="39" dur="750"/>
                                        <p:tgtEl>
                                          <p:spTgt spid="4">
                                            <p:txEl>
                                              <p:pRg st="3" end="3"/>
                                            </p:txEl>
                                          </p:spTgt>
                                        </p:tgtEl>
                                      </p:cBhvr>
                                    </p:animEffect>
                                  </p:childTnLst>
                                </p:cTn>
                              </p:par>
                            </p:childTnLst>
                          </p:cTn>
                        </p:par>
                        <p:par>
                          <p:cTn id="40" fill="hold">
                            <p:stCondLst>
                              <p:cond delay="6750"/>
                            </p:stCondLst>
                            <p:childTnLst>
                              <p:par>
                                <p:cTn id="41" presetID="22" presetClass="entr" presetSubtype="1" fill="hold" grpId="0" nodeType="afterEffect">
                                  <p:stCondLst>
                                    <p:cond delay="0"/>
                                  </p:stCondLst>
                                  <p:childTnLst>
                                    <p:set>
                                      <p:cBhvr>
                                        <p:cTn id="42" dur="1" fill="hold">
                                          <p:stCondLst>
                                            <p:cond delay="0"/>
                                          </p:stCondLst>
                                        </p:cTn>
                                        <p:tgtEl>
                                          <p:spTgt spid="4">
                                            <p:txEl>
                                              <p:pRg st="4" end="4"/>
                                            </p:txEl>
                                          </p:spTgt>
                                        </p:tgtEl>
                                        <p:attrNameLst>
                                          <p:attrName>style.visibility</p:attrName>
                                        </p:attrNameLst>
                                      </p:cBhvr>
                                      <p:to>
                                        <p:strVal val="visible"/>
                                      </p:to>
                                    </p:set>
                                    <p:animEffect transition="in" filter="wipe(up)">
                                      <p:cBhvr>
                                        <p:cTn id="43" dur="75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tmplLst>
          <p:tmpl lvl="1">
            <p:tnLst>
              <p:par>
                <p:cTn presetID="22" presetClass="entr" presetSubtype="1"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up)">
                      <p:cBhvr>
                        <p:cTn dur="750"/>
                        <p:tgtEl>
                          <p:spTgt spid="3"/>
                        </p:tgtEl>
                      </p:cBhvr>
                    </p:animEffect>
                  </p:childTnLst>
                </p:cTn>
              </p:par>
            </p:tnLst>
          </p:tmpl>
          <p:tmpl lvl="2">
            <p:tnLst>
              <p:par>
                <p:cTn presetID="22" presetClass="entr" presetSubtype="1"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up)">
                      <p:cBhvr>
                        <p:cTn dur="750"/>
                        <p:tgtEl>
                          <p:spTgt spid="3"/>
                        </p:tgtEl>
                      </p:cBhvr>
                    </p:animEffect>
                  </p:childTnLst>
                </p:cTn>
              </p:par>
            </p:tnLst>
          </p:tmpl>
          <p:tmpl lvl="3">
            <p:tnLst>
              <p:par>
                <p:cTn presetID="22" presetClass="entr" presetSubtype="1"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up)">
                      <p:cBhvr>
                        <p:cTn dur="750"/>
                        <p:tgtEl>
                          <p:spTgt spid="3"/>
                        </p:tgtEl>
                      </p:cBhvr>
                    </p:animEffect>
                  </p:childTnLst>
                </p:cTn>
              </p:par>
            </p:tnLst>
          </p:tmpl>
          <p:tmpl lvl="4">
            <p:tnLst>
              <p:par>
                <p:cTn presetID="22" presetClass="entr" presetSubtype="1"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up)">
                      <p:cBhvr>
                        <p:cTn dur="750"/>
                        <p:tgtEl>
                          <p:spTgt spid="3"/>
                        </p:tgtEl>
                      </p:cBhvr>
                    </p:animEffect>
                  </p:childTnLst>
                </p:cTn>
              </p:par>
            </p:tnLst>
          </p:tmpl>
          <p:tmpl lvl="5">
            <p:tnLst>
              <p:par>
                <p:cTn presetID="22" presetClass="entr" presetSubtype="1"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up)">
                      <p:cBhvr>
                        <p:cTn dur="750"/>
                        <p:tgtEl>
                          <p:spTgt spid="3"/>
                        </p:tgtEl>
                      </p:cBhvr>
                    </p:animEffect>
                  </p:childTnLst>
                </p:cTn>
              </p:par>
            </p:tnLst>
          </p:tmpl>
        </p:tmplLst>
      </p:bldP>
      <p:bldP spid="4" grpId="0" build="p">
        <p:tmplLst>
          <p:tmpl lvl="1">
            <p:tnLst>
              <p:par>
                <p:cTn presetID="22" presetClass="entr" presetSubtype="1"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up)">
                      <p:cBhvr>
                        <p:cTn dur="750"/>
                        <p:tgtEl>
                          <p:spTgt spid="4"/>
                        </p:tgtEl>
                      </p:cBhvr>
                    </p:animEffect>
                  </p:childTnLst>
                </p:cTn>
              </p:par>
            </p:tnLst>
          </p:tmpl>
          <p:tmpl lvl="2">
            <p:tnLst>
              <p:par>
                <p:cTn presetID="22" presetClass="entr" presetSubtype="1"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up)">
                      <p:cBhvr>
                        <p:cTn dur="750"/>
                        <p:tgtEl>
                          <p:spTgt spid="4"/>
                        </p:tgtEl>
                      </p:cBhvr>
                    </p:animEffect>
                  </p:childTnLst>
                </p:cTn>
              </p:par>
            </p:tnLst>
          </p:tmpl>
          <p:tmpl lvl="3">
            <p:tnLst>
              <p:par>
                <p:cTn presetID="22" presetClass="entr" presetSubtype="1"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up)">
                      <p:cBhvr>
                        <p:cTn dur="750"/>
                        <p:tgtEl>
                          <p:spTgt spid="4"/>
                        </p:tgtEl>
                      </p:cBhvr>
                    </p:animEffect>
                  </p:childTnLst>
                </p:cTn>
              </p:par>
            </p:tnLst>
          </p:tmpl>
          <p:tmpl lvl="4">
            <p:tnLst>
              <p:par>
                <p:cTn presetID="22" presetClass="entr" presetSubtype="1"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up)">
                      <p:cBhvr>
                        <p:cTn dur="750"/>
                        <p:tgtEl>
                          <p:spTgt spid="4"/>
                        </p:tgtEl>
                      </p:cBhvr>
                    </p:animEffect>
                  </p:childTnLst>
                </p:cTn>
              </p:par>
            </p:tnLst>
          </p:tmpl>
          <p:tmpl lvl="5">
            <p:tnLst>
              <p:par>
                <p:cTn presetID="22" presetClass="entr" presetSubtype="1"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up)">
                      <p:cBhvr>
                        <p:cTn dur="750"/>
                        <p:tgtEl>
                          <p:spTgt spid="4"/>
                        </p:tgtEl>
                      </p:cBhvr>
                    </p:animEffect>
                  </p:childTnLst>
                </p:cTn>
              </p:par>
            </p:tnLst>
          </p:tmpl>
        </p:tmplLst>
      </p:bldP>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2" name="Content Placeholder 2">
            <a:extLst>
              <a:ext uri="{FF2B5EF4-FFF2-40B4-BE49-F238E27FC236}">
                <a16:creationId xmlns:a16="http://schemas.microsoft.com/office/drawing/2014/main" id="{DB1707E7-F163-CB0F-A47C-173BF7370A95}"/>
              </a:ext>
            </a:extLst>
          </p:cNvPr>
          <p:cNvSpPr>
            <a:spLocks noGrp="1"/>
          </p:cNvSpPr>
          <p:nvPr>
            <p:ph sz="half" idx="13"/>
          </p:nvPr>
        </p:nvSpPr>
        <p:spPr>
          <a:xfrm>
            <a:off x="415126" y="2350088"/>
            <a:ext cx="5604674" cy="3698053"/>
          </a:xfrm>
        </p:spPr>
        <p:txBody>
          <a:bodyPr>
            <a:normAutofit/>
          </a:bodyPr>
          <a:lstStyle>
            <a:lvl1pPr>
              <a:defRPr sz="2200">
                <a:solidFill>
                  <a:schemeClr val="tx1"/>
                </a:solidFill>
                <a:latin typeface="Arial Narrow" panose="020B0606020202030204" pitchFamily="34" charset="0"/>
              </a:defRPr>
            </a:lvl1pPr>
            <a:lvl2pPr>
              <a:defRPr sz="2200">
                <a:solidFill>
                  <a:schemeClr val="tx1"/>
                </a:solidFill>
                <a:latin typeface="Arial Narrow" panose="020B0606020202030204" pitchFamily="34" charset="0"/>
              </a:defRPr>
            </a:lvl2pPr>
            <a:lvl3pPr>
              <a:defRPr sz="2200">
                <a:solidFill>
                  <a:schemeClr val="tx1"/>
                </a:solidFill>
                <a:latin typeface="Arial Narrow" panose="020B0606020202030204" pitchFamily="34" charset="0"/>
              </a:defRPr>
            </a:lvl3pPr>
            <a:lvl4pPr>
              <a:defRPr sz="2200">
                <a:solidFill>
                  <a:schemeClr val="tx1"/>
                </a:solidFill>
                <a:latin typeface="Arial Narrow" panose="020B0606020202030204" pitchFamily="34" charset="0"/>
              </a:defRPr>
            </a:lvl4pPr>
            <a:lvl5pPr>
              <a:defRPr sz="2200">
                <a:solidFill>
                  <a:schemeClr val="tx1"/>
                </a:solidFill>
                <a:latin typeface="Arial Narrow" panose="020B0606020202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 Placeholder 2">
            <a:extLst>
              <a:ext uri="{FF2B5EF4-FFF2-40B4-BE49-F238E27FC236}">
                <a16:creationId xmlns:a16="http://schemas.microsoft.com/office/drawing/2014/main" id="{9F60D93F-98F1-03AB-078A-F8D53420E4DF}"/>
              </a:ext>
            </a:extLst>
          </p:cNvPr>
          <p:cNvSpPr>
            <a:spLocks noGrp="1"/>
          </p:cNvSpPr>
          <p:nvPr>
            <p:ph type="body" idx="1"/>
          </p:nvPr>
        </p:nvSpPr>
        <p:spPr>
          <a:xfrm>
            <a:off x="421826" y="1672405"/>
            <a:ext cx="5579273" cy="57616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a:extLst>
              <a:ext uri="{FF2B5EF4-FFF2-40B4-BE49-F238E27FC236}">
                <a16:creationId xmlns:a16="http://schemas.microsoft.com/office/drawing/2014/main" id="{52EC9D1C-B579-DA8D-2B7F-8D09A85BCB17}"/>
              </a:ext>
            </a:extLst>
          </p:cNvPr>
          <p:cNvSpPr>
            <a:spLocks noGrp="1"/>
          </p:cNvSpPr>
          <p:nvPr>
            <p:ph type="body" sz="quarter" idx="3"/>
          </p:nvPr>
        </p:nvSpPr>
        <p:spPr>
          <a:xfrm>
            <a:off x="6178900" y="1672405"/>
            <a:ext cx="5579272" cy="57616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99DF7ED-4FFF-A3F3-6FA9-53E06546B36D}"/>
              </a:ext>
            </a:extLst>
          </p:cNvPr>
          <p:cNvSpPr>
            <a:spLocks noGrp="1"/>
          </p:cNvSpPr>
          <p:nvPr>
            <p:ph sz="quarter" idx="4"/>
          </p:nvPr>
        </p:nvSpPr>
        <p:spPr>
          <a:xfrm>
            <a:off x="6172199" y="2350088"/>
            <a:ext cx="5585973" cy="369805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B1707DC9-51B8-CF64-07A8-DBDD99AC67BA}"/>
              </a:ext>
            </a:extLst>
          </p:cNvPr>
          <p:cNvSpPr>
            <a:spLocks noGrp="1"/>
          </p:cNvSpPr>
          <p:nvPr>
            <p:ph type="ftr" sz="quarter" idx="11"/>
          </p:nvPr>
        </p:nvSpPr>
        <p:spPr/>
        <p:txBody>
          <a:bodyPr/>
          <a:lstStyle/>
          <a:p>
            <a:r>
              <a:rPr lang="nn-NO"/>
              <a:t>Free Webinar/Workshop | Pratama Indomitra | Dr. Prianto Budi Saptono, Ak., CA, MBA.</a:t>
            </a:r>
            <a:endParaRPr lang="en-US"/>
          </a:p>
        </p:txBody>
      </p:sp>
      <p:sp>
        <p:nvSpPr>
          <p:cNvPr id="9" name="Slide Number Placeholder 8">
            <a:extLst>
              <a:ext uri="{FF2B5EF4-FFF2-40B4-BE49-F238E27FC236}">
                <a16:creationId xmlns:a16="http://schemas.microsoft.com/office/drawing/2014/main" id="{F007D17B-5997-7252-0E38-E3C619EE6E1C}"/>
              </a:ext>
            </a:extLst>
          </p:cNvPr>
          <p:cNvSpPr>
            <a:spLocks noGrp="1"/>
          </p:cNvSpPr>
          <p:nvPr>
            <p:ph type="sldNum" sz="quarter" idx="12"/>
          </p:nvPr>
        </p:nvSpPr>
        <p:spPr>
          <a:xfrm>
            <a:off x="9014974" y="6149655"/>
            <a:ext cx="2743200" cy="215444"/>
          </a:xfrm>
          <a:prstGeom prst="rect">
            <a:avLst/>
          </a:prstGeom>
        </p:spPr>
        <p:txBody>
          <a:bodyPr/>
          <a:lstStyle/>
          <a:p>
            <a:fld id="{A41DA790-10AA-4C91-B558-F29F37CE99B4}" type="slidenum">
              <a:rPr lang="en-US" smtClean="0"/>
              <a:t>‹#›</a:t>
            </a:fld>
            <a:endParaRPr lang="en-US"/>
          </a:p>
        </p:txBody>
      </p:sp>
      <p:sp>
        <p:nvSpPr>
          <p:cNvPr id="14" name="Title Placeholder 1">
            <a:extLst>
              <a:ext uri="{FF2B5EF4-FFF2-40B4-BE49-F238E27FC236}">
                <a16:creationId xmlns:a16="http://schemas.microsoft.com/office/drawing/2014/main" id="{25836426-EF7C-4B91-84D0-6559815C3DE5}"/>
              </a:ext>
            </a:extLst>
          </p:cNvPr>
          <p:cNvSpPr>
            <a:spLocks noGrp="1"/>
          </p:cNvSpPr>
          <p:nvPr>
            <p:ph type="title"/>
          </p:nvPr>
        </p:nvSpPr>
        <p:spPr>
          <a:xfrm>
            <a:off x="421827" y="679417"/>
            <a:ext cx="11336348" cy="891474"/>
          </a:xfrm>
          <a:prstGeom prst="rect">
            <a:avLst/>
          </a:prstGeom>
        </p:spPr>
        <p:txBody>
          <a:bodyPr vert="horz" lIns="91440" tIns="45720" rIns="91440" bIns="45720" rtlCol="0" anchor="ctr">
            <a:normAutofit/>
          </a:bodyPr>
          <a:lstStyle/>
          <a:p>
            <a:r>
              <a:rPr lang="en-US"/>
              <a:t>Click to edit Master title style</a:t>
            </a:r>
          </a:p>
        </p:txBody>
      </p:sp>
    </p:spTree>
    <p:extLst>
      <p:ext uri="{BB962C8B-B14F-4D97-AF65-F5344CB8AC3E}">
        <p14:creationId xmlns:p14="http://schemas.microsoft.com/office/powerpoint/2010/main" val="219274545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750"/>
                                        <p:tgtEl>
                                          <p:spTgt spid="3">
                                            <p:txEl>
                                              <p:pRg st="0" end="0"/>
                                            </p:txEl>
                                          </p:spTgt>
                                        </p:tgtEl>
                                      </p:cBhvr>
                                    </p:animEffect>
                                  </p:childTnLst>
                                </p:cTn>
                              </p:par>
                            </p:childTnLst>
                          </p:cTn>
                        </p:par>
                        <p:par>
                          <p:cTn id="8" fill="hold">
                            <p:stCondLst>
                              <p:cond delay="750"/>
                            </p:stCondLst>
                            <p:childTnLst>
                              <p:par>
                                <p:cTn id="9" presetID="22" presetClass="entr" presetSubtype="8" fill="hold" grpId="0" nodeType="afterEffect">
                                  <p:stCondLst>
                                    <p:cond delay="0"/>
                                  </p:stCondLst>
                                  <p:childTnLst>
                                    <p:set>
                                      <p:cBhvr>
                                        <p:cTn id="10" dur="1" fill="hold">
                                          <p:stCondLst>
                                            <p:cond delay="0"/>
                                          </p:stCondLst>
                                        </p:cTn>
                                        <p:tgtEl>
                                          <p:spTgt spid="12">
                                            <p:txEl>
                                              <p:pRg st="0" end="0"/>
                                            </p:txEl>
                                          </p:spTgt>
                                        </p:tgtEl>
                                        <p:attrNameLst>
                                          <p:attrName>style.visibility</p:attrName>
                                        </p:attrNameLst>
                                      </p:cBhvr>
                                      <p:to>
                                        <p:strVal val="visible"/>
                                      </p:to>
                                    </p:set>
                                    <p:animEffect transition="in" filter="wipe(left)">
                                      <p:cBhvr>
                                        <p:cTn id="11" dur="750"/>
                                        <p:tgtEl>
                                          <p:spTgt spid="12">
                                            <p:txEl>
                                              <p:pRg st="0" end="0"/>
                                            </p:txEl>
                                          </p:spTgt>
                                        </p:tgtEl>
                                      </p:cBhvr>
                                    </p:animEffect>
                                  </p:childTnLst>
                                </p:cTn>
                              </p:par>
                            </p:childTnLst>
                          </p:cTn>
                        </p:par>
                        <p:par>
                          <p:cTn id="12" fill="hold">
                            <p:stCondLst>
                              <p:cond delay="1500"/>
                            </p:stCondLst>
                            <p:childTnLst>
                              <p:par>
                                <p:cTn id="13" presetID="22" presetClass="entr" presetSubtype="8" fill="hold" grpId="0" nodeType="afterEffect">
                                  <p:stCondLst>
                                    <p:cond delay="0"/>
                                  </p:stCondLst>
                                  <p:childTnLst>
                                    <p:set>
                                      <p:cBhvr>
                                        <p:cTn id="14" dur="1" fill="hold">
                                          <p:stCondLst>
                                            <p:cond delay="0"/>
                                          </p:stCondLst>
                                        </p:cTn>
                                        <p:tgtEl>
                                          <p:spTgt spid="12">
                                            <p:txEl>
                                              <p:pRg st="1" end="1"/>
                                            </p:txEl>
                                          </p:spTgt>
                                        </p:tgtEl>
                                        <p:attrNameLst>
                                          <p:attrName>style.visibility</p:attrName>
                                        </p:attrNameLst>
                                      </p:cBhvr>
                                      <p:to>
                                        <p:strVal val="visible"/>
                                      </p:to>
                                    </p:set>
                                    <p:animEffect transition="in" filter="wipe(left)">
                                      <p:cBhvr>
                                        <p:cTn id="15" dur="750"/>
                                        <p:tgtEl>
                                          <p:spTgt spid="12">
                                            <p:txEl>
                                              <p:pRg st="1" end="1"/>
                                            </p:txEl>
                                          </p:spTgt>
                                        </p:tgtEl>
                                      </p:cBhvr>
                                    </p:animEffect>
                                  </p:childTnLst>
                                </p:cTn>
                              </p:par>
                            </p:childTnLst>
                          </p:cTn>
                        </p:par>
                        <p:par>
                          <p:cTn id="16" fill="hold">
                            <p:stCondLst>
                              <p:cond delay="2250"/>
                            </p:stCondLst>
                            <p:childTnLst>
                              <p:par>
                                <p:cTn id="17" presetID="22" presetClass="entr" presetSubtype="8" fill="hold" grpId="0" nodeType="afterEffect">
                                  <p:stCondLst>
                                    <p:cond delay="0"/>
                                  </p:stCondLst>
                                  <p:childTnLst>
                                    <p:set>
                                      <p:cBhvr>
                                        <p:cTn id="18" dur="1" fill="hold">
                                          <p:stCondLst>
                                            <p:cond delay="0"/>
                                          </p:stCondLst>
                                        </p:cTn>
                                        <p:tgtEl>
                                          <p:spTgt spid="12">
                                            <p:txEl>
                                              <p:pRg st="2" end="2"/>
                                            </p:txEl>
                                          </p:spTgt>
                                        </p:tgtEl>
                                        <p:attrNameLst>
                                          <p:attrName>style.visibility</p:attrName>
                                        </p:attrNameLst>
                                      </p:cBhvr>
                                      <p:to>
                                        <p:strVal val="visible"/>
                                      </p:to>
                                    </p:set>
                                    <p:animEffect transition="in" filter="wipe(left)">
                                      <p:cBhvr>
                                        <p:cTn id="19" dur="750"/>
                                        <p:tgtEl>
                                          <p:spTgt spid="12">
                                            <p:txEl>
                                              <p:pRg st="2" end="2"/>
                                            </p:txEl>
                                          </p:spTgt>
                                        </p:tgtEl>
                                      </p:cBhvr>
                                    </p:animEffect>
                                  </p:childTnLst>
                                </p:cTn>
                              </p:par>
                            </p:childTnLst>
                          </p:cTn>
                        </p:par>
                        <p:par>
                          <p:cTn id="20" fill="hold">
                            <p:stCondLst>
                              <p:cond delay="3000"/>
                            </p:stCondLst>
                            <p:childTnLst>
                              <p:par>
                                <p:cTn id="21" presetID="22" presetClass="entr" presetSubtype="8" fill="hold" grpId="0" nodeType="afterEffect">
                                  <p:stCondLst>
                                    <p:cond delay="0"/>
                                  </p:stCondLst>
                                  <p:childTnLst>
                                    <p:set>
                                      <p:cBhvr>
                                        <p:cTn id="22" dur="1" fill="hold">
                                          <p:stCondLst>
                                            <p:cond delay="0"/>
                                          </p:stCondLst>
                                        </p:cTn>
                                        <p:tgtEl>
                                          <p:spTgt spid="12">
                                            <p:txEl>
                                              <p:pRg st="3" end="3"/>
                                            </p:txEl>
                                          </p:spTgt>
                                        </p:tgtEl>
                                        <p:attrNameLst>
                                          <p:attrName>style.visibility</p:attrName>
                                        </p:attrNameLst>
                                      </p:cBhvr>
                                      <p:to>
                                        <p:strVal val="visible"/>
                                      </p:to>
                                    </p:set>
                                    <p:animEffect transition="in" filter="wipe(left)">
                                      <p:cBhvr>
                                        <p:cTn id="23" dur="750"/>
                                        <p:tgtEl>
                                          <p:spTgt spid="12">
                                            <p:txEl>
                                              <p:pRg st="3" end="3"/>
                                            </p:txEl>
                                          </p:spTgt>
                                        </p:tgtEl>
                                      </p:cBhvr>
                                    </p:animEffect>
                                  </p:childTnLst>
                                </p:cTn>
                              </p:par>
                            </p:childTnLst>
                          </p:cTn>
                        </p:par>
                        <p:par>
                          <p:cTn id="24" fill="hold">
                            <p:stCondLst>
                              <p:cond delay="3750"/>
                            </p:stCondLst>
                            <p:childTnLst>
                              <p:par>
                                <p:cTn id="25" presetID="22" presetClass="entr" presetSubtype="8" fill="hold" grpId="0" nodeType="afterEffect">
                                  <p:stCondLst>
                                    <p:cond delay="0"/>
                                  </p:stCondLst>
                                  <p:childTnLst>
                                    <p:set>
                                      <p:cBhvr>
                                        <p:cTn id="26" dur="1" fill="hold">
                                          <p:stCondLst>
                                            <p:cond delay="0"/>
                                          </p:stCondLst>
                                        </p:cTn>
                                        <p:tgtEl>
                                          <p:spTgt spid="12">
                                            <p:txEl>
                                              <p:pRg st="4" end="4"/>
                                            </p:txEl>
                                          </p:spTgt>
                                        </p:tgtEl>
                                        <p:attrNameLst>
                                          <p:attrName>style.visibility</p:attrName>
                                        </p:attrNameLst>
                                      </p:cBhvr>
                                      <p:to>
                                        <p:strVal val="visible"/>
                                      </p:to>
                                    </p:set>
                                    <p:animEffect transition="in" filter="wipe(left)">
                                      <p:cBhvr>
                                        <p:cTn id="27" dur="750"/>
                                        <p:tgtEl>
                                          <p:spTgt spid="12">
                                            <p:txEl>
                                              <p:pRg st="4" end="4"/>
                                            </p:txEl>
                                          </p:spTgt>
                                        </p:tgtEl>
                                      </p:cBhvr>
                                    </p:animEffect>
                                  </p:childTnLst>
                                </p:cTn>
                              </p:par>
                            </p:childTnLst>
                          </p:cTn>
                        </p:par>
                        <p:par>
                          <p:cTn id="28" fill="hold">
                            <p:stCondLst>
                              <p:cond delay="4500"/>
                            </p:stCondLst>
                            <p:childTnLst>
                              <p:par>
                                <p:cTn id="29" presetID="22" presetClass="entr" presetSubtype="8" fill="hold" grpId="0" nodeType="afterEffect">
                                  <p:stCondLst>
                                    <p:cond delay="0"/>
                                  </p:stCondLst>
                                  <p:childTnLst>
                                    <p:set>
                                      <p:cBhvr>
                                        <p:cTn id="30" dur="1" fill="hold">
                                          <p:stCondLst>
                                            <p:cond delay="0"/>
                                          </p:stCondLst>
                                        </p:cTn>
                                        <p:tgtEl>
                                          <p:spTgt spid="5">
                                            <p:txEl>
                                              <p:pRg st="0" end="0"/>
                                            </p:txEl>
                                          </p:spTgt>
                                        </p:tgtEl>
                                        <p:attrNameLst>
                                          <p:attrName>style.visibility</p:attrName>
                                        </p:attrNameLst>
                                      </p:cBhvr>
                                      <p:to>
                                        <p:strVal val="visible"/>
                                      </p:to>
                                    </p:set>
                                    <p:animEffect transition="in" filter="wipe(left)">
                                      <p:cBhvr>
                                        <p:cTn id="31" dur="750"/>
                                        <p:tgtEl>
                                          <p:spTgt spid="5">
                                            <p:txEl>
                                              <p:pRg st="0" end="0"/>
                                            </p:txEl>
                                          </p:spTgt>
                                        </p:tgtEl>
                                      </p:cBhvr>
                                    </p:animEffect>
                                  </p:childTnLst>
                                </p:cTn>
                              </p:par>
                            </p:childTnLst>
                          </p:cTn>
                        </p:par>
                        <p:par>
                          <p:cTn id="32" fill="hold">
                            <p:stCondLst>
                              <p:cond delay="5250"/>
                            </p:stCondLst>
                            <p:childTnLst>
                              <p:par>
                                <p:cTn id="33" presetID="22" presetClass="entr" presetSubtype="8" fill="hold" grpId="0" nodeType="afterEffect">
                                  <p:stCondLst>
                                    <p:cond delay="0"/>
                                  </p:stCondLst>
                                  <p:childTnLst>
                                    <p:set>
                                      <p:cBhvr>
                                        <p:cTn id="34" dur="1" fill="hold">
                                          <p:stCondLst>
                                            <p:cond delay="0"/>
                                          </p:stCondLst>
                                        </p:cTn>
                                        <p:tgtEl>
                                          <p:spTgt spid="6">
                                            <p:txEl>
                                              <p:pRg st="0" end="0"/>
                                            </p:txEl>
                                          </p:spTgt>
                                        </p:tgtEl>
                                        <p:attrNameLst>
                                          <p:attrName>style.visibility</p:attrName>
                                        </p:attrNameLst>
                                      </p:cBhvr>
                                      <p:to>
                                        <p:strVal val="visible"/>
                                      </p:to>
                                    </p:set>
                                    <p:animEffect transition="in" filter="wipe(left)">
                                      <p:cBhvr>
                                        <p:cTn id="35" dur="750"/>
                                        <p:tgtEl>
                                          <p:spTgt spid="6">
                                            <p:txEl>
                                              <p:pRg st="0" end="0"/>
                                            </p:txEl>
                                          </p:spTgt>
                                        </p:tgtEl>
                                      </p:cBhvr>
                                    </p:animEffect>
                                  </p:childTnLst>
                                </p:cTn>
                              </p:par>
                            </p:childTnLst>
                          </p:cTn>
                        </p:par>
                        <p:par>
                          <p:cTn id="36" fill="hold">
                            <p:stCondLst>
                              <p:cond delay="6000"/>
                            </p:stCondLst>
                            <p:childTnLst>
                              <p:par>
                                <p:cTn id="37" presetID="22" presetClass="entr" presetSubtype="8" fill="hold" grpId="0" nodeType="afterEffect">
                                  <p:stCondLst>
                                    <p:cond delay="0"/>
                                  </p:stCondLst>
                                  <p:childTnLst>
                                    <p:set>
                                      <p:cBhvr>
                                        <p:cTn id="38" dur="1" fill="hold">
                                          <p:stCondLst>
                                            <p:cond delay="0"/>
                                          </p:stCondLst>
                                        </p:cTn>
                                        <p:tgtEl>
                                          <p:spTgt spid="6">
                                            <p:txEl>
                                              <p:pRg st="1" end="1"/>
                                            </p:txEl>
                                          </p:spTgt>
                                        </p:tgtEl>
                                        <p:attrNameLst>
                                          <p:attrName>style.visibility</p:attrName>
                                        </p:attrNameLst>
                                      </p:cBhvr>
                                      <p:to>
                                        <p:strVal val="visible"/>
                                      </p:to>
                                    </p:set>
                                    <p:animEffect transition="in" filter="wipe(left)">
                                      <p:cBhvr>
                                        <p:cTn id="39" dur="750"/>
                                        <p:tgtEl>
                                          <p:spTgt spid="6">
                                            <p:txEl>
                                              <p:pRg st="1" end="1"/>
                                            </p:txEl>
                                          </p:spTgt>
                                        </p:tgtEl>
                                      </p:cBhvr>
                                    </p:animEffect>
                                  </p:childTnLst>
                                </p:cTn>
                              </p:par>
                            </p:childTnLst>
                          </p:cTn>
                        </p:par>
                        <p:par>
                          <p:cTn id="40" fill="hold">
                            <p:stCondLst>
                              <p:cond delay="6750"/>
                            </p:stCondLst>
                            <p:childTnLst>
                              <p:par>
                                <p:cTn id="41" presetID="22" presetClass="entr" presetSubtype="8" fill="hold" grpId="0" nodeType="afterEffect">
                                  <p:stCondLst>
                                    <p:cond delay="0"/>
                                  </p:stCondLst>
                                  <p:childTnLst>
                                    <p:set>
                                      <p:cBhvr>
                                        <p:cTn id="42" dur="1" fill="hold">
                                          <p:stCondLst>
                                            <p:cond delay="0"/>
                                          </p:stCondLst>
                                        </p:cTn>
                                        <p:tgtEl>
                                          <p:spTgt spid="6">
                                            <p:txEl>
                                              <p:pRg st="2" end="2"/>
                                            </p:txEl>
                                          </p:spTgt>
                                        </p:tgtEl>
                                        <p:attrNameLst>
                                          <p:attrName>style.visibility</p:attrName>
                                        </p:attrNameLst>
                                      </p:cBhvr>
                                      <p:to>
                                        <p:strVal val="visible"/>
                                      </p:to>
                                    </p:set>
                                    <p:animEffect transition="in" filter="wipe(left)">
                                      <p:cBhvr>
                                        <p:cTn id="43" dur="750"/>
                                        <p:tgtEl>
                                          <p:spTgt spid="6">
                                            <p:txEl>
                                              <p:pRg st="2" end="2"/>
                                            </p:txEl>
                                          </p:spTgt>
                                        </p:tgtEl>
                                      </p:cBhvr>
                                    </p:animEffect>
                                  </p:childTnLst>
                                </p:cTn>
                              </p:par>
                            </p:childTnLst>
                          </p:cTn>
                        </p:par>
                        <p:par>
                          <p:cTn id="44" fill="hold">
                            <p:stCondLst>
                              <p:cond delay="7500"/>
                            </p:stCondLst>
                            <p:childTnLst>
                              <p:par>
                                <p:cTn id="45" presetID="22" presetClass="entr" presetSubtype="8" fill="hold" grpId="0" nodeType="afterEffect">
                                  <p:stCondLst>
                                    <p:cond delay="0"/>
                                  </p:stCondLst>
                                  <p:childTnLst>
                                    <p:set>
                                      <p:cBhvr>
                                        <p:cTn id="46" dur="1" fill="hold">
                                          <p:stCondLst>
                                            <p:cond delay="0"/>
                                          </p:stCondLst>
                                        </p:cTn>
                                        <p:tgtEl>
                                          <p:spTgt spid="6">
                                            <p:txEl>
                                              <p:pRg st="3" end="3"/>
                                            </p:txEl>
                                          </p:spTgt>
                                        </p:tgtEl>
                                        <p:attrNameLst>
                                          <p:attrName>style.visibility</p:attrName>
                                        </p:attrNameLst>
                                      </p:cBhvr>
                                      <p:to>
                                        <p:strVal val="visible"/>
                                      </p:to>
                                    </p:set>
                                    <p:animEffect transition="in" filter="wipe(left)">
                                      <p:cBhvr>
                                        <p:cTn id="47" dur="750"/>
                                        <p:tgtEl>
                                          <p:spTgt spid="6">
                                            <p:txEl>
                                              <p:pRg st="3" end="3"/>
                                            </p:txEl>
                                          </p:spTgt>
                                        </p:tgtEl>
                                      </p:cBhvr>
                                    </p:animEffect>
                                  </p:childTnLst>
                                </p:cTn>
                              </p:par>
                            </p:childTnLst>
                          </p:cTn>
                        </p:par>
                        <p:par>
                          <p:cTn id="48" fill="hold">
                            <p:stCondLst>
                              <p:cond delay="8250"/>
                            </p:stCondLst>
                            <p:childTnLst>
                              <p:par>
                                <p:cTn id="49" presetID="22" presetClass="entr" presetSubtype="8" fill="hold" grpId="0" nodeType="afterEffect">
                                  <p:stCondLst>
                                    <p:cond delay="0"/>
                                  </p:stCondLst>
                                  <p:childTnLst>
                                    <p:set>
                                      <p:cBhvr>
                                        <p:cTn id="50" dur="1" fill="hold">
                                          <p:stCondLst>
                                            <p:cond delay="0"/>
                                          </p:stCondLst>
                                        </p:cTn>
                                        <p:tgtEl>
                                          <p:spTgt spid="6">
                                            <p:txEl>
                                              <p:pRg st="4" end="4"/>
                                            </p:txEl>
                                          </p:spTgt>
                                        </p:tgtEl>
                                        <p:attrNameLst>
                                          <p:attrName>style.visibility</p:attrName>
                                        </p:attrNameLst>
                                      </p:cBhvr>
                                      <p:to>
                                        <p:strVal val="visible"/>
                                      </p:to>
                                    </p:set>
                                    <p:animEffect transition="in" filter="wipe(left)">
                                      <p:cBhvr>
                                        <p:cTn id="51" dur="75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tmplLst>
          <p:tmpl lvl="1">
            <p:tnLst>
              <p:par>
                <p:cTn presetID="22" presetClass="entr" presetSubtype="8"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750"/>
                        <p:tgtEl>
                          <p:spTgt spid="12"/>
                        </p:tgtEl>
                      </p:cBhvr>
                    </p:animEffect>
                  </p:childTnLst>
                </p:cTn>
              </p:par>
            </p:tnLst>
          </p:tmpl>
          <p:tmpl lvl="2">
            <p:tnLst>
              <p:par>
                <p:cTn presetID="22" presetClass="entr" presetSubtype="8"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750"/>
                        <p:tgtEl>
                          <p:spTgt spid="12"/>
                        </p:tgtEl>
                      </p:cBhvr>
                    </p:animEffect>
                  </p:childTnLst>
                </p:cTn>
              </p:par>
            </p:tnLst>
          </p:tmpl>
          <p:tmpl lvl="3">
            <p:tnLst>
              <p:par>
                <p:cTn presetID="22" presetClass="entr" presetSubtype="8"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750"/>
                        <p:tgtEl>
                          <p:spTgt spid="12"/>
                        </p:tgtEl>
                      </p:cBhvr>
                    </p:animEffect>
                  </p:childTnLst>
                </p:cTn>
              </p:par>
            </p:tnLst>
          </p:tmpl>
          <p:tmpl lvl="4">
            <p:tnLst>
              <p:par>
                <p:cTn presetID="22" presetClass="entr" presetSubtype="8"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750"/>
                        <p:tgtEl>
                          <p:spTgt spid="12"/>
                        </p:tgtEl>
                      </p:cBhvr>
                    </p:animEffect>
                  </p:childTnLst>
                </p:cTn>
              </p:par>
            </p:tnLst>
          </p:tmpl>
          <p:tmpl lvl="5">
            <p:tnLst>
              <p:par>
                <p:cTn presetID="22" presetClass="entr" presetSubtype="8"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750"/>
                        <p:tgtEl>
                          <p:spTgt spid="12"/>
                        </p:tgtEl>
                      </p:cBhvr>
                    </p:animEffect>
                  </p:childTnLst>
                </p:cTn>
              </p:par>
            </p:tnLst>
          </p:tmpl>
        </p:tmplLst>
      </p:bldP>
      <p:bldP spid="3" grpId="0" build="p">
        <p:tmplLst>
          <p:tmpl lvl="1">
            <p:tnLst>
              <p:par>
                <p:cTn presetID="22" presetClass="entr" presetSubtype="8"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750"/>
                        <p:tgtEl>
                          <p:spTgt spid="3"/>
                        </p:tgtEl>
                      </p:cBhvr>
                    </p:animEffect>
                  </p:childTnLst>
                </p:cTn>
              </p:par>
            </p:tnLst>
          </p:tmpl>
        </p:tmplLst>
      </p:bldP>
      <p:bldP spid="5" grpId="0" build="p">
        <p:tmplLst>
          <p:tmpl lvl="1">
            <p:tnLst>
              <p:par>
                <p:cTn presetID="22" presetClass="entr" presetSubtype="8" fill="hold" nodeType="after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750"/>
                        <p:tgtEl>
                          <p:spTgt spid="5"/>
                        </p:tgtEl>
                      </p:cBhvr>
                    </p:animEffect>
                  </p:childTnLst>
                </p:cTn>
              </p:par>
            </p:tnLst>
          </p:tmpl>
        </p:tmplLst>
      </p:bldP>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750"/>
                        <p:tgtEl>
                          <p:spTgt spid="6"/>
                        </p:tgtEl>
                      </p:cBhvr>
                    </p:animEffect>
                  </p:childTnLst>
                </p:cTn>
              </p:par>
            </p:tnLst>
          </p:tmpl>
          <p:tmpl lvl="2">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750"/>
                        <p:tgtEl>
                          <p:spTgt spid="6"/>
                        </p:tgtEl>
                      </p:cBhvr>
                    </p:animEffect>
                  </p:childTnLst>
                </p:cTn>
              </p:par>
            </p:tnLst>
          </p:tmpl>
          <p:tmpl lvl="3">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750"/>
                        <p:tgtEl>
                          <p:spTgt spid="6"/>
                        </p:tgtEl>
                      </p:cBhvr>
                    </p:animEffect>
                  </p:childTnLst>
                </p:cTn>
              </p:par>
            </p:tnLst>
          </p:tmpl>
          <p:tmpl lvl="4">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750"/>
                        <p:tgtEl>
                          <p:spTgt spid="6"/>
                        </p:tgtEl>
                      </p:cBhvr>
                    </p:animEffect>
                  </p:childTnLst>
                </p:cTn>
              </p:par>
            </p:tnLst>
          </p:tmpl>
          <p:tmpl lvl="5">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750"/>
                        <p:tgtEl>
                          <p:spTgt spid="6"/>
                        </p:tgtEl>
                      </p:cBhvr>
                    </p:animEffect>
                  </p:childTnLst>
                </p:cTn>
              </p:par>
            </p:tnLst>
          </p:tmpl>
        </p:tmplLst>
      </p:bldP>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74D2B2-C9E5-D061-1911-E83E74F1A9BB}"/>
              </a:ext>
            </a:extLst>
          </p:cNvPr>
          <p:cNvSpPr>
            <a:spLocks noGrp="1"/>
          </p:cNvSpPr>
          <p:nvPr>
            <p:ph type="title"/>
          </p:nvPr>
        </p:nvSpPr>
        <p:spPr>
          <a:xfrm>
            <a:off x="415126" y="679417"/>
            <a:ext cx="11343049" cy="891474"/>
          </a:xfrm>
        </p:spPr>
        <p:txBody>
          <a:bodyPr/>
          <a:lstStyle/>
          <a:p>
            <a:r>
              <a:rPr lang="en-US"/>
              <a:t>Click to edit Master title style</a:t>
            </a:r>
          </a:p>
        </p:txBody>
      </p:sp>
      <p:sp>
        <p:nvSpPr>
          <p:cNvPr id="4" name="Footer Placeholder 3">
            <a:extLst>
              <a:ext uri="{FF2B5EF4-FFF2-40B4-BE49-F238E27FC236}">
                <a16:creationId xmlns:a16="http://schemas.microsoft.com/office/drawing/2014/main" id="{BC700B69-D4C9-B403-7060-37AB87F2D15E}"/>
              </a:ext>
            </a:extLst>
          </p:cNvPr>
          <p:cNvSpPr>
            <a:spLocks noGrp="1"/>
          </p:cNvSpPr>
          <p:nvPr>
            <p:ph type="ftr" sz="quarter" idx="11"/>
          </p:nvPr>
        </p:nvSpPr>
        <p:spPr/>
        <p:txBody>
          <a:bodyPr/>
          <a:lstStyle/>
          <a:p>
            <a:r>
              <a:rPr lang="nn-NO"/>
              <a:t>Free Webinar/Workshop | Pratama Indomitra | Dr. Prianto Budi Saptono, Ak., CA, MBA.</a:t>
            </a:r>
            <a:endParaRPr lang="en-US"/>
          </a:p>
        </p:txBody>
      </p:sp>
      <p:sp>
        <p:nvSpPr>
          <p:cNvPr id="5" name="Slide Number Placeholder 4">
            <a:extLst>
              <a:ext uri="{FF2B5EF4-FFF2-40B4-BE49-F238E27FC236}">
                <a16:creationId xmlns:a16="http://schemas.microsoft.com/office/drawing/2014/main" id="{14F9BA1B-45C5-B5DE-9CB4-9767CC3E1751}"/>
              </a:ext>
            </a:extLst>
          </p:cNvPr>
          <p:cNvSpPr>
            <a:spLocks noGrp="1"/>
          </p:cNvSpPr>
          <p:nvPr>
            <p:ph type="sldNum" sz="quarter" idx="12"/>
          </p:nvPr>
        </p:nvSpPr>
        <p:spPr>
          <a:xfrm>
            <a:off x="9014974" y="6149655"/>
            <a:ext cx="2743200" cy="215444"/>
          </a:xfrm>
          <a:prstGeom prst="rect">
            <a:avLst/>
          </a:prstGeom>
        </p:spPr>
        <p:txBody>
          <a:bodyPr/>
          <a:lstStyle/>
          <a:p>
            <a:fld id="{A41DA790-10AA-4C91-B558-F29F37CE99B4}" type="slidenum">
              <a:rPr lang="en-US" smtClean="0"/>
              <a:t>‹#›</a:t>
            </a:fld>
            <a:endParaRPr lang="en-US"/>
          </a:p>
        </p:txBody>
      </p:sp>
    </p:spTree>
    <p:extLst>
      <p:ext uri="{BB962C8B-B14F-4D97-AF65-F5344CB8AC3E}">
        <p14:creationId xmlns:p14="http://schemas.microsoft.com/office/powerpoint/2010/main" val="12782885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BA4670B2-50F1-D5C9-BE5A-7E691ED0B51A}"/>
              </a:ext>
            </a:extLst>
          </p:cNvPr>
          <p:cNvSpPr>
            <a:spLocks noGrp="1"/>
          </p:cNvSpPr>
          <p:nvPr>
            <p:ph type="ftr" sz="quarter" idx="11"/>
          </p:nvPr>
        </p:nvSpPr>
        <p:spPr/>
        <p:txBody>
          <a:bodyPr/>
          <a:lstStyle/>
          <a:p>
            <a:r>
              <a:rPr lang="nn-NO"/>
              <a:t>Free Webinar/Workshop | Pratama Indomitra | Dr. Prianto Budi Saptono, Ak., CA, MBA.</a:t>
            </a:r>
            <a:endParaRPr lang="en-US"/>
          </a:p>
        </p:txBody>
      </p:sp>
      <p:sp>
        <p:nvSpPr>
          <p:cNvPr id="4" name="Slide Number Placeholder 3">
            <a:extLst>
              <a:ext uri="{FF2B5EF4-FFF2-40B4-BE49-F238E27FC236}">
                <a16:creationId xmlns:a16="http://schemas.microsoft.com/office/drawing/2014/main" id="{DA5D2D36-C032-AA2A-1F6C-CF6B8A148801}"/>
              </a:ext>
            </a:extLst>
          </p:cNvPr>
          <p:cNvSpPr>
            <a:spLocks noGrp="1"/>
          </p:cNvSpPr>
          <p:nvPr>
            <p:ph type="sldNum" sz="quarter" idx="12"/>
          </p:nvPr>
        </p:nvSpPr>
        <p:spPr>
          <a:xfrm>
            <a:off x="9014974" y="6149655"/>
            <a:ext cx="2743200" cy="215444"/>
          </a:xfrm>
          <a:prstGeom prst="rect">
            <a:avLst/>
          </a:prstGeom>
        </p:spPr>
        <p:txBody>
          <a:bodyPr/>
          <a:lstStyle/>
          <a:p>
            <a:fld id="{A41DA790-10AA-4C91-B558-F29F37CE99B4}" type="slidenum">
              <a:rPr lang="en-US" smtClean="0"/>
              <a:t>‹#›</a:t>
            </a:fld>
            <a:endParaRPr lang="en-US"/>
          </a:p>
        </p:txBody>
      </p:sp>
    </p:spTree>
    <p:extLst>
      <p:ext uri="{BB962C8B-B14F-4D97-AF65-F5344CB8AC3E}">
        <p14:creationId xmlns:p14="http://schemas.microsoft.com/office/powerpoint/2010/main" val="354249730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705AB6-D82A-BD50-BC78-BA02008F19E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B2064E0-9594-51E6-B9FB-8779BA084F0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95F77C2-193B-4BFD-2432-94A67DF4924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D5C935F-1D02-B76B-6C85-D334E3DD9564}"/>
              </a:ext>
            </a:extLst>
          </p:cNvPr>
          <p:cNvSpPr>
            <a:spLocks noGrp="1"/>
          </p:cNvSpPr>
          <p:nvPr>
            <p:ph type="dt" sz="half" idx="10"/>
          </p:nvPr>
        </p:nvSpPr>
        <p:spPr>
          <a:xfrm>
            <a:off x="415126" y="6048141"/>
            <a:ext cx="2743200" cy="215444"/>
          </a:xfrm>
          <a:prstGeom prst="rect">
            <a:avLst/>
          </a:prstGeom>
        </p:spPr>
        <p:txBody>
          <a:bodyPr/>
          <a:lstStyle/>
          <a:p>
            <a:endParaRPr lang="en-US"/>
          </a:p>
        </p:txBody>
      </p:sp>
      <p:sp>
        <p:nvSpPr>
          <p:cNvPr id="6" name="Footer Placeholder 5">
            <a:extLst>
              <a:ext uri="{FF2B5EF4-FFF2-40B4-BE49-F238E27FC236}">
                <a16:creationId xmlns:a16="http://schemas.microsoft.com/office/drawing/2014/main" id="{1CA755DB-1CA1-95DB-71BF-FB15ABB6D85B}"/>
              </a:ext>
            </a:extLst>
          </p:cNvPr>
          <p:cNvSpPr>
            <a:spLocks noGrp="1"/>
          </p:cNvSpPr>
          <p:nvPr>
            <p:ph type="ftr" sz="quarter" idx="11"/>
          </p:nvPr>
        </p:nvSpPr>
        <p:spPr/>
        <p:txBody>
          <a:bodyPr/>
          <a:lstStyle/>
          <a:p>
            <a:r>
              <a:rPr lang="nn-NO"/>
              <a:t>Free Webinar/Workshop | Pratama Indomitra | Dr. Prianto Budi Saptono, Ak., CA, MBA.</a:t>
            </a:r>
            <a:endParaRPr lang="en-US"/>
          </a:p>
        </p:txBody>
      </p:sp>
      <p:sp>
        <p:nvSpPr>
          <p:cNvPr id="7" name="Slide Number Placeholder 6">
            <a:extLst>
              <a:ext uri="{FF2B5EF4-FFF2-40B4-BE49-F238E27FC236}">
                <a16:creationId xmlns:a16="http://schemas.microsoft.com/office/drawing/2014/main" id="{08431B7B-E6E0-4881-EB40-366387D7309A}"/>
              </a:ext>
            </a:extLst>
          </p:cNvPr>
          <p:cNvSpPr>
            <a:spLocks noGrp="1"/>
          </p:cNvSpPr>
          <p:nvPr>
            <p:ph type="sldNum" sz="quarter" idx="12"/>
          </p:nvPr>
        </p:nvSpPr>
        <p:spPr>
          <a:xfrm>
            <a:off x="9014974" y="6149655"/>
            <a:ext cx="2743200" cy="215444"/>
          </a:xfrm>
          <a:prstGeom prst="rect">
            <a:avLst/>
          </a:prstGeom>
        </p:spPr>
        <p:txBody>
          <a:bodyPr/>
          <a:lstStyle/>
          <a:p>
            <a:fld id="{A41DA790-10AA-4C91-B558-F29F37CE99B4}" type="slidenum">
              <a:rPr lang="en-US" smtClean="0"/>
              <a:t>‹#›</a:t>
            </a:fld>
            <a:endParaRPr lang="en-US"/>
          </a:p>
        </p:txBody>
      </p:sp>
    </p:spTree>
    <p:extLst>
      <p:ext uri="{BB962C8B-B14F-4D97-AF65-F5344CB8AC3E}">
        <p14:creationId xmlns:p14="http://schemas.microsoft.com/office/powerpoint/2010/main" val="40835271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84A4CF-2042-71CC-523C-FC3C8CC7465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9B75DA3-55A7-F778-D05E-7C882ABA9B0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5E61994-BBC4-3B20-607A-9EE8A14A5F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B96C01F-FDEF-6181-0518-E3F2DB6ADA24}"/>
              </a:ext>
            </a:extLst>
          </p:cNvPr>
          <p:cNvSpPr>
            <a:spLocks noGrp="1"/>
          </p:cNvSpPr>
          <p:nvPr>
            <p:ph type="dt" sz="half" idx="10"/>
          </p:nvPr>
        </p:nvSpPr>
        <p:spPr>
          <a:xfrm>
            <a:off x="415126" y="6048141"/>
            <a:ext cx="2743200" cy="215444"/>
          </a:xfrm>
          <a:prstGeom prst="rect">
            <a:avLst/>
          </a:prstGeom>
        </p:spPr>
        <p:txBody>
          <a:bodyPr/>
          <a:lstStyle/>
          <a:p>
            <a:endParaRPr lang="en-US"/>
          </a:p>
        </p:txBody>
      </p:sp>
      <p:sp>
        <p:nvSpPr>
          <p:cNvPr id="6" name="Footer Placeholder 5">
            <a:extLst>
              <a:ext uri="{FF2B5EF4-FFF2-40B4-BE49-F238E27FC236}">
                <a16:creationId xmlns:a16="http://schemas.microsoft.com/office/drawing/2014/main" id="{F5FB8745-A165-15D8-7BD2-037C6A0DF24B}"/>
              </a:ext>
            </a:extLst>
          </p:cNvPr>
          <p:cNvSpPr>
            <a:spLocks noGrp="1"/>
          </p:cNvSpPr>
          <p:nvPr>
            <p:ph type="ftr" sz="quarter" idx="11"/>
          </p:nvPr>
        </p:nvSpPr>
        <p:spPr/>
        <p:txBody>
          <a:bodyPr/>
          <a:lstStyle/>
          <a:p>
            <a:r>
              <a:rPr lang="nn-NO"/>
              <a:t>Free Webinar/Workshop | Pratama Indomitra | Dr. Prianto Budi Saptono, Ak., CA, MBA.</a:t>
            </a:r>
            <a:endParaRPr lang="en-US"/>
          </a:p>
        </p:txBody>
      </p:sp>
      <p:sp>
        <p:nvSpPr>
          <p:cNvPr id="7" name="Slide Number Placeholder 6">
            <a:extLst>
              <a:ext uri="{FF2B5EF4-FFF2-40B4-BE49-F238E27FC236}">
                <a16:creationId xmlns:a16="http://schemas.microsoft.com/office/drawing/2014/main" id="{95FBC3B4-44F8-5C03-BCD3-72DB9FE276A3}"/>
              </a:ext>
            </a:extLst>
          </p:cNvPr>
          <p:cNvSpPr>
            <a:spLocks noGrp="1"/>
          </p:cNvSpPr>
          <p:nvPr>
            <p:ph type="sldNum" sz="quarter" idx="12"/>
          </p:nvPr>
        </p:nvSpPr>
        <p:spPr>
          <a:xfrm>
            <a:off x="9014974" y="6149655"/>
            <a:ext cx="2743200" cy="215444"/>
          </a:xfrm>
          <a:prstGeom prst="rect">
            <a:avLst/>
          </a:prstGeom>
        </p:spPr>
        <p:txBody>
          <a:bodyPr/>
          <a:lstStyle/>
          <a:p>
            <a:fld id="{A41DA790-10AA-4C91-B558-F29F37CE99B4}" type="slidenum">
              <a:rPr lang="en-US" smtClean="0"/>
              <a:t>‹#›</a:t>
            </a:fld>
            <a:endParaRPr lang="en-US"/>
          </a:p>
        </p:txBody>
      </p:sp>
    </p:spTree>
    <p:extLst>
      <p:ext uri="{BB962C8B-B14F-4D97-AF65-F5344CB8AC3E}">
        <p14:creationId xmlns:p14="http://schemas.microsoft.com/office/powerpoint/2010/main" val="89451605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2F838AF-EA59-3F4D-02D5-B5A2632B959A}"/>
              </a:ext>
            </a:extLst>
          </p:cNvPr>
          <p:cNvSpPr>
            <a:spLocks noGrp="1"/>
          </p:cNvSpPr>
          <p:nvPr>
            <p:ph type="title"/>
          </p:nvPr>
        </p:nvSpPr>
        <p:spPr>
          <a:xfrm>
            <a:off x="373811" y="679417"/>
            <a:ext cx="11384364" cy="89147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D51FCC4-D283-B0A8-9946-DFA4158E4991}"/>
              </a:ext>
            </a:extLst>
          </p:cNvPr>
          <p:cNvSpPr>
            <a:spLocks noGrp="1"/>
          </p:cNvSpPr>
          <p:nvPr>
            <p:ph type="body" idx="1"/>
          </p:nvPr>
        </p:nvSpPr>
        <p:spPr>
          <a:xfrm>
            <a:off x="415126" y="1695551"/>
            <a:ext cx="11343048" cy="433028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E7EBEF0B-7D85-6F84-E41A-CE884090E5BA}"/>
              </a:ext>
            </a:extLst>
          </p:cNvPr>
          <p:cNvSpPr>
            <a:spLocks noGrp="1"/>
          </p:cNvSpPr>
          <p:nvPr>
            <p:ph type="ftr" sz="quarter" idx="3"/>
          </p:nvPr>
        </p:nvSpPr>
        <p:spPr>
          <a:xfrm>
            <a:off x="415126" y="6137306"/>
            <a:ext cx="7738274" cy="215444"/>
          </a:xfrm>
          <a:prstGeom prst="rect">
            <a:avLst/>
          </a:prstGeom>
        </p:spPr>
        <p:txBody>
          <a:bodyPr vert="horz" wrap="square" lIns="36000" tIns="0" rIns="36000" bIns="0" rtlCol="0" anchor="ctr">
            <a:spAutoFit/>
          </a:bodyPr>
          <a:lstStyle>
            <a:lvl1pPr algn="l">
              <a:defRPr sz="1400">
                <a:solidFill>
                  <a:schemeClr val="tx1"/>
                </a:solidFill>
                <a:latin typeface="Arial Narrow" panose="020B0606020202030204" pitchFamily="34" charset="0"/>
              </a:defRPr>
            </a:lvl1pPr>
          </a:lstStyle>
          <a:p>
            <a:r>
              <a:rPr lang="nn-NO"/>
              <a:t>Free Webinar/Workshop | Pratama Indomitra | Dr. Prianto Budi Saptono, Ak., CA, MBA.</a:t>
            </a:r>
            <a:endParaRPr lang="en-US"/>
          </a:p>
        </p:txBody>
      </p:sp>
      <p:sp>
        <p:nvSpPr>
          <p:cNvPr id="6" name="Slide Number Placeholder 5">
            <a:extLst>
              <a:ext uri="{FF2B5EF4-FFF2-40B4-BE49-F238E27FC236}">
                <a16:creationId xmlns:a16="http://schemas.microsoft.com/office/drawing/2014/main" id="{E5F7754A-07FC-F5CB-E616-31C18998236A}"/>
              </a:ext>
            </a:extLst>
          </p:cNvPr>
          <p:cNvSpPr>
            <a:spLocks noGrp="1"/>
          </p:cNvSpPr>
          <p:nvPr>
            <p:ph type="sldNum" sz="quarter" idx="4"/>
          </p:nvPr>
        </p:nvSpPr>
        <p:spPr>
          <a:xfrm>
            <a:off x="9014974" y="6149655"/>
            <a:ext cx="2743200" cy="215444"/>
          </a:xfrm>
          <a:prstGeom prst="rect">
            <a:avLst/>
          </a:prstGeom>
        </p:spPr>
        <p:txBody>
          <a:bodyPr vert="horz" wrap="square" lIns="36000" tIns="0" rIns="36000" bIns="0" rtlCol="0" anchor="ctr">
            <a:spAutoFit/>
          </a:bodyPr>
          <a:lstStyle>
            <a:lvl1pPr algn="r">
              <a:defRPr sz="1400">
                <a:solidFill>
                  <a:schemeClr val="tx1"/>
                </a:solidFill>
                <a:latin typeface="Arial Narrow" panose="020B0606020202030204" pitchFamily="34" charset="0"/>
              </a:defRPr>
            </a:lvl1pPr>
          </a:lstStyle>
          <a:p>
            <a:fld id="{A41DA790-10AA-4C91-B558-F29F37CE99B4}" type="slidenum">
              <a:rPr lang="en-US" smtClean="0"/>
              <a:pPr/>
              <a:t>‹#›</a:t>
            </a:fld>
            <a:endParaRPr lang="en-US"/>
          </a:p>
        </p:txBody>
      </p:sp>
      <p:grpSp>
        <p:nvGrpSpPr>
          <p:cNvPr id="13" name="Group 12">
            <a:extLst>
              <a:ext uri="{FF2B5EF4-FFF2-40B4-BE49-F238E27FC236}">
                <a16:creationId xmlns:a16="http://schemas.microsoft.com/office/drawing/2014/main" id="{735604A0-E1A5-49C9-91C0-4400A3ED8FE4}"/>
              </a:ext>
              <a:ext uri="{C183D7F6-B498-43B3-948B-1728B52AA6E4}">
                <adec:decorative xmlns:adec="http://schemas.microsoft.com/office/drawing/2017/decorative" val="1"/>
              </a:ext>
            </a:extLst>
          </p:cNvPr>
          <p:cNvGrpSpPr>
            <a:grpSpLocks noChangeAspect="1"/>
          </p:cNvGrpSpPr>
          <p:nvPr userDrawn="1">
            <p:extLst>
              <p:ext uri="{386F3935-93C4-4BCD-93E2-E3B085C9AB24}">
                <p16:designElem xmlns:p16="http://schemas.microsoft.com/office/powerpoint/2015/main" val="1"/>
              </p:ext>
            </p:extLst>
          </p:nvPr>
        </p:nvGrpSpPr>
        <p:grpSpPr>
          <a:xfrm>
            <a:off x="8458202" y="1"/>
            <a:ext cx="3715097" cy="2268770"/>
            <a:chOff x="6867015" y="-1"/>
            <a:chExt cx="5324985" cy="3251912"/>
          </a:xfrm>
          <a:solidFill>
            <a:schemeClr val="accent5">
              <a:alpha val="10000"/>
            </a:schemeClr>
          </a:solidFill>
        </p:grpSpPr>
        <p:sp>
          <p:nvSpPr>
            <p:cNvPr id="14" name="Freeform: Shape 13">
              <a:extLst>
                <a:ext uri="{FF2B5EF4-FFF2-40B4-BE49-F238E27FC236}">
                  <a16:creationId xmlns:a16="http://schemas.microsoft.com/office/drawing/2014/main" id="{B60324EB-8F33-4F0C-B5BF-506B5D4A4B7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AB622A49-4E34-41E7-AE58-7F1BA278168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A785F551-F39B-4879-BE0E-DF983FCAA88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123332ED-5935-4B50-964A-CAC0B24B58B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0900594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1000"/>
                                        <p:tgtEl>
                                          <p:spTgt spid="5"/>
                                        </p:tgtEl>
                                      </p:cBhvr>
                                    </p:animEffect>
                                  </p:childTnLst>
                                </p:cTn>
                              </p:par>
                            </p:childTnLst>
                          </p:cTn>
                        </p:par>
                        <p:par>
                          <p:cTn id="12" fill="hold">
                            <p:stCondLst>
                              <p:cond delay="1500"/>
                            </p:stCondLst>
                            <p:childTnLst>
                              <p:par>
                                <p:cTn id="13" presetID="22" presetClass="entr" presetSubtype="8"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left)">
                                      <p:cBhvr>
                                        <p:cTn id="15"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Lst>
  </p:timing>
  <p:hf hdr="0" ftr="0" dt="0"/>
  <p:txStyles>
    <p:titleStyle>
      <a:lvl1pPr algn="l" defTabSz="914400" rtl="0" eaLnBrk="1" latinLnBrk="0" hangingPunct="1">
        <a:lnSpc>
          <a:spcPct val="90000"/>
        </a:lnSpc>
        <a:spcBef>
          <a:spcPct val="0"/>
        </a:spcBef>
        <a:buNone/>
        <a:defRPr sz="4400" b="1" i="0" kern="1200">
          <a:solidFill>
            <a:schemeClr val="tx1"/>
          </a:solidFill>
          <a:effectLst>
            <a:outerShdw blurRad="38100" dist="38100" dir="2700000" algn="tl">
              <a:srgbClr val="000000">
                <a:alpha val="43137"/>
              </a:srgbClr>
            </a:outerShdw>
          </a:effectLst>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Arial Narrow" panose="020B06060202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Arial Narrow" panose="020B0606020202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Arial Narrow" panose="020B0606020202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Arial Narrow" panose="020B0606020202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Arial Narrow" panose="020B0606020202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11.png"/><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hyperlink" Target="mailto:prianto.saptono@ui.ac.id" TargetMode="External"/><Relationship Id="rId2" Type="http://schemas.openxmlformats.org/officeDocument/2006/relationships/hyperlink" Target="mailto:prianto.budi@gmail.com" TargetMode="External"/><Relationship Id="rId1" Type="http://schemas.openxmlformats.org/officeDocument/2006/relationships/slideLayout" Target="../slideLayouts/slideLayout2.xml"/><Relationship Id="rId4" Type="http://schemas.openxmlformats.org/officeDocument/2006/relationships/hyperlink" Target="mailto:prianto.budi@pratamaindomitra.co.id" TargetMode="Externa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4.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6.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D65A42E-11A8-4835-A242-B179508F5430}"/>
              </a:ext>
            </a:extLst>
          </p:cNvPr>
          <p:cNvSpPr>
            <a:spLocks noGrp="1"/>
          </p:cNvSpPr>
          <p:nvPr>
            <p:ph type="ctrTitle"/>
          </p:nvPr>
        </p:nvSpPr>
        <p:spPr>
          <a:xfrm>
            <a:off x="353418" y="2700624"/>
            <a:ext cx="7535180" cy="2387600"/>
          </a:xfrm>
        </p:spPr>
        <p:txBody>
          <a:bodyPr>
            <a:noAutofit/>
          </a:bodyPr>
          <a:lstStyle/>
          <a:p>
            <a:r>
              <a:rPr lang="en-US" sz="5400" i="1">
                <a:solidFill>
                  <a:srgbClr val="C00000"/>
                </a:solidFill>
              </a:rPr>
              <a:t>TAX REFUND EXPRESS: </a:t>
            </a:r>
            <a:br>
              <a:rPr lang="en-US" sz="4400" i="1"/>
            </a:br>
            <a:r>
              <a:rPr lang="en-US" sz="4400" i="1"/>
              <a:t>Panduan Percepatan Restitusi PPN Sesuai PMK 28/2026</a:t>
            </a:r>
            <a:endParaRPr lang="en-US" sz="4400">
              <a:solidFill>
                <a:srgbClr val="FF0000"/>
              </a:solidFill>
            </a:endParaRPr>
          </a:p>
        </p:txBody>
      </p:sp>
      <p:sp>
        <p:nvSpPr>
          <p:cNvPr id="7" name="Subtitle 6">
            <a:extLst>
              <a:ext uri="{FF2B5EF4-FFF2-40B4-BE49-F238E27FC236}">
                <a16:creationId xmlns:a16="http://schemas.microsoft.com/office/drawing/2014/main" id="{484CDAA0-2548-4BAB-9E18-7C6CF66F55E9}"/>
              </a:ext>
            </a:extLst>
          </p:cNvPr>
          <p:cNvSpPr>
            <a:spLocks noGrp="1"/>
          </p:cNvSpPr>
          <p:nvPr>
            <p:ph type="subTitle" idx="1"/>
          </p:nvPr>
        </p:nvSpPr>
        <p:spPr>
          <a:xfrm>
            <a:off x="353418" y="5194300"/>
            <a:ext cx="7535180" cy="426954"/>
          </a:xfrm>
        </p:spPr>
        <p:txBody>
          <a:bodyPr>
            <a:normAutofit/>
          </a:bodyPr>
          <a:lstStyle/>
          <a:p>
            <a:pPr>
              <a:lnSpc>
                <a:spcPct val="100000"/>
              </a:lnSpc>
              <a:spcBef>
                <a:spcPts val="0"/>
              </a:spcBef>
            </a:pPr>
            <a:r>
              <a:rPr lang="en-US" sz="2000"/>
              <a:t>PPL IAPI </a:t>
            </a:r>
            <a:r>
              <a:rPr lang="en-US" sz="2000">
                <a:solidFill>
                  <a:srgbClr val="FF0000"/>
                </a:solidFill>
              </a:rPr>
              <a:t>| </a:t>
            </a:r>
            <a:r>
              <a:rPr lang="en-US" sz="2000"/>
              <a:t>25 Juni 2026 </a:t>
            </a:r>
            <a:r>
              <a:rPr lang="en-US" sz="2000">
                <a:solidFill>
                  <a:srgbClr val="FF0000"/>
                </a:solidFill>
              </a:rPr>
              <a:t>|</a:t>
            </a:r>
            <a:r>
              <a:rPr lang="en-US" sz="2000"/>
              <a:t> Dr. Prianto Budi Saptono, Ak., CA, MBA. </a:t>
            </a:r>
            <a:r>
              <a:rPr lang="en-US" sz="2000">
                <a:solidFill>
                  <a:srgbClr val="FF0000"/>
                </a:solidFill>
              </a:rPr>
              <a:t>|</a:t>
            </a:r>
            <a:endParaRPr lang="en-US" sz="2000" dirty="0">
              <a:solidFill>
                <a:srgbClr val="FF0000"/>
              </a:solidFill>
            </a:endParaRPr>
          </a:p>
        </p:txBody>
      </p:sp>
      <p:pic>
        <p:nvPicPr>
          <p:cNvPr id="4" name="Picture 3">
            <a:extLst>
              <a:ext uri="{FF2B5EF4-FFF2-40B4-BE49-F238E27FC236}">
                <a16:creationId xmlns:a16="http://schemas.microsoft.com/office/drawing/2014/main" id="{2D5622CE-A10A-0031-F8EA-0E28E8576F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12050" y="339210"/>
            <a:ext cx="2605630" cy="2142197"/>
          </a:xfrm>
          <a:prstGeom prst="rect">
            <a:avLst/>
          </a:prstGeom>
          <a:effectLst>
            <a:innerShdw blurRad="63500" dist="50800" dir="13500000">
              <a:prstClr val="black">
                <a:alpha val="50000"/>
              </a:prstClr>
            </a:innerShdw>
          </a:effectLst>
        </p:spPr>
      </p:pic>
    </p:spTree>
    <p:extLst>
      <p:ext uri="{BB962C8B-B14F-4D97-AF65-F5344CB8AC3E}">
        <p14:creationId xmlns:p14="http://schemas.microsoft.com/office/powerpoint/2010/main" val="332158324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left)">
                                      <p:cBhvr>
                                        <p:cTn id="7" dur="500"/>
                                        <p:tgtEl>
                                          <p:spTgt spid="7">
                                            <p:txEl>
                                              <p:pRg st="0" end="0"/>
                                            </p:txEl>
                                          </p:spTgt>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anim calcmode="lin" valueType="num">
                                      <p:cBhvr>
                                        <p:cTn id="12" dur="1000" fill="hold"/>
                                        <p:tgtEl>
                                          <p:spTgt spid="4"/>
                                        </p:tgtEl>
                                        <p:attrNameLst>
                                          <p:attrName>ppt_x</p:attrName>
                                        </p:attrNameLst>
                                      </p:cBhvr>
                                      <p:tavLst>
                                        <p:tav tm="0">
                                          <p:val>
                                            <p:strVal val="#ppt_x"/>
                                          </p:val>
                                        </p:tav>
                                        <p:tav tm="100000">
                                          <p:val>
                                            <p:strVal val="#ppt_x"/>
                                          </p:val>
                                        </p:tav>
                                      </p:tavLst>
                                    </p:anim>
                                    <p:anim calcmode="lin" valueType="num">
                                      <p:cBhvr>
                                        <p:cTn id="1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P spid="6" grpId="2"/>
      <p:bldP spid="7"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F4017AA-B08C-1270-D0B0-93B7441A9113}"/>
              </a:ext>
            </a:extLst>
          </p:cNvPr>
          <p:cNvSpPr>
            <a:spLocks noGrp="1"/>
          </p:cNvSpPr>
          <p:nvPr>
            <p:ph type="title"/>
          </p:nvPr>
        </p:nvSpPr>
        <p:spPr/>
        <p:txBody>
          <a:bodyPr/>
          <a:lstStyle/>
          <a:p>
            <a:r>
              <a:rPr lang="en-ID"/>
              <a:t>Logika Dasar </a:t>
            </a:r>
            <a:br>
              <a:rPr lang="en-ID"/>
            </a:br>
            <a:r>
              <a:rPr lang="en-ID"/>
              <a:t>Norma Hukum Pajak</a:t>
            </a:r>
          </a:p>
        </p:txBody>
      </p:sp>
      <p:sp>
        <p:nvSpPr>
          <p:cNvPr id="5" name="Text Placeholder 4">
            <a:extLst>
              <a:ext uri="{FF2B5EF4-FFF2-40B4-BE49-F238E27FC236}">
                <a16:creationId xmlns:a16="http://schemas.microsoft.com/office/drawing/2014/main" id="{A0543896-1758-1D16-AD07-E66A17660B86}"/>
              </a:ext>
            </a:extLst>
          </p:cNvPr>
          <p:cNvSpPr>
            <a:spLocks noGrp="1"/>
          </p:cNvSpPr>
          <p:nvPr>
            <p:ph type="body" idx="1"/>
          </p:nvPr>
        </p:nvSpPr>
        <p:spPr/>
        <p:txBody>
          <a:bodyPr/>
          <a:lstStyle/>
          <a:p>
            <a:r>
              <a:rPr lang="en-US"/>
              <a:t>Agenda 2</a:t>
            </a:r>
            <a:endParaRPr lang="en-ID"/>
          </a:p>
        </p:txBody>
      </p:sp>
      <p:sp>
        <p:nvSpPr>
          <p:cNvPr id="3" name="Slide Number Placeholder 2">
            <a:extLst>
              <a:ext uri="{FF2B5EF4-FFF2-40B4-BE49-F238E27FC236}">
                <a16:creationId xmlns:a16="http://schemas.microsoft.com/office/drawing/2014/main" id="{1A174D90-3784-F020-5746-3D6CFD465CA5}"/>
              </a:ext>
            </a:extLst>
          </p:cNvPr>
          <p:cNvSpPr>
            <a:spLocks noGrp="1"/>
          </p:cNvSpPr>
          <p:nvPr>
            <p:ph type="sldNum" sz="quarter" idx="12"/>
          </p:nvPr>
        </p:nvSpPr>
        <p:spPr/>
        <p:txBody>
          <a:bodyPr/>
          <a:lstStyle/>
          <a:p>
            <a:fld id="{A41DA790-10AA-4C91-B558-F29F37CE99B4}" type="slidenum">
              <a:rPr lang="en-US" smtClean="0"/>
              <a:t>10</a:t>
            </a:fld>
            <a:endParaRPr lang="en-US"/>
          </a:p>
        </p:txBody>
      </p:sp>
    </p:spTree>
    <p:extLst>
      <p:ext uri="{BB962C8B-B14F-4D97-AF65-F5344CB8AC3E}">
        <p14:creationId xmlns:p14="http://schemas.microsoft.com/office/powerpoint/2010/main" val="147153985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8E432811-5AD3-D3E4-F141-87805FAA5C78}"/>
              </a:ext>
            </a:extLst>
          </p:cNvPr>
          <p:cNvSpPr>
            <a:spLocks noGrp="1"/>
          </p:cNvSpPr>
          <p:nvPr>
            <p:ph type="sldNum" sz="quarter" idx="12"/>
          </p:nvPr>
        </p:nvSpPr>
        <p:spPr/>
        <p:txBody>
          <a:bodyPr/>
          <a:lstStyle/>
          <a:p>
            <a:fld id="{A41DA790-10AA-4C91-B558-F29F37CE99B4}" type="slidenum">
              <a:rPr lang="en-US" smtClean="0"/>
              <a:t>11</a:t>
            </a:fld>
            <a:endParaRPr lang="en-US"/>
          </a:p>
        </p:txBody>
      </p:sp>
      <p:sp>
        <p:nvSpPr>
          <p:cNvPr id="8" name="Title 7">
            <a:extLst>
              <a:ext uri="{FF2B5EF4-FFF2-40B4-BE49-F238E27FC236}">
                <a16:creationId xmlns:a16="http://schemas.microsoft.com/office/drawing/2014/main" id="{DC5E48E9-6814-9C67-1D5C-C9E11CD3672F}"/>
              </a:ext>
            </a:extLst>
          </p:cNvPr>
          <p:cNvSpPr>
            <a:spLocks noGrp="1"/>
          </p:cNvSpPr>
          <p:nvPr>
            <p:ph type="title"/>
          </p:nvPr>
        </p:nvSpPr>
        <p:spPr/>
        <p:txBody>
          <a:bodyPr/>
          <a:lstStyle/>
          <a:p>
            <a:r>
              <a:rPr lang="en-US"/>
              <a:t>#1 Logika Dasar &amp; Rasionalitas Manusia</a:t>
            </a:r>
            <a:endParaRPr lang="en-ID"/>
          </a:p>
        </p:txBody>
      </p:sp>
      <p:graphicFrame>
        <p:nvGraphicFramePr>
          <p:cNvPr id="13" name="Content Placeholder 6">
            <a:extLst>
              <a:ext uri="{FF2B5EF4-FFF2-40B4-BE49-F238E27FC236}">
                <a16:creationId xmlns:a16="http://schemas.microsoft.com/office/drawing/2014/main" id="{AE3EA190-84BC-346B-3C83-60F896D94B8C}"/>
              </a:ext>
            </a:extLst>
          </p:cNvPr>
          <p:cNvGraphicFramePr>
            <a:graphicFrameLocks noGrp="1"/>
          </p:cNvGraphicFramePr>
          <p:nvPr>
            <p:ph sz="half" idx="2"/>
          </p:nvPr>
        </p:nvGraphicFramePr>
        <p:xfrm>
          <a:off x="6172200" y="1671638"/>
          <a:ext cx="5586413" cy="43767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4" name="Content Placeholder 7">
            <a:extLst>
              <a:ext uri="{FF2B5EF4-FFF2-40B4-BE49-F238E27FC236}">
                <a16:creationId xmlns:a16="http://schemas.microsoft.com/office/drawing/2014/main" id="{15F927D0-12DF-0819-0013-0A339F794A77}"/>
              </a:ext>
            </a:extLst>
          </p:cNvPr>
          <p:cNvPicPr>
            <a:picLocks noGrp="1" noChangeAspect="1"/>
          </p:cNvPicPr>
          <p:nvPr>
            <p:ph sz="half" idx="1"/>
          </p:nvPr>
        </p:nvPicPr>
        <p:blipFill rotWithShape="1">
          <a:blip r:embed="rId7"/>
          <a:stretch/>
        </p:blipFill>
        <p:spPr>
          <a:xfrm>
            <a:off x="414338" y="2060895"/>
            <a:ext cx="5605462" cy="3153072"/>
          </a:xfrm>
          <a:prstGeom prst="rect">
            <a:avLst/>
          </a:prstGeom>
        </p:spPr>
      </p:pic>
      <p:sp>
        <p:nvSpPr>
          <p:cNvPr id="16" name="TextBox 15">
            <a:extLst>
              <a:ext uri="{FF2B5EF4-FFF2-40B4-BE49-F238E27FC236}">
                <a16:creationId xmlns:a16="http://schemas.microsoft.com/office/drawing/2014/main" id="{689DF153-1294-89BF-105F-413C12E057BC}"/>
              </a:ext>
            </a:extLst>
          </p:cNvPr>
          <p:cNvSpPr txBox="1"/>
          <p:nvPr/>
        </p:nvSpPr>
        <p:spPr>
          <a:xfrm>
            <a:off x="433387" y="5160821"/>
            <a:ext cx="4021566" cy="307777"/>
          </a:xfrm>
          <a:prstGeom prst="rect">
            <a:avLst/>
          </a:prstGeom>
          <a:noFill/>
        </p:spPr>
        <p:txBody>
          <a:bodyPr wrap="square">
            <a:spAutoFit/>
          </a:bodyPr>
          <a:lstStyle/>
          <a:p>
            <a:r>
              <a:rPr lang="en-ID" sz="1400">
                <a:latin typeface="Arial Narrow" panose="020B0606020202030204" pitchFamily="34" charset="0"/>
              </a:rPr>
              <a:t>Sumber: https://www.youtube.com/watch?v=GdujVdjAKUg</a:t>
            </a:r>
          </a:p>
        </p:txBody>
      </p:sp>
    </p:spTree>
    <p:extLst>
      <p:ext uri="{BB962C8B-B14F-4D97-AF65-F5344CB8AC3E}">
        <p14:creationId xmlns:p14="http://schemas.microsoft.com/office/powerpoint/2010/main" val="43074444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up)">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FA2920-E31F-DD2A-8E5C-90E24B43533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677DCE6-CE71-8822-C029-A12CBBCB04D4}"/>
              </a:ext>
            </a:extLst>
          </p:cNvPr>
          <p:cNvSpPr>
            <a:spLocks noGrp="1"/>
          </p:cNvSpPr>
          <p:nvPr>
            <p:ph sz="half" idx="2"/>
          </p:nvPr>
        </p:nvSpPr>
        <p:spPr>
          <a:xfrm>
            <a:off x="3687879" y="1671867"/>
            <a:ext cx="8070296" cy="4376274"/>
          </a:xfrm>
        </p:spPr>
        <p:txBody>
          <a:bodyPr numCol="2" spcCol="144000">
            <a:normAutofit lnSpcReduction="10000"/>
          </a:bodyPr>
          <a:lstStyle/>
          <a:p>
            <a:r>
              <a:rPr lang="en-US"/>
              <a:t>Teori yang digunakan untuk memahami suatu fenomena kompleks memiliki banyak fungsi.</a:t>
            </a:r>
          </a:p>
          <a:p>
            <a:r>
              <a:rPr lang="en-US"/>
              <a:t>Menurut Snelbecker (</a:t>
            </a:r>
            <a:r>
              <a:rPr lang="en-US" i="1"/>
              <a:t>Learning Theory: Instructional Theory and Psycoeducational Design</a:t>
            </a:r>
            <a:r>
              <a:rPr lang="en-US"/>
              <a:t>, 1974), fungsi teori di antaranya adalah untuk:</a:t>
            </a:r>
          </a:p>
          <a:p>
            <a:pPr marL="518400" lvl="1" indent="-288000">
              <a:buNone/>
            </a:pPr>
            <a:r>
              <a:rPr lang="en-US"/>
              <a:t>1.	</a:t>
            </a:r>
            <a:r>
              <a:rPr lang="en-US" b="1" i="1"/>
              <a:t>Systemize findings </a:t>
            </a:r>
            <a:r>
              <a:rPr lang="en-US"/>
              <a:t>(membuat temuan-temuan menjadi sistematis);</a:t>
            </a:r>
          </a:p>
          <a:p>
            <a:pPr marL="518400" lvl="1" indent="-288000">
              <a:buNone/>
            </a:pPr>
            <a:r>
              <a:rPr lang="en-US"/>
              <a:t>2.	</a:t>
            </a:r>
            <a:r>
              <a:rPr lang="en-US" b="1" i="1"/>
              <a:t>Generate hypothesis </a:t>
            </a:r>
            <a:r>
              <a:rPr lang="en-US"/>
              <a:t>(membuat hipotesis berupa dugaan/ kesimpulan sementara yang didasarkan pada data dan hasil observasi yang tersedia);</a:t>
            </a:r>
          </a:p>
          <a:p>
            <a:pPr marL="518400" lvl="1" indent="-288000">
              <a:buNone/>
            </a:pPr>
            <a:r>
              <a:rPr lang="en-US"/>
              <a:t>3.	</a:t>
            </a:r>
            <a:r>
              <a:rPr lang="en-US" b="1" i="1"/>
              <a:t>Make predictions </a:t>
            </a:r>
            <a:r>
              <a:rPr lang="en-US"/>
              <a:t>(membuat prediksi berdasarkan data dan hasil observasi/eksperimen);</a:t>
            </a:r>
          </a:p>
          <a:p>
            <a:pPr marL="518400" lvl="1" indent="-288000">
              <a:buNone/>
            </a:pPr>
            <a:r>
              <a:rPr lang="en-US"/>
              <a:t>4.	</a:t>
            </a:r>
            <a:r>
              <a:rPr lang="en-US" b="1" i="1"/>
              <a:t>Provide explanations </a:t>
            </a:r>
            <a:r>
              <a:rPr lang="en-US"/>
              <a:t>(menyediakan penjelasan atas pertanyaan “mengapa”);</a:t>
            </a:r>
          </a:p>
          <a:p>
            <a:r>
              <a:rPr lang="en-US"/>
              <a:t>Berdasarkan logika di atas, ada istilah-istilah sederhana sebagai nama teori yang dapat merepresentasikan suatu metode ilmiah untuk menyelesaikan suatu permasalahan yang kompleks di seputaran kehidupan manusia.</a:t>
            </a:r>
          </a:p>
        </p:txBody>
      </p:sp>
      <p:sp>
        <p:nvSpPr>
          <p:cNvPr id="5" name="Slide Number Placeholder 4">
            <a:extLst>
              <a:ext uri="{FF2B5EF4-FFF2-40B4-BE49-F238E27FC236}">
                <a16:creationId xmlns:a16="http://schemas.microsoft.com/office/drawing/2014/main" id="{6B8B9685-AAF9-5BC6-4734-3AEF259B79B0}"/>
              </a:ext>
            </a:extLst>
          </p:cNvPr>
          <p:cNvSpPr>
            <a:spLocks noGrp="1"/>
          </p:cNvSpPr>
          <p:nvPr>
            <p:ph type="sldNum" sz="quarter" idx="12"/>
          </p:nvPr>
        </p:nvSpPr>
        <p:spPr/>
        <p:txBody>
          <a:bodyPr/>
          <a:lstStyle/>
          <a:p>
            <a:fld id="{A41DA790-10AA-4C91-B558-F29F37CE99B4}" type="slidenum">
              <a:rPr lang="en-US" smtClean="0"/>
              <a:t>12</a:t>
            </a:fld>
            <a:endParaRPr lang="en-US"/>
          </a:p>
        </p:txBody>
      </p:sp>
      <p:sp>
        <p:nvSpPr>
          <p:cNvPr id="6" name="Title 5">
            <a:extLst>
              <a:ext uri="{FF2B5EF4-FFF2-40B4-BE49-F238E27FC236}">
                <a16:creationId xmlns:a16="http://schemas.microsoft.com/office/drawing/2014/main" id="{5AFFEE47-0969-630A-6938-55A21EE18FB7}"/>
              </a:ext>
            </a:extLst>
          </p:cNvPr>
          <p:cNvSpPr>
            <a:spLocks noGrp="1"/>
          </p:cNvSpPr>
          <p:nvPr>
            <p:ph type="title"/>
          </p:nvPr>
        </p:nvSpPr>
        <p:spPr/>
        <p:txBody>
          <a:bodyPr/>
          <a:lstStyle/>
          <a:p>
            <a:r>
              <a:rPr lang="en-US"/>
              <a:t>#1 Logika Dasar &amp; Rasionalitas Manusia</a:t>
            </a:r>
            <a:endParaRPr lang="en-ID"/>
          </a:p>
        </p:txBody>
      </p:sp>
      <p:pic>
        <p:nvPicPr>
          <p:cNvPr id="3074" name="Picture 2">
            <a:extLst>
              <a:ext uri="{FF2B5EF4-FFF2-40B4-BE49-F238E27FC236}">
                <a16:creationId xmlns:a16="http://schemas.microsoft.com/office/drawing/2014/main" id="{084791BF-8FD3-17F0-8658-4C23A83D311C}"/>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tretch>
            <a:fillRect/>
          </a:stretch>
        </p:blipFill>
        <p:spPr bwMode="auto">
          <a:xfrm>
            <a:off x="433825" y="1731962"/>
            <a:ext cx="2763546" cy="4149470"/>
          </a:xfrm>
          <a:prstGeom prst="rect">
            <a:avLst/>
          </a:prstGeom>
          <a:ln>
            <a:solidFill>
              <a:schemeClr val="tx1"/>
            </a:solid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461136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F2784CF-60D1-3DE0-1FBE-A4DF8198C045}"/>
              </a:ext>
            </a:extLst>
          </p:cNvPr>
          <p:cNvSpPr>
            <a:spLocks noGrp="1"/>
          </p:cNvSpPr>
          <p:nvPr>
            <p:ph sz="half" idx="2"/>
          </p:nvPr>
        </p:nvSpPr>
        <p:spPr>
          <a:xfrm>
            <a:off x="4068259" y="1671867"/>
            <a:ext cx="7689915" cy="4376274"/>
          </a:xfrm>
        </p:spPr>
        <p:txBody>
          <a:bodyPr numCol="2">
            <a:normAutofit fontScale="92500"/>
          </a:bodyPr>
          <a:lstStyle/>
          <a:p>
            <a:r>
              <a:rPr lang="en-ID"/>
              <a:t>Konsep ekonomi “</a:t>
            </a:r>
            <a:r>
              <a:rPr lang="en-ID" i="1">
                <a:highlight>
                  <a:srgbClr val="CCFF99"/>
                </a:highlight>
              </a:rPr>
              <a:t>Homo Economicus</a:t>
            </a:r>
            <a:r>
              <a:rPr lang="en-ID"/>
              <a:t>” dan </a:t>
            </a:r>
            <a:r>
              <a:rPr lang="en-ID" i="1">
                <a:highlight>
                  <a:srgbClr val="FFFF00"/>
                </a:highlight>
              </a:rPr>
              <a:t>rational choice theory </a:t>
            </a:r>
            <a:r>
              <a:rPr lang="en-ID"/>
              <a:t>juga dapat diterapkan di ranah ilmu hukum.</a:t>
            </a:r>
          </a:p>
          <a:p>
            <a:r>
              <a:rPr lang="en-ID"/>
              <a:t>Salah satu adagium hukum menyatakan “</a:t>
            </a:r>
            <a:r>
              <a:rPr lang="en-ID" i="1">
                <a:highlight>
                  <a:srgbClr val="FFFF00"/>
                </a:highlight>
              </a:rPr>
              <a:t>Ubi societas ibi ius</a:t>
            </a:r>
            <a:r>
              <a:rPr lang="en-ID"/>
              <a:t>” (</a:t>
            </a:r>
            <a:r>
              <a:rPr lang="en-ID">
                <a:highlight>
                  <a:srgbClr val="00FFFF"/>
                </a:highlight>
              </a:rPr>
              <a:t>Di mana ada masyarakat, di situ ada hukum</a:t>
            </a:r>
            <a:r>
              <a:rPr lang="en-ID"/>
              <a:t>) dari Marcus Tullius Cicero, seorang ahli hukum, filsuf, dan ahli politik dari Romawi; 106-43 SM). </a:t>
            </a:r>
          </a:p>
          <a:p>
            <a:r>
              <a:rPr lang="en-ID"/>
              <a:t>Ungkapan dari Cicero di atas mengandung arti bahwa hukum akan selalu hadir dan relevan selama ada peradaban dan masyarakat dengan untuk menciptakan kehidupan yang damai, tertib, dan aman. </a:t>
            </a:r>
          </a:p>
          <a:p>
            <a:r>
              <a:rPr lang="en-ID"/>
              <a:t>Hukum akan berkembang seiring dengan perkembangan yang terjadi di masyarakat karena perkembangan tersebut tidak terlepas dari tujuan hukum secara umum.</a:t>
            </a:r>
          </a:p>
          <a:p>
            <a:r>
              <a:rPr lang="en-ID"/>
              <a:t>Tujuan hukum secara umum adalah untuk </a:t>
            </a:r>
          </a:p>
          <a:p>
            <a:pPr marL="518400" lvl="1" indent="-288000">
              <a:buFont typeface="+mj-lt"/>
              <a:buAutoNum type="arabicPeriod"/>
            </a:pPr>
            <a:r>
              <a:rPr lang="en-ID"/>
              <a:t>menciptakan ketertiban, keadilan, dan kepastian dalam masyarakat, serta </a:t>
            </a:r>
          </a:p>
          <a:p>
            <a:pPr marL="518400" lvl="1" indent="-288000">
              <a:buFont typeface="+mj-lt"/>
              <a:buAutoNum type="arabicPeriod"/>
            </a:pPr>
            <a:r>
              <a:rPr lang="en-ID"/>
              <a:t>memberikan kemanfaatan bagi seluruh anggota masyarakat.</a:t>
            </a:r>
          </a:p>
        </p:txBody>
      </p:sp>
      <p:sp>
        <p:nvSpPr>
          <p:cNvPr id="5" name="Slide Number Placeholder 4">
            <a:extLst>
              <a:ext uri="{FF2B5EF4-FFF2-40B4-BE49-F238E27FC236}">
                <a16:creationId xmlns:a16="http://schemas.microsoft.com/office/drawing/2014/main" id="{74BAEAEB-BF78-8547-2288-64D57B751504}"/>
              </a:ext>
            </a:extLst>
          </p:cNvPr>
          <p:cNvSpPr>
            <a:spLocks noGrp="1"/>
          </p:cNvSpPr>
          <p:nvPr>
            <p:ph type="sldNum" sz="quarter" idx="12"/>
          </p:nvPr>
        </p:nvSpPr>
        <p:spPr/>
        <p:txBody>
          <a:bodyPr/>
          <a:lstStyle/>
          <a:p>
            <a:fld id="{A41DA790-10AA-4C91-B558-F29F37CE99B4}" type="slidenum">
              <a:rPr lang="en-US" smtClean="0"/>
              <a:t>13</a:t>
            </a:fld>
            <a:endParaRPr lang="en-US"/>
          </a:p>
        </p:txBody>
      </p:sp>
      <p:sp>
        <p:nvSpPr>
          <p:cNvPr id="6" name="Title 5">
            <a:extLst>
              <a:ext uri="{FF2B5EF4-FFF2-40B4-BE49-F238E27FC236}">
                <a16:creationId xmlns:a16="http://schemas.microsoft.com/office/drawing/2014/main" id="{0FC993BC-EF86-2BCF-6B37-24847A98F794}"/>
              </a:ext>
            </a:extLst>
          </p:cNvPr>
          <p:cNvSpPr>
            <a:spLocks noGrp="1"/>
          </p:cNvSpPr>
          <p:nvPr>
            <p:ph type="title"/>
          </p:nvPr>
        </p:nvSpPr>
        <p:spPr/>
        <p:txBody>
          <a:bodyPr/>
          <a:lstStyle/>
          <a:p>
            <a:r>
              <a:rPr lang="en-US"/>
              <a:t>#2 Logika Dasar Norma Hukum Pajak</a:t>
            </a:r>
            <a:endParaRPr lang="en-ID"/>
          </a:p>
        </p:txBody>
      </p:sp>
      <p:pic>
        <p:nvPicPr>
          <p:cNvPr id="7" name="Picture 2" descr="edit picture">
            <a:extLst>
              <a:ext uri="{FF2B5EF4-FFF2-40B4-BE49-F238E27FC236}">
                <a16:creationId xmlns:a16="http://schemas.microsoft.com/office/drawing/2014/main" id="{9DE69C17-C7A1-E8B2-E417-1F63FA04EF0B}"/>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tretch>
            <a:fillRect/>
          </a:stretch>
        </p:blipFill>
        <p:spPr bwMode="auto">
          <a:xfrm>
            <a:off x="550905" y="2717004"/>
            <a:ext cx="3314700" cy="22860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234785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CB740DB-F001-432D-7B10-E2DA65EA145F}"/>
              </a:ext>
            </a:extLst>
          </p:cNvPr>
          <p:cNvSpPr>
            <a:spLocks noGrp="1"/>
          </p:cNvSpPr>
          <p:nvPr>
            <p:ph type="title"/>
          </p:nvPr>
        </p:nvSpPr>
        <p:spPr/>
        <p:txBody>
          <a:bodyPr/>
          <a:lstStyle/>
          <a:p>
            <a:r>
              <a:rPr lang="en-US"/>
              <a:t>#2 Logika Dasar Norma Hukum Pajak</a:t>
            </a:r>
            <a:endParaRPr lang="en-ID"/>
          </a:p>
        </p:txBody>
      </p:sp>
      <p:pic>
        <p:nvPicPr>
          <p:cNvPr id="7" name="Picture 2" descr="edit picture">
            <a:extLst>
              <a:ext uri="{FF2B5EF4-FFF2-40B4-BE49-F238E27FC236}">
                <a16:creationId xmlns:a16="http://schemas.microsoft.com/office/drawing/2014/main" id="{A2123413-C976-E78C-C3DB-8E338B1A6D36}"/>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tretch/>
        </p:blipFill>
        <p:spPr bwMode="auto">
          <a:xfrm>
            <a:off x="284683" y="2881614"/>
            <a:ext cx="3429000" cy="257175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1E9A0E2A-21E8-F447-860A-756E3927EC61}"/>
              </a:ext>
            </a:extLst>
          </p:cNvPr>
          <p:cNvSpPr>
            <a:spLocks noGrp="1"/>
          </p:cNvSpPr>
          <p:nvPr>
            <p:ph sz="half" idx="2"/>
          </p:nvPr>
        </p:nvSpPr>
        <p:spPr>
          <a:xfrm>
            <a:off x="3773214" y="1879601"/>
            <a:ext cx="7927718" cy="4281054"/>
          </a:xfrm>
        </p:spPr>
        <p:txBody>
          <a:bodyPr numCol="2" spcCol="144000">
            <a:normAutofit/>
          </a:bodyPr>
          <a:lstStyle/>
          <a:p>
            <a:r>
              <a:rPr lang="en-US"/>
              <a:t>Di dalam membuat kebijakan untuk publik (</a:t>
            </a:r>
            <a:r>
              <a:rPr lang="en-US" i="1">
                <a:highlight>
                  <a:srgbClr val="00FF00"/>
                </a:highlight>
              </a:rPr>
              <a:t>public policy</a:t>
            </a:r>
            <a:r>
              <a:rPr lang="en-US"/>
              <a:t>) seperti norma hukum pajak, rasionalitas juga menjadi salah satu panduannya sehingga muncul dua teori berikut:</a:t>
            </a:r>
          </a:p>
          <a:p>
            <a:pPr marL="518400" lvl="1" indent="-288000">
              <a:buNone/>
            </a:pPr>
            <a:r>
              <a:rPr lang="en-US"/>
              <a:t>1.	</a:t>
            </a:r>
            <a:r>
              <a:rPr lang="en-US" i="1">
                <a:highlight>
                  <a:srgbClr val="CCFFFF"/>
                </a:highlight>
              </a:rPr>
              <a:t>Rational choice theory</a:t>
            </a:r>
            <a:r>
              <a:rPr lang="en-US"/>
              <a:t>, dan</a:t>
            </a:r>
          </a:p>
          <a:p>
            <a:pPr marL="518400" lvl="1" indent="-288000">
              <a:buNone/>
            </a:pPr>
            <a:r>
              <a:rPr lang="en-US"/>
              <a:t>2.	</a:t>
            </a:r>
            <a:r>
              <a:rPr lang="en-US" i="1">
                <a:highlight>
                  <a:srgbClr val="FFFF00"/>
                </a:highlight>
              </a:rPr>
              <a:t>Bounded rationality theory</a:t>
            </a:r>
            <a:r>
              <a:rPr lang="en-US"/>
              <a:t>.</a:t>
            </a:r>
          </a:p>
          <a:p>
            <a:r>
              <a:rPr lang="en-US"/>
              <a:t>Dengan kata lain, apapun permasalahan yang muncul dari sebuah kebijakan publik, termasuk pajak, tidak terlepas dari pilihan rasional (</a:t>
            </a:r>
            <a:r>
              <a:rPr lang="en-US" i="1">
                <a:highlight>
                  <a:srgbClr val="CCFFFF"/>
                </a:highlight>
              </a:rPr>
              <a:t>rational choice</a:t>
            </a:r>
            <a:r>
              <a:rPr lang="en-US"/>
              <a:t>) yang melatarbelakanginya, meskipun rasionalitas pembuat kebijakan itu terbatas (</a:t>
            </a:r>
            <a:r>
              <a:rPr lang="en-US" i="1">
                <a:highlight>
                  <a:srgbClr val="FFFF00"/>
                </a:highlight>
              </a:rPr>
              <a:t>bounded rationality</a:t>
            </a:r>
            <a:r>
              <a:rPr lang="en-US"/>
              <a:t>).</a:t>
            </a:r>
          </a:p>
          <a:p>
            <a:r>
              <a:rPr lang="en-US"/>
              <a:t>Ketika perumus kebijakan memiliki rasionalitas berbeda-beda, proses perumusannya akan memunculkan pro &amp; kontra (</a:t>
            </a:r>
            <a:r>
              <a:rPr lang="en-US" i="1">
                <a:highlight>
                  <a:srgbClr val="CCFF99"/>
                </a:highlight>
              </a:rPr>
              <a:t>field theory</a:t>
            </a:r>
            <a:r>
              <a:rPr lang="en-US"/>
              <a:t>) sehingga harus ada kompromi (</a:t>
            </a:r>
            <a:r>
              <a:rPr lang="en-US" i="1">
                <a:highlight>
                  <a:srgbClr val="FFCCFF"/>
                </a:highlight>
              </a:rPr>
              <a:t>the second best theory</a:t>
            </a:r>
            <a:r>
              <a:rPr lang="en-US"/>
              <a:t>) agar suatu kebijakan dapat difinalkan dan diimplementasikan.</a:t>
            </a:r>
          </a:p>
        </p:txBody>
      </p:sp>
      <p:sp>
        <p:nvSpPr>
          <p:cNvPr id="5" name="Slide Number Placeholder 4">
            <a:extLst>
              <a:ext uri="{FF2B5EF4-FFF2-40B4-BE49-F238E27FC236}">
                <a16:creationId xmlns:a16="http://schemas.microsoft.com/office/drawing/2014/main" id="{6D473062-DD60-8F50-87D3-5C82C0CB19D4}"/>
              </a:ext>
            </a:extLst>
          </p:cNvPr>
          <p:cNvSpPr>
            <a:spLocks noGrp="1"/>
          </p:cNvSpPr>
          <p:nvPr>
            <p:ph type="sldNum" sz="quarter" idx="12"/>
          </p:nvPr>
        </p:nvSpPr>
        <p:spPr/>
        <p:txBody>
          <a:bodyPr/>
          <a:lstStyle/>
          <a:p>
            <a:fld id="{A41DA790-10AA-4C91-B558-F29F37CE99B4}" type="slidenum">
              <a:rPr lang="en-US" smtClean="0"/>
              <a:t>14</a:t>
            </a:fld>
            <a:endParaRPr lang="en-US"/>
          </a:p>
        </p:txBody>
      </p:sp>
    </p:spTree>
    <p:extLst>
      <p:ext uri="{BB962C8B-B14F-4D97-AF65-F5344CB8AC3E}">
        <p14:creationId xmlns:p14="http://schemas.microsoft.com/office/powerpoint/2010/main" val="216479958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B35614A-10EC-40CD-B5FD-7B833E7ACB8B}"/>
              </a:ext>
            </a:extLst>
          </p:cNvPr>
          <p:cNvSpPr>
            <a:spLocks noGrp="1"/>
          </p:cNvSpPr>
          <p:nvPr>
            <p:ph type="title"/>
          </p:nvPr>
        </p:nvSpPr>
        <p:spPr/>
        <p:txBody>
          <a:bodyPr/>
          <a:lstStyle/>
          <a:p>
            <a:r>
              <a:rPr lang="en-US"/>
              <a:t>#2 Logika Dasar Norma Hukum Pajak</a:t>
            </a:r>
          </a:p>
        </p:txBody>
      </p:sp>
      <p:graphicFrame>
        <p:nvGraphicFramePr>
          <p:cNvPr id="10" name="Content Placeholder 9">
            <a:extLst>
              <a:ext uri="{FF2B5EF4-FFF2-40B4-BE49-F238E27FC236}">
                <a16:creationId xmlns:a16="http://schemas.microsoft.com/office/drawing/2014/main" id="{A05C4BEA-E60E-5F36-493D-0EAC08CBE5F2}"/>
              </a:ext>
            </a:extLst>
          </p:cNvPr>
          <p:cNvGraphicFramePr>
            <a:graphicFrameLocks noGrp="1"/>
          </p:cNvGraphicFramePr>
          <p:nvPr>
            <p:ph sz="half" idx="1"/>
          </p:nvPr>
        </p:nvGraphicFramePr>
        <p:xfrm>
          <a:off x="490538" y="1879600"/>
          <a:ext cx="3377269" cy="42814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Content Placeholder 6">
            <a:extLst>
              <a:ext uri="{FF2B5EF4-FFF2-40B4-BE49-F238E27FC236}">
                <a16:creationId xmlns:a16="http://schemas.microsoft.com/office/drawing/2014/main" id="{0C6F9AC9-5B15-4C22-A63A-4D75F77A3508}"/>
              </a:ext>
            </a:extLst>
          </p:cNvPr>
          <p:cNvSpPr>
            <a:spLocks noGrp="1"/>
          </p:cNvSpPr>
          <p:nvPr>
            <p:ph sz="half" idx="2"/>
          </p:nvPr>
        </p:nvSpPr>
        <p:spPr>
          <a:xfrm>
            <a:off x="4156841" y="1879601"/>
            <a:ext cx="7544091" cy="4281054"/>
          </a:xfrm>
        </p:spPr>
        <p:txBody>
          <a:bodyPr numCol="2" spcCol="144000">
            <a:normAutofit fontScale="92500"/>
          </a:bodyPr>
          <a:lstStyle/>
          <a:p>
            <a:r>
              <a:rPr lang="en-US"/>
              <a:t>Sebagaimana diuraikan pada slide sebelumnya, perumusan pajak sebagai sebuah kebijakan yang berujung pada </a:t>
            </a:r>
            <a:r>
              <a:rPr lang="en-US">
                <a:highlight>
                  <a:srgbClr val="FFFF00"/>
                </a:highlight>
              </a:rPr>
              <a:t>norma hukum </a:t>
            </a:r>
            <a:r>
              <a:rPr lang="en-US"/>
              <a:t>juga tidak terlepas dari pilihan rasional para pembuat kebijakan (</a:t>
            </a:r>
            <a:r>
              <a:rPr lang="en-US" i="1"/>
              <a:t>policymakers</a:t>
            </a:r>
            <a:r>
              <a:rPr lang="en-US"/>
              <a:t>) sehingga digunakan </a:t>
            </a:r>
            <a:r>
              <a:rPr lang="en-US" b="1" i="1">
                <a:highlight>
                  <a:srgbClr val="FFFF00"/>
                </a:highlight>
              </a:rPr>
              <a:t>rational choice theory</a:t>
            </a:r>
            <a:r>
              <a:rPr lang="en-US"/>
              <a:t>.</a:t>
            </a:r>
          </a:p>
          <a:p>
            <a:r>
              <a:rPr lang="en-US"/>
              <a:t>Akan tetapi, rumusan kebijakan yang ideal menurut pembuatnya belum tentu ideal menurut masyarakat karena masing-masing pihak memiliki keterbatasan rasionalitas sehingga perumusan kebijakan pajak juga menggunakan </a:t>
            </a:r>
            <a:r>
              <a:rPr lang="en-US" b="1" i="1">
                <a:highlight>
                  <a:srgbClr val="00FF00"/>
                </a:highlight>
              </a:rPr>
              <a:t>bounded rationality theory</a:t>
            </a:r>
            <a:r>
              <a:rPr lang="en-US"/>
              <a:t>.</a:t>
            </a:r>
          </a:p>
          <a:p>
            <a:r>
              <a:rPr lang="en-US"/>
              <a:t>Para pihak yang tengah merumuskan suatu kebijakan pajak sering harus berdebat karena perbedaan sudut pandang di antara mereka sehingga kondisi tersebut dapat digambarkan dengan </a:t>
            </a:r>
            <a:r>
              <a:rPr lang="en-US" b="1" i="1">
                <a:highlight>
                  <a:srgbClr val="FFCCFF"/>
                </a:highlight>
              </a:rPr>
              <a:t>field theory</a:t>
            </a:r>
            <a:r>
              <a:rPr lang="en-US"/>
              <a:t> (teori medan gaya).</a:t>
            </a:r>
          </a:p>
          <a:p>
            <a:r>
              <a:rPr lang="en-US"/>
              <a:t>Pada akhirnya, pihak pro &amp; kontrak harus bersepakat dan berkompromi sehingga pilihan kebijakan yang disepakati tidak akan ideal (</a:t>
            </a:r>
            <a:r>
              <a:rPr lang="en-US" b="1" i="1">
                <a:highlight>
                  <a:srgbClr val="66FFFF"/>
                </a:highlight>
              </a:rPr>
              <a:t>the second best theory</a:t>
            </a:r>
            <a:r>
              <a:rPr lang="en-US"/>
              <a:t>)</a:t>
            </a:r>
          </a:p>
        </p:txBody>
      </p:sp>
      <p:sp>
        <p:nvSpPr>
          <p:cNvPr id="6" name="Slide Number Placeholder 4">
            <a:extLst>
              <a:ext uri="{FF2B5EF4-FFF2-40B4-BE49-F238E27FC236}">
                <a16:creationId xmlns:a16="http://schemas.microsoft.com/office/drawing/2014/main" id="{BEECC169-00CE-88E8-63E1-6085C30EBD20}"/>
              </a:ext>
            </a:extLst>
          </p:cNvPr>
          <p:cNvSpPr>
            <a:spLocks noGrp="1"/>
          </p:cNvSpPr>
          <p:nvPr>
            <p:ph type="sldNum" sz="quarter" idx="12"/>
          </p:nvPr>
        </p:nvSpPr>
        <p:spPr/>
        <p:txBody>
          <a:bodyPr/>
          <a:lstStyle/>
          <a:p>
            <a:fld id="{A41DA790-10AA-4C91-B558-F29F37CE99B4}" type="slidenum">
              <a:rPr lang="en-US" smtClean="0"/>
              <a:t>15</a:t>
            </a:fld>
            <a:endParaRPr lang="en-US"/>
          </a:p>
        </p:txBody>
      </p:sp>
    </p:spTree>
    <p:extLst>
      <p:ext uri="{BB962C8B-B14F-4D97-AF65-F5344CB8AC3E}">
        <p14:creationId xmlns:p14="http://schemas.microsoft.com/office/powerpoint/2010/main" val="276659669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3E21A09-3A18-CABB-3825-4FE8F3A8A1E7}"/>
              </a:ext>
            </a:extLst>
          </p:cNvPr>
          <p:cNvSpPr>
            <a:spLocks noGrp="1"/>
          </p:cNvSpPr>
          <p:nvPr>
            <p:ph type="title"/>
          </p:nvPr>
        </p:nvSpPr>
        <p:spPr/>
        <p:txBody>
          <a:bodyPr/>
          <a:lstStyle/>
          <a:p>
            <a:r>
              <a:rPr lang="en-US"/>
              <a:t>#2 Logika Dasar Norma Hukum Pajak</a:t>
            </a:r>
            <a:endParaRPr lang="en-ID"/>
          </a:p>
        </p:txBody>
      </p:sp>
      <p:pic>
        <p:nvPicPr>
          <p:cNvPr id="8" name="Picture 4" descr="edit picture">
            <a:extLst>
              <a:ext uri="{FF2B5EF4-FFF2-40B4-BE49-F238E27FC236}">
                <a16:creationId xmlns:a16="http://schemas.microsoft.com/office/drawing/2014/main" id="{25064926-FB96-EDC0-5A46-C0788839C740}"/>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tretch>
            <a:fillRect/>
          </a:stretch>
        </p:blipFill>
        <p:spPr bwMode="auto">
          <a:xfrm>
            <a:off x="255165" y="1879167"/>
            <a:ext cx="3044774" cy="428148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82CAE7E9-98F4-DA24-3B38-BB9E142B2684}"/>
              </a:ext>
            </a:extLst>
          </p:cNvPr>
          <p:cNvSpPr>
            <a:spLocks noGrp="1"/>
          </p:cNvSpPr>
          <p:nvPr>
            <p:ph sz="half" idx="2"/>
          </p:nvPr>
        </p:nvSpPr>
        <p:spPr>
          <a:xfrm>
            <a:off x="3684104" y="1879601"/>
            <a:ext cx="8016828" cy="4281054"/>
          </a:xfrm>
        </p:spPr>
        <p:txBody>
          <a:bodyPr numCol="2" spcCol="144000">
            <a:normAutofit/>
          </a:bodyPr>
          <a:lstStyle/>
          <a:p>
            <a:r>
              <a:rPr lang="en-ID"/>
              <a:t>Karena norma hukum di suatu level tidak dapat menampung keseluruhan pengaturan yang bersifat substantif dan prosedural (teknis), pengaturannya dibuat berjenjang menjadi sebuah hierarki hukum. </a:t>
            </a:r>
          </a:p>
          <a:p>
            <a:r>
              <a:rPr lang="en-ID"/>
              <a:t>Menurut Ngani (Bahasa Hukum dan Perundang-undangan, 2012, p. 45), sistem hukum di Indonesia mengadopsi </a:t>
            </a:r>
            <a:r>
              <a:rPr lang="en-ID">
                <a:highlight>
                  <a:srgbClr val="FFFF00"/>
                </a:highlight>
              </a:rPr>
              <a:t>teori hierarki hukum Hans Kelsen</a:t>
            </a:r>
            <a:r>
              <a:rPr lang="en-ID"/>
              <a:t> (</a:t>
            </a:r>
            <a:r>
              <a:rPr lang="en-ID" i="1"/>
              <a:t>General Theory of Law &amp; State</a:t>
            </a:r>
            <a:r>
              <a:rPr lang="en-ID"/>
              <a:t>, 1949; 2006, pp. 123-135) tentang hierarki norma hukum. </a:t>
            </a:r>
          </a:p>
          <a:p>
            <a:r>
              <a:rPr lang="en-ID"/>
              <a:t>Dari hierarki hukum ini, ketika terjadi pertentangan di antara satu norma dengan norma lainnya, muncul </a:t>
            </a:r>
            <a:r>
              <a:rPr lang="en-ID">
                <a:highlight>
                  <a:srgbClr val="CCFFFF"/>
                </a:highlight>
              </a:rPr>
              <a:t>asas preferensi</a:t>
            </a:r>
            <a:r>
              <a:rPr lang="en-ID"/>
              <a:t> atau </a:t>
            </a:r>
            <a:r>
              <a:rPr lang="en-ID" i="1">
                <a:highlight>
                  <a:srgbClr val="FFFF00"/>
                </a:highlight>
              </a:rPr>
              <a:t>rules of derogation</a:t>
            </a:r>
            <a:r>
              <a:rPr lang="en-ID" i="1"/>
              <a:t> </a:t>
            </a:r>
            <a:r>
              <a:rPr lang="en-ID"/>
              <a:t>sbb.:</a:t>
            </a:r>
          </a:p>
          <a:p>
            <a:pPr marL="518400" lvl="1" indent="-288000">
              <a:buFont typeface="+mj-lt"/>
              <a:buAutoNum type="arabicPeriod"/>
            </a:pPr>
            <a:r>
              <a:rPr lang="en-ID" i="1"/>
              <a:t>Lex superior derogat legi inferior,</a:t>
            </a:r>
          </a:p>
          <a:p>
            <a:pPr marL="518400" lvl="1" indent="-288000">
              <a:buFont typeface="+mj-lt"/>
              <a:buAutoNum type="arabicPeriod"/>
            </a:pPr>
            <a:r>
              <a:rPr lang="en-ID" i="1"/>
              <a:t>Lex specialis derogat legi generali, </a:t>
            </a:r>
            <a:r>
              <a:rPr lang="en-ID"/>
              <a:t>dan</a:t>
            </a:r>
          </a:p>
          <a:p>
            <a:pPr marL="518400" lvl="1" indent="-288000">
              <a:buFont typeface="+mj-lt"/>
              <a:buAutoNum type="arabicPeriod"/>
            </a:pPr>
            <a:r>
              <a:rPr lang="en-ID" i="1"/>
              <a:t>Lex posterior derogat legi prior.</a:t>
            </a:r>
          </a:p>
        </p:txBody>
      </p:sp>
      <p:sp>
        <p:nvSpPr>
          <p:cNvPr id="5" name="Slide Number Placeholder 4">
            <a:extLst>
              <a:ext uri="{FF2B5EF4-FFF2-40B4-BE49-F238E27FC236}">
                <a16:creationId xmlns:a16="http://schemas.microsoft.com/office/drawing/2014/main" id="{CCE4543C-0368-69A1-6D09-D91F09E15B91}"/>
              </a:ext>
            </a:extLst>
          </p:cNvPr>
          <p:cNvSpPr>
            <a:spLocks noGrp="1"/>
          </p:cNvSpPr>
          <p:nvPr>
            <p:ph type="sldNum" sz="quarter" idx="12"/>
          </p:nvPr>
        </p:nvSpPr>
        <p:spPr/>
        <p:txBody>
          <a:bodyPr/>
          <a:lstStyle/>
          <a:p>
            <a:fld id="{A41DA790-10AA-4C91-B558-F29F37CE99B4}" type="slidenum">
              <a:rPr lang="en-US" smtClean="0"/>
              <a:t>16</a:t>
            </a:fld>
            <a:endParaRPr lang="en-US"/>
          </a:p>
        </p:txBody>
      </p:sp>
    </p:spTree>
    <p:extLst>
      <p:ext uri="{BB962C8B-B14F-4D97-AF65-F5344CB8AC3E}">
        <p14:creationId xmlns:p14="http://schemas.microsoft.com/office/powerpoint/2010/main" val="150332600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357EA3-B271-BDD9-D477-195F99016188}"/>
              </a:ext>
            </a:extLst>
          </p:cNvPr>
          <p:cNvSpPr>
            <a:spLocks noGrp="1"/>
          </p:cNvSpPr>
          <p:nvPr>
            <p:ph type="title"/>
          </p:nvPr>
        </p:nvSpPr>
        <p:spPr/>
        <p:txBody>
          <a:bodyPr/>
          <a:lstStyle/>
          <a:p>
            <a:r>
              <a:rPr lang="en-ID"/>
              <a:t>Logika Dasar PPN</a:t>
            </a:r>
          </a:p>
        </p:txBody>
      </p:sp>
      <p:sp>
        <p:nvSpPr>
          <p:cNvPr id="3" name="Text Placeholder 2">
            <a:extLst>
              <a:ext uri="{FF2B5EF4-FFF2-40B4-BE49-F238E27FC236}">
                <a16:creationId xmlns:a16="http://schemas.microsoft.com/office/drawing/2014/main" id="{4EB590F5-F9FD-1DDC-A2B0-98902D15CB07}"/>
              </a:ext>
            </a:extLst>
          </p:cNvPr>
          <p:cNvSpPr>
            <a:spLocks noGrp="1"/>
          </p:cNvSpPr>
          <p:nvPr>
            <p:ph type="body" idx="1"/>
          </p:nvPr>
        </p:nvSpPr>
        <p:spPr/>
        <p:txBody>
          <a:bodyPr/>
          <a:lstStyle/>
          <a:p>
            <a:r>
              <a:rPr lang="en-US"/>
              <a:t>Agenda 3</a:t>
            </a:r>
            <a:endParaRPr lang="en-ID"/>
          </a:p>
        </p:txBody>
      </p:sp>
      <p:sp>
        <p:nvSpPr>
          <p:cNvPr id="4" name="Slide Number Placeholder 3">
            <a:extLst>
              <a:ext uri="{FF2B5EF4-FFF2-40B4-BE49-F238E27FC236}">
                <a16:creationId xmlns:a16="http://schemas.microsoft.com/office/drawing/2014/main" id="{033B6185-6035-2B32-3BE7-C57A7235DEE5}"/>
              </a:ext>
            </a:extLst>
          </p:cNvPr>
          <p:cNvSpPr>
            <a:spLocks noGrp="1"/>
          </p:cNvSpPr>
          <p:nvPr>
            <p:ph type="sldNum" sz="quarter" idx="12"/>
          </p:nvPr>
        </p:nvSpPr>
        <p:spPr/>
        <p:txBody>
          <a:bodyPr/>
          <a:lstStyle/>
          <a:p>
            <a:fld id="{A41DA790-10AA-4C91-B558-F29F37CE99B4}" type="slidenum">
              <a:rPr lang="en-US" smtClean="0"/>
              <a:pPr/>
              <a:t>17</a:t>
            </a:fld>
            <a:endParaRPr lang="en-US"/>
          </a:p>
        </p:txBody>
      </p:sp>
    </p:spTree>
    <p:extLst>
      <p:ext uri="{BB962C8B-B14F-4D97-AF65-F5344CB8AC3E}">
        <p14:creationId xmlns:p14="http://schemas.microsoft.com/office/powerpoint/2010/main" val="305117782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a:extLst>
              <a:ext uri="{FF2B5EF4-FFF2-40B4-BE49-F238E27FC236}">
                <a16:creationId xmlns:a16="http://schemas.microsoft.com/office/drawing/2014/main" id="{619CAFE6-C98E-9C58-37DA-CEB821C9331D}"/>
              </a:ext>
            </a:extLst>
          </p:cNvPr>
          <p:cNvGraphicFramePr>
            <a:graphicFrameLocks noGrp="1"/>
          </p:cNvGraphicFramePr>
          <p:nvPr>
            <p:ph sz="half" idx="1"/>
            <p:extLst>
              <p:ext uri="{D42A27DB-BD31-4B8C-83A1-F6EECF244321}">
                <p14:modId xmlns:p14="http://schemas.microsoft.com/office/powerpoint/2010/main" val="3457731849"/>
              </p:ext>
            </p:extLst>
          </p:nvPr>
        </p:nvGraphicFramePr>
        <p:xfrm>
          <a:off x="414339" y="1671638"/>
          <a:ext cx="6742110" cy="2743200"/>
        </p:xfrm>
        <a:graphic>
          <a:graphicData uri="http://schemas.openxmlformats.org/drawingml/2006/table">
            <a:tbl>
              <a:tblPr firstRow="1" bandRow="1">
                <a:tableStyleId>{5C22544A-7EE6-4342-B048-85BDC9FD1C3A}</a:tableStyleId>
              </a:tblPr>
              <a:tblGrid>
                <a:gridCol w="512194">
                  <a:extLst>
                    <a:ext uri="{9D8B030D-6E8A-4147-A177-3AD203B41FA5}">
                      <a16:colId xmlns:a16="http://schemas.microsoft.com/office/drawing/2014/main" val="1277595561"/>
                    </a:ext>
                  </a:extLst>
                </a:gridCol>
                <a:gridCol w="1826598">
                  <a:extLst>
                    <a:ext uri="{9D8B030D-6E8A-4147-A177-3AD203B41FA5}">
                      <a16:colId xmlns:a16="http://schemas.microsoft.com/office/drawing/2014/main" val="268794703"/>
                    </a:ext>
                  </a:extLst>
                </a:gridCol>
                <a:gridCol w="1051269">
                  <a:extLst>
                    <a:ext uri="{9D8B030D-6E8A-4147-A177-3AD203B41FA5}">
                      <a16:colId xmlns:a16="http://schemas.microsoft.com/office/drawing/2014/main" val="2571212157"/>
                    </a:ext>
                  </a:extLst>
                </a:gridCol>
                <a:gridCol w="1165409">
                  <a:extLst>
                    <a:ext uri="{9D8B030D-6E8A-4147-A177-3AD203B41FA5}">
                      <a16:colId xmlns:a16="http://schemas.microsoft.com/office/drawing/2014/main" val="4193745253"/>
                    </a:ext>
                  </a:extLst>
                </a:gridCol>
                <a:gridCol w="1135370">
                  <a:extLst>
                    <a:ext uri="{9D8B030D-6E8A-4147-A177-3AD203B41FA5}">
                      <a16:colId xmlns:a16="http://schemas.microsoft.com/office/drawing/2014/main" val="3142304239"/>
                    </a:ext>
                  </a:extLst>
                </a:gridCol>
                <a:gridCol w="1051270">
                  <a:extLst>
                    <a:ext uri="{9D8B030D-6E8A-4147-A177-3AD203B41FA5}">
                      <a16:colId xmlns:a16="http://schemas.microsoft.com/office/drawing/2014/main" val="3624733696"/>
                    </a:ext>
                  </a:extLst>
                </a:gridCol>
              </a:tblGrid>
              <a:tr h="0">
                <a:tc>
                  <a:txBody>
                    <a:bodyPr/>
                    <a:lstStyle/>
                    <a:p>
                      <a:pPr algn="ctr"/>
                      <a:r>
                        <a:rPr lang="en-US">
                          <a:latin typeface="Arial Narrow" panose="020B0606020202030204" pitchFamily="34" charset="0"/>
                        </a:rPr>
                        <a:t>No</a:t>
                      </a:r>
                      <a:endParaRPr lang="en-ID">
                        <a:latin typeface="Arial Narrow" panose="020B0606020202030204" pitchFamily="34" charset="0"/>
                      </a:endParaRPr>
                    </a:p>
                  </a:txBody>
                  <a:tcPr marL="36000" marR="36000" marT="0" marB="0" anchor="ctr"/>
                </a:tc>
                <a:tc>
                  <a:txBody>
                    <a:bodyPr/>
                    <a:lstStyle/>
                    <a:p>
                      <a:pPr algn="ctr"/>
                      <a:r>
                        <a:rPr lang="en-US">
                          <a:latin typeface="Arial Narrow" panose="020B0606020202030204" pitchFamily="34" charset="0"/>
                        </a:rPr>
                        <a:t>Deskripsi</a:t>
                      </a:r>
                      <a:endParaRPr lang="en-ID">
                        <a:latin typeface="Arial Narrow" panose="020B0606020202030204" pitchFamily="34" charset="0"/>
                      </a:endParaRPr>
                    </a:p>
                  </a:txBody>
                  <a:tcPr marL="36000" marR="36000" marT="0" marB="0" anchor="ctr"/>
                </a:tc>
                <a:tc>
                  <a:txBody>
                    <a:bodyPr/>
                    <a:lstStyle/>
                    <a:p>
                      <a:pPr algn="ctr"/>
                      <a:r>
                        <a:rPr lang="en-US">
                          <a:latin typeface="Arial Narrow" panose="020B0606020202030204" pitchFamily="34" charset="0"/>
                        </a:rPr>
                        <a:t>Pabrikan</a:t>
                      </a:r>
                      <a:endParaRPr lang="en-ID">
                        <a:latin typeface="Arial Narrow" panose="020B0606020202030204" pitchFamily="34" charset="0"/>
                      </a:endParaRPr>
                    </a:p>
                  </a:txBody>
                  <a:tcPr marL="36000" marR="36000" marT="0" marB="0" anchor="ctr"/>
                </a:tc>
                <a:tc>
                  <a:txBody>
                    <a:bodyPr/>
                    <a:lstStyle/>
                    <a:p>
                      <a:pPr algn="ctr"/>
                      <a:r>
                        <a:rPr lang="en-US">
                          <a:latin typeface="Arial Narrow" panose="020B0606020202030204" pitchFamily="34" charset="0"/>
                        </a:rPr>
                        <a:t>Distributor</a:t>
                      </a:r>
                      <a:endParaRPr lang="en-ID">
                        <a:latin typeface="Arial Narrow" panose="020B0606020202030204" pitchFamily="34" charset="0"/>
                      </a:endParaRPr>
                    </a:p>
                  </a:txBody>
                  <a:tcPr marL="36000" marR="36000" marT="0" marB="0" anchor="ctr"/>
                </a:tc>
                <a:tc>
                  <a:txBody>
                    <a:bodyPr/>
                    <a:lstStyle/>
                    <a:p>
                      <a:pPr algn="ctr"/>
                      <a:r>
                        <a:rPr lang="en-US">
                          <a:latin typeface="Arial Narrow" panose="020B0606020202030204" pitchFamily="34" charset="0"/>
                        </a:rPr>
                        <a:t>Pedagang Besar</a:t>
                      </a:r>
                      <a:endParaRPr lang="en-ID">
                        <a:latin typeface="Arial Narrow" panose="020B0606020202030204" pitchFamily="34" charset="0"/>
                      </a:endParaRPr>
                    </a:p>
                  </a:txBody>
                  <a:tcPr marL="36000" marR="36000" marT="0" marB="0" anchor="ctr"/>
                </a:tc>
                <a:tc>
                  <a:txBody>
                    <a:bodyPr/>
                    <a:lstStyle/>
                    <a:p>
                      <a:pPr algn="ctr"/>
                      <a:r>
                        <a:rPr lang="en-US">
                          <a:latin typeface="Arial Narrow" panose="020B0606020202030204" pitchFamily="34" charset="0"/>
                        </a:rPr>
                        <a:t>Pengecer</a:t>
                      </a:r>
                      <a:endParaRPr lang="en-ID">
                        <a:latin typeface="Arial Narrow" panose="020B0606020202030204" pitchFamily="34" charset="0"/>
                      </a:endParaRPr>
                    </a:p>
                  </a:txBody>
                  <a:tcPr marL="36000" marR="36000" marT="0" marB="0" anchor="ctr"/>
                </a:tc>
                <a:extLst>
                  <a:ext uri="{0D108BD9-81ED-4DB2-BD59-A6C34878D82A}">
                    <a16:rowId xmlns:a16="http://schemas.microsoft.com/office/drawing/2014/main" val="2108817961"/>
                  </a:ext>
                </a:extLst>
              </a:tr>
              <a:tr h="0">
                <a:tc>
                  <a:txBody>
                    <a:bodyPr/>
                    <a:lstStyle/>
                    <a:p>
                      <a:r>
                        <a:rPr lang="en-US">
                          <a:latin typeface="Arial Narrow" panose="020B0606020202030204" pitchFamily="34" charset="0"/>
                        </a:rPr>
                        <a:t>1</a:t>
                      </a:r>
                      <a:endParaRPr lang="en-ID">
                        <a:latin typeface="Arial Narrow" panose="020B0606020202030204" pitchFamily="34" charset="0"/>
                      </a:endParaRPr>
                    </a:p>
                  </a:txBody>
                  <a:tcPr marL="36000" marR="36000" marT="0" marB="0"/>
                </a:tc>
                <a:tc>
                  <a:txBody>
                    <a:bodyPr/>
                    <a:lstStyle/>
                    <a:p>
                      <a:r>
                        <a:rPr lang="en-US">
                          <a:latin typeface="Arial Narrow" panose="020B0606020202030204" pitchFamily="34" charset="0"/>
                        </a:rPr>
                        <a:t>Penjualan</a:t>
                      </a:r>
                      <a:endParaRPr lang="en-ID">
                        <a:latin typeface="Arial Narrow" panose="020B0606020202030204" pitchFamily="34" charset="0"/>
                      </a:endParaRPr>
                    </a:p>
                  </a:txBody>
                  <a:tcPr marL="36000" marR="36000" marT="0" marB="0"/>
                </a:tc>
                <a:tc>
                  <a:txBody>
                    <a:bodyPr/>
                    <a:lstStyle/>
                    <a:p>
                      <a:pPr algn="r"/>
                      <a:r>
                        <a:rPr lang="en-US">
                          <a:latin typeface="Arial Narrow" panose="020B0606020202030204" pitchFamily="34" charset="0"/>
                        </a:rPr>
                        <a:t>1.000</a:t>
                      </a:r>
                      <a:endParaRPr lang="en-ID">
                        <a:latin typeface="Arial Narrow" panose="020B0606020202030204" pitchFamily="34" charset="0"/>
                      </a:endParaRPr>
                    </a:p>
                  </a:txBody>
                  <a:tcPr marL="36000" marR="36000" marT="0" marB="0"/>
                </a:tc>
                <a:tc>
                  <a:txBody>
                    <a:bodyPr/>
                    <a:lstStyle/>
                    <a:p>
                      <a:pPr algn="r"/>
                      <a:r>
                        <a:rPr lang="en-US">
                          <a:latin typeface="Arial Narrow" panose="020B0606020202030204" pitchFamily="34" charset="0"/>
                        </a:rPr>
                        <a:t>1.700</a:t>
                      </a:r>
                      <a:endParaRPr lang="en-ID">
                        <a:latin typeface="Arial Narrow" panose="020B0606020202030204" pitchFamily="34" charset="0"/>
                      </a:endParaRPr>
                    </a:p>
                  </a:txBody>
                  <a:tcPr marL="36000" marR="36000" marT="0" marB="0"/>
                </a:tc>
                <a:tc>
                  <a:txBody>
                    <a:bodyPr/>
                    <a:lstStyle/>
                    <a:p>
                      <a:pPr algn="r"/>
                      <a:r>
                        <a:rPr lang="en-US">
                          <a:latin typeface="Arial Narrow" panose="020B0606020202030204" pitchFamily="34" charset="0"/>
                        </a:rPr>
                        <a:t>2.400</a:t>
                      </a:r>
                      <a:endParaRPr lang="en-ID">
                        <a:latin typeface="Arial Narrow" panose="020B0606020202030204" pitchFamily="34" charset="0"/>
                      </a:endParaRPr>
                    </a:p>
                  </a:txBody>
                  <a:tcPr marL="36000" marR="36000" marT="0" marB="0"/>
                </a:tc>
                <a:tc>
                  <a:txBody>
                    <a:bodyPr/>
                    <a:lstStyle/>
                    <a:p>
                      <a:pPr algn="r"/>
                      <a:r>
                        <a:rPr lang="en-US">
                          <a:latin typeface="Arial Narrow" panose="020B0606020202030204" pitchFamily="34" charset="0"/>
                        </a:rPr>
                        <a:t>3.350</a:t>
                      </a:r>
                      <a:endParaRPr lang="en-ID">
                        <a:latin typeface="Arial Narrow" panose="020B0606020202030204" pitchFamily="34" charset="0"/>
                      </a:endParaRPr>
                    </a:p>
                  </a:txBody>
                  <a:tcPr marL="36000" marR="36000" marT="0" marB="0"/>
                </a:tc>
                <a:extLst>
                  <a:ext uri="{0D108BD9-81ED-4DB2-BD59-A6C34878D82A}">
                    <a16:rowId xmlns:a16="http://schemas.microsoft.com/office/drawing/2014/main" val="832008670"/>
                  </a:ext>
                </a:extLst>
              </a:tr>
              <a:tr h="0">
                <a:tc>
                  <a:txBody>
                    <a:bodyPr/>
                    <a:lstStyle/>
                    <a:p>
                      <a:r>
                        <a:rPr lang="en-US">
                          <a:latin typeface="Arial Narrow" panose="020B0606020202030204" pitchFamily="34" charset="0"/>
                        </a:rPr>
                        <a:t>2</a:t>
                      </a:r>
                      <a:endParaRPr lang="en-ID">
                        <a:latin typeface="Arial Narrow" panose="020B0606020202030204" pitchFamily="34" charset="0"/>
                      </a:endParaRPr>
                    </a:p>
                  </a:txBody>
                  <a:tcPr marL="36000" marR="36000" marT="0" marB="0"/>
                </a:tc>
                <a:tc>
                  <a:txBody>
                    <a:bodyPr/>
                    <a:lstStyle/>
                    <a:p>
                      <a:r>
                        <a:rPr lang="en-US">
                          <a:latin typeface="Arial Narrow" panose="020B0606020202030204" pitchFamily="34" charset="0"/>
                        </a:rPr>
                        <a:t>Biaya </a:t>
                      </a:r>
                      <a:endParaRPr lang="en-ID">
                        <a:latin typeface="Arial Narrow" panose="020B0606020202030204" pitchFamily="34" charset="0"/>
                      </a:endParaRPr>
                    </a:p>
                  </a:txBody>
                  <a:tcPr marL="36000" marR="36000" marT="0" marB="0"/>
                </a:tc>
                <a:tc>
                  <a:txBody>
                    <a:bodyPr/>
                    <a:lstStyle/>
                    <a:p>
                      <a:pPr algn="r"/>
                      <a:endParaRPr lang="en-ID">
                        <a:latin typeface="Arial Narrow" panose="020B0606020202030204" pitchFamily="34" charset="0"/>
                      </a:endParaRPr>
                    </a:p>
                  </a:txBody>
                  <a:tcPr marL="36000" marR="36000" marT="0" marB="0"/>
                </a:tc>
                <a:tc>
                  <a:txBody>
                    <a:bodyPr/>
                    <a:lstStyle/>
                    <a:p>
                      <a:pPr algn="r"/>
                      <a:endParaRPr lang="en-ID">
                        <a:latin typeface="Arial Narrow" panose="020B0606020202030204" pitchFamily="34" charset="0"/>
                      </a:endParaRPr>
                    </a:p>
                  </a:txBody>
                  <a:tcPr marL="36000" marR="36000" marT="0" marB="0"/>
                </a:tc>
                <a:tc>
                  <a:txBody>
                    <a:bodyPr/>
                    <a:lstStyle/>
                    <a:p>
                      <a:pPr algn="r"/>
                      <a:endParaRPr lang="en-ID">
                        <a:latin typeface="Arial Narrow" panose="020B0606020202030204" pitchFamily="34" charset="0"/>
                      </a:endParaRPr>
                    </a:p>
                  </a:txBody>
                  <a:tcPr marL="36000" marR="36000" marT="0" marB="0"/>
                </a:tc>
                <a:tc>
                  <a:txBody>
                    <a:bodyPr/>
                    <a:lstStyle/>
                    <a:p>
                      <a:pPr algn="r"/>
                      <a:endParaRPr lang="en-ID">
                        <a:latin typeface="Arial Narrow" panose="020B0606020202030204" pitchFamily="34" charset="0"/>
                      </a:endParaRPr>
                    </a:p>
                  </a:txBody>
                  <a:tcPr marL="36000" marR="36000" marT="0" marB="0"/>
                </a:tc>
                <a:extLst>
                  <a:ext uri="{0D108BD9-81ED-4DB2-BD59-A6C34878D82A}">
                    <a16:rowId xmlns:a16="http://schemas.microsoft.com/office/drawing/2014/main" val="2241466982"/>
                  </a:ext>
                </a:extLst>
              </a:tr>
              <a:tr h="0">
                <a:tc>
                  <a:txBody>
                    <a:bodyPr/>
                    <a:lstStyle/>
                    <a:p>
                      <a:pPr algn="r"/>
                      <a:r>
                        <a:rPr lang="en-US">
                          <a:latin typeface="Arial Narrow" panose="020B0606020202030204" pitchFamily="34" charset="0"/>
                        </a:rPr>
                        <a:t>a.</a:t>
                      </a:r>
                      <a:endParaRPr lang="en-ID">
                        <a:latin typeface="Arial Narrow" panose="020B0606020202030204" pitchFamily="34" charset="0"/>
                      </a:endParaRPr>
                    </a:p>
                  </a:txBody>
                  <a:tcPr marL="36000" marR="36000" marT="0" marB="0"/>
                </a:tc>
                <a:tc>
                  <a:txBody>
                    <a:bodyPr/>
                    <a:lstStyle/>
                    <a:p>
                      <a:r>
                        <a:rPr lang="en-US">
                          <a:latin typeface="Arial Narrow" panose="020B0606020202030204" pitchFamily="34" charset="0"/>
                        </a:rPr>
                        <a:t>HPP</a:t>
                      </a:r>
                      <a:endParaRPr lang="en-ID">
                        <a:latin typeface="Arial Narrow" panose="020B0606020202030204" pitchFamily="34" charset="0"/>
                      </a:endParaRPr>
                    </a:p>
                  </a:txBody>
                  <a:tcPr marL="36000" marR="36000" marT="0" marB="0"/>
                </a:tc>
                <a:tc>
                  <a:txBody>
                    <a:bodyPr/>
                    <a:lstStyle/>
                    <a:p>
                      <a:pPr algn="r"/>
                      <a:r>
                        <a:rPr lang="en-US">
                          <a:latin typeface="Arial Narrow" panose="020B0606020202030204" pitchFamily="34" charset="0"/>
                        </a:rPr>
                        <a:t>500</a:t>
                      </a:r>
                      <a:endParaRPr lang="en-ID">
                        <a:latin typeface="Arial Narrow" panose="020B0606020202030204" pitchFamily="34" charset="0"/>
                      </a:endParaRPr>
                    </a:p>
                  </a:txBody>
                  <a:tcPr marL="36000" marR="36000" marT="0" marB="0"/>
                </a:tc>
                <a:tc>
                  <a:txBody>
                    <a:bodyPr/>
                    <a:lstStyle/>
                    <a:p>
                      <a:pPr algn="r"/>
                      <a:r>
                        <a:rPr lang="en-US">
                          <a:latin typeface="Arial Narrow" panose="020B0606020202030204" pitchFamily="34" charset="0"/>
                        </a:rPr>
                        <a:t>1.000</a:t>
                      </a:r>
                      <a:endParaRPr lang="en-ID">
                        <a:latin typeface="Arial Narrow" panose="020B0606020202030204" pitchFamily="34" charset="0"/>
                      </a:endParaRPr>
                    </a:p>
                  </a:txBody>
                  <a:tcPr marL="36000" marR="36000" marT="0" marB="0"/>
                </a:tc>
                <a:tc>
                  <a:txBody>
                    <a:bodyPr/>
                    <a:lstStyle/>
                    <a:p>
                      <a:pPr algn="r"/>
                      <a:r>
                        <a:rPr lang="en-US">
                          <a:latin typeface="Arial Narrow" panose="020B0606020202030204" pitchFamily="34" charset="0"/>
                        </a:rPr>
                        <a:t>1.700</a:t>
                      </a:r>
                      <a:endParaRPr lang="en-ID">
                        <a:latin typeface="Arial Narrow" panose="020B0606020202030204" pitchFamily="34" charset="0"/>
                      </a:endParaRPr>
                    </a:p>
                  </a:txBody>
                  <a:tcPr marL="36000" marR="36000" marT="0" marB="0"/>
                </a:tc>
                <a:tc>
                  <a:txBody>
                    <a:bodyPr/>
                    <a:lstStyle/>
                    <a:p>
                      <a:pPr algn="r"/>
                      <a:r>
                        <a:rPr lang="en-US">
                          <a:latin typeface="Arial Narrow" panose="020B0606020202030204" pitchFamily="34" charset="0"/>
                        </a:rPr>
                        <a:t>2.400</a:t>
                      </a:r>
                      <a:endParaRPr lang="en-ID">
                        <a:latin typeface="Arial Narrow" panose="020B0606020202030204" pitchFamily="34" charset="0"/>
                      </a:endParaRPr>
                    </a:p>
                  </a:txBody>
                  <a:tcPr marL="36000" marR="36000" marT="0" marB="0"/>
                </a:tc>
                <a:extLst>
                  <a:ext uri="{0D108BD9-81ED-4DB2-BD59-A6C34878D82A}">
                    <a16:rowId xmlns:a16="http://schemas.microsoft.com/office/drawing/2014/main" val="2099533076"/>
                  </a:ext>
                </a:extLst>
              </a:tr>
              <a:tr h="0">
                <a:tc>
                  <a:txBody>
                    <a:bodyPr/>
                    <a:lstStyle/>
                    <a:p>
                      <a:pPr algn="r"/>
                      <a:r>
                        <a:rPr lang="en-US">
                          <a:latin typeface="Arial Narrow" panose="020B0606020202030204" pitchFamily="34" charset="0"/>
                        </a:rPr>
                        <a:t>b.</a:t>
                      </a:r>
                      <a:endParaRPr lang="en-ID">
                        <a:latin typeface="Arial Narrow" panose="020B0606020202030204" pitchFamily="34" charset="0"/>
                      </a:endParaRPr>
                    </a:p>
                  </a:txBody>
                  <a:tcPr marL="36000" marR="36000" marT="0" marB="0"/>
                </a:tc>
                <a:tc>
                  <a:txBody>
                    <a:bodyPr/>
                    <a:lstStyle/>
                    <a:p>
                      <a:r>
                        <a:rPr lang="en-US">
                          <a:latin typeface="Arial Narrow" panose="020B0606020202030204" pitchFamily="34" charset="0"/>
                        </a:rPr>
                        <a:t>Biaya operasi</a:t>
                      </a:r>
                      <a:endParaRPr lang="en-ID">
                        <a:latin typeface="Arial Narrow" panose="020B0606020202030204" pitchFamily="34" charset="0"/>
                      </a:endParaRPr>
                    </a:p>
                  </a:txBody>
                  <a:tcPr marL="36000" marR="36000" marT="0" marB="0"/>
                </a:tc>
                <a:tc>
                  <a:txBody>
                    <a:bodyPr/>
                    <a:lstStyle/>
                    <a:p>
                      <a:pPr algn="r"/>
                      <a:r>
                        <a:rPr lang="en-US">
                          <a:latin typeface="Arial Narrow" panose="020B0606020202030204" pitchFamily="34" charset="0"/>
                        </a:rPr>
                        <a:t>300</a:t>
                      </a:r>
                      <a:endParaRPr lang="en-ID">
                        <a:latin typeface="Arial Narrow" panose="020B0606020202030204" pitchFamily="34" charset="0"/>
                      </a:endParaRPr>
                    </a:p>
                  </a:txBody>
                  <a:tcPr marL="36000" marR="36000" marT="0" marB="0"/>
                </a:tc>
                <a:tc>
                  <a:txBody>
                    <a:bodyPr/>
                    <a:lstStyle/>
                    <a:p>
                      <a:pPr algn="r"/>
                      <a:r>
                        <a:rPr lang="en-US">
                          <a:latin typeface="Arial Narrow" panose="020B0606020202030204" pitchFamily="34" charset="0"/>
                        </a:rPr>
                        <a:t>400</a:t>
                      </a:r>
                      <a:endParaRPr lang="en-ID">
                        <a:latin typeface="Arial Narrow" panose="020B0606020202030204" pitchFamily="34" charset="0"/>
                      </a:endParaRPr>
                    </a:p>
                  </a:txBody>
                  <a:tcPr marL="36000" marR="36000" marT="0" marB="0"/>
                </a:tc>
                <a:tc>
                  <a:txBody>
                    <a:bodyPr/>
                    <a:lstStyle/>
                    <a:p>
                      <a:pPr algn="r"/>
                      <a:r>
                        <a:rPr lang="en-US">
                          <a:latin typeface="Arial Narrow" panose="020B0606020202030204" pitchFamily="34" charset="0"/>
                        </a:rPr>
                        <a:t>230</a:t>
                      </a:r>
                      <a:endParaRPr lang="en-ID">
                        <a:latin typeface="Arial Narrow" panose="020B0606020202030204" pitchFamily="34" charset="0"/>
                      </a:endParaRPr>
                    </a:p>
                  </a:txBody>
                  <a:tcPr marL="36000" marR="36000" marT="0" marB="0"/>
                </a:tc>
                <a:tc>
                  <a:txBody>
                    <a:bodyPr/>
                    <a:lstStyle/>
                    <a:p>
                      <a:pPr algn="r"/>
                      <a:r>
                        <a:rPr lang="en-US">
                          <a:latin typeface="Arial Narrow" panose="020B0606020202030204" pitchFamily="34" charset="0"/>
                        </a:rPr>
                        <a:t>360</a:t>
                      </a:r>
                      <a:endParaRPr lang="en-ID">
                        <a:latin typeface="Arial Narrow" panose="020B0606020202030204" pitchFamily="34" charset="0"/>
                      </a:endParaRPr>
                    </a:p>
                  </a:txBody>
                  <a:tcPr marL="36000" marR="36000" marT="0" marB="0"/>
                </a:tc>
                <a:extLst>
                  <a:ext uri="{0D108BD9-81ED-4DB2-BD59-A6C34878D82A}">
                    <a16:rowId xmlns:a16="http://schemas.microsoft.com/office/drawing/2014/main" val="2388955992"/>
                  </a:ext>
                </a:extLst>
              </a:tr>
              <a:tr h="0">
                <a:tc>
                  <a:txBody>
                    <a:bodyPr/>
                    <a:lstStyle/>
                    <a:p>
                      <a:pPr algn="r"/>
                      <a:r>
                        <a:rPr lang="en-US">
                          <a:latin typeface="Arial Narrow" panose="020B0606020202030204" pitchFamily="34" charset="0"/>
                        </a:rPr>
                        <a:t>c.</a:t>
                      </a:r>
                      <a:endParaRPr lang="en-ID">
                        <a:latin typeface="Arial Narrow" panose="020B0606020202030204" pitchFamily="34" charset="0"/>
                      </a:endParaRPr>
                    </a:p>
                  </a:txBody>
                  <a:tcPr marL="36000" marR="36000" marT="0" marB="0"/>
                </a:tc>
                <a:tc>
                  <a:txBody>
                    <a:bodyPr/>
                    <a:lstStyle/>
                    <a:p>
                      <a:r>
                        <a:rPr lang="en-US">
                          <a:latin typeface="Arial Narrow" panose="020B0606020202030204" pitchFamily="34" charset="0"/>
                        </a:rPr>
                        <a:t>Biaya PPn</a:t>
                      </a:r>
                      <a:endParaRPr lang="en-ID">
                        <a:latin typeface="Arial Narrow" panose="020B0606020202030204" pitchFamily="34" charset="0"/>
                      </a:endParaRPr>
                    </a:p>
                  </a:txBody>
                  <a:tcPr marL="36000" marR="36000" marT="0" marB="0"/>
                </a:tc>
                <a:tc>
                  <a:txBody>
                    <a:bodyPr/>
                    <a:lstStyle/>
                    <a:p>
                      <a:pPr algn="r"/>
                      <a:r>
                        <a:rPr lang="en-US">
                          <a:latin typeface="Arial Narrow" panose="020B0606020202030204" pitchFamily="34" charset="0"/>
                        </a:rPr>
                        <a:t>0</a:t>
                      </a:r>
                      <a:endParaRPr lang="en-ID">
                        <a:latin typeface="Arial Narrow" panose="020B0606020202030204" pitchFamily="34" charset="0"/>
                      </a:endParaRPr>
                    </a:p>
                  </a:txBody>
                  <a:tcPr marL="36000" marR="36000" marT="0" marB="0"/>
                </a:tc>
                <a:tc>
                  <a:txBody>
                    <a:bodyPr/>
                    <a:lstStyle/>
                    <a:p>
                      <a:pPr algn="r"/>
                      <a:r>
                        <a:rPr lang="en-US">
                          <a:latin typeface="Arial Narrow" panose="020B0606020202030204" pitchFamily="34" charset="0"/>
                        </a:rPr>
                        <a:t>100</a:t>
                      </a:r>
                      <a:endParaRPr lang="en-ID">
                        <a:latin typeface="Arial Narrow" panose="020B0606020202030204" pitchFamily="34" charset="0"/>
                      </a:endParaRPr>
                    </a:p>
                  </a:txBody>
                  <a:tcPr marL="36000" marR="36000" marT="0" marB="0">
                    <a:solidFill>
                      <a:schemeClr val="accent4">
                        <a:lumMod val="40000"/>
                        <a:lumOff val="60000"/>
                      </a:schemeClr>
                    </a:solidFill>
                  </a:tcPr>
                </a:tc>
                <a:tc>
                  <a:txBody>
                    <a:bodyPr/>
                    <a:lstStyle/>
                    <a:p>
                      <a:pPr algn="r"/>
                      <a:r>
                        <a:rPr lang="en-US" dirty="0">
                          <a:latin typeface="Arial Narrow" panose="020B0606020202030204" pitchFamily="34" charset="0"/>
                        </a:rPr>
                        <a:t>170</a:t>
                      </a:r>
                      <a:endParaRPr lang="en-ID" dirty="0">
                        <a:latin typeface="Arial Narrow" panose="020B0606020202030204" pitchFamily="34" charset="0"/>
                      </a:endParaRPr>
                    </a:p>
                  </a:txBody>
                  <a:tcPr marL="36000" marR="36000" marT="0" marB="0">
                    <a:solidFill>
                      <a:schemeClr val="accent2">
                        <a:lumMod val="60000"/>
                        <a:lumOff val="40000"/>
                      </a:schemeClr>
                    </a:solidFill>
                  </a:tcPr>
                </a:tc>
                <a:tc>
                  <a:txBody>
                    <a:bodyPr/>
                    <a:lstStyle/>
                    <a:p>
                      <a:pPr algn="r"/>
                      <a:r>
                        <a:rPr lang="en-US">
                          <a:latin typeface="Arial Narrow" panose="020B0606020202030204" pitchFamily="34" charset="0"/>
                        </a:rPr>
                        <a:t>240</a:t>
                      </a:r>
                      <a:endParaRPr lang="en-ID">
                        <a:latin typeface="Arial Narrow" panose="020B0606020202030204" pitchFamily="34" charset="0"/>
                      </a:endParaRPr>
                    </a:p>
                  </a:txBody>
                  <a:tcPr marL="36000" marR="36000" marT="0" marB="0">
                    <a:solidFill>
                      <a:schemeClr val="accent6">
                        <a:lumMod val="60000"/>
                        <a:lumOff val="40000"/>
                      </a:schemeClr>
                    </a:solidFill>
                  </a:tcPr>
                </a:tc>
                <a:extLst>
                  <a:ext uri="{0D108BD9-81ED-4DB2-BD59-A6C34878D82A}">
                    <a16:rowId xmlns:a16="http://schemas.microsoft.com/office/drawing/2014/main" val="3775109330"/>
                  </a:ext>
                </a:extLst>
              </a:tr>
              <a:tr h="0">
                <a:tc>
                  <a:txBody>
                    <a:bodyPr/>
                    <a:lstStyle/>
                    <a:p>
                      <a:pPr algn="r"/>
                      <a:r>
                        <a:rPr lang="en-US">
                          <a:latin typeface="Arial Narrow" panose="020B0606020202030204" pitchFamily="34" charset="0"/>
                        </a:rPr>
                        <a:t>d.</a:t>
                      </a:r>
                      <a:endParaRPr lang="en-ID">
                        <a:latin typeface="Arial Narrow" panose="020B0606020202030204" pitchFamily="34" charset="0"/>
                      </a:endParaRPr>
                    </a:p>
                  </a:txBody>
                  <a:tcPr marL="36000" marR="36000" marT="0" marB="0"/>
                </a:tc>
                <a:tc>
                  <a:txBody>
                    <a:bodyPr/>
                    <a:lstStyle/>
                    <a:p>
                      <a:r>
                        <a:rPr lang="en-US">
                          <a:latin typeface="Arial Narrow" panose="020B0606020202030204" pitchFamily="34" charset="0"/>
                        </a:rPr>
                        <a:t>Total biaya [a+b+c]</a:t>
                      </a:r>
                      <a:endParaRPr lang="en-ID">
                        <a:latin typeface="Arial Narrow" panose="020B0606020202030204" pitchFamily="34" charset="0"/>
                      </a:endParaRPr>
                    </a:p>
                  </a:txBody>
                  <a:tcPr marL="36000" marR="36000" marT="0" marB="0"/>
                </a:tc>
                <a:tc>
                  <a:txBody>
                    <a:bodyPr/>
                    <a:lstStyle/>
                    <a:p>
                      <a:pPr algn="r"/>
                      <a:r>
                        <a:rPr lang="en-US">
                          <a:latin typeface="Arial Narrow" panose="020B0606020202030204" pitchFamily="34" charset="0"/>
                        </a:rPr>
                        <a:t>800</a:t>
                      </a:r>
                      <a:endParaRPr lang="en-ID">
                        <a:latin typeface="Arial Narrow" panose="020B0606020202030204" pitchFamily="34" charset="0"/>
                      </a:endParaRPr>
                    </a:p>
                  </a:txBody>
                  <a:tcPr marL="36000" marR="36000" marT="0" marB="0"/>
                </a:tc>
                <a:tc>
                  <a:txBody>
                    <a:bodyPr/>
                    <a:lstStyle/>
                    <a:p>
                      <a:pPr algn="r"/>
                      <a:r>
                        <a:rPr lang="en-US">
                          <a:latin typeface="Arial Narrow" panose="020B0606020202030204" pitchFamily="34" charset="0"/>
                        </a:rPr>
                        <a:t>1.500</a:t>
                      </a:r>
                      <a:endParaRPr lang="en-ID">
                        <a:latin typeface="Arial Narrow" panose="020B0606020202030204" pitchFamily="34" charset="0"/>
                      </a:endParaRPr>
                    </a:p>
                  </a:txBody>
                  <a:tcPr marL="36000" marR="36000" marT="0" marB="0"/>
                </a:tc>
                <a:tc>
                  <a:txBody>
                    <a:bodyPr/>
                    <a:lstStyle/>
                    <a:p>
                      <a:pPr algn="r"/>
                      <a:r>
                        <a:rPr lang="en-US">
                          <a:latin typeface="Arial Narrow" panose="020B0606020202030204" pitchFamily="34" charset="0"/>
                        </a:rPr>
                        <a:t>2.100</a:t>
                      </a:r>
                      <a:endParaRPr lang="en-ID">
                        <a:latin typeface="Arial Narrow" panose="020B0606020202030204" pitchFamily="34" charset="0"/>
                      </a:endParaRPr>
                    </a:p>
                  </a:txBody>
                  <a:tcPr marL="36000" marR="36000" marT="0" marB="0"/>
                </a:tc>
                <a:tc>
                  <a:txBody>
                    <a:bodyPr/>
                    <a:lstStyle/>
                    <a:p>
                      <a:pPr algn="r"/>
                      <a:r>
                        <a:rPr lang="en-US">
                          <a:latin typeface="Arial Narrow" panose="020B0606020202030204" pitchFamily="34" charset="0"/>
                        </a:rPr>
                        <a:t>3.000</a:t>
                      </a:r>
                      <a:endParaRPr lang="en-ID">
                        <a:latin typeface="Arial Narrow" panose="020B0606020202030204" pitchFamily="34" charset="0"/>
                      </a:endParaRPr>
                    </a:p>
                  </a:txBody>
                  <a:tcPr marL="36000" marR="36000" marT="0" marB="0"/>
                </a:tc>
                <a:extLst>
                  <a:ext uri="{0D108BD9-81ED-4DB2-BD59-A6C34878D82A}">
                    <a16:rowId xmlns:a16="http://schemas.microsoft.com/office/drawing/2014/main" val="4268003812"/>
                  </a:ext>
                </a:extLst>
              </a:tr>
              <a:tr h="0">
                <a:tc>
                  <a:txBody>
                    <a:bodyPr/>
                    <a:lstStyle/>
                    <a:p>
                      <a:r>
                        <a:rPr lang="en-US">
                          <a:latin typeface="Arial Narrow" panose="020B0606020202030204" pitchFamily="34" charset="0"/>
                        </a:rPr>
                        <a:t>3</a:t>
                      </a:r>
                      <a:endParaRPr lang="en-ID">
                        <a:latin typeface="Arial Narrow" panose="020B0606020202030204" pitchFamily="34" charset="0"/>
                      </a:endParaRPr>
                    </a:p>
                  </a:txBody>
                  <a:tcPr marL="36000" marR="36000" marT="0" marB="0"/>
                </a:tc>
                <a:tc>
                  <a:txBody>
                    <a:bodyPr/>
                    <a:lstStyle/>
                    <a:p>
                      <a:r>
                        <a:rPr lang="en-US">
                          <a:latin typeface="Arial Narrow" panose="020B0606020202030204" pitchFamily="34" charset="0"/>
                        </a:rPr>
                        <a:t>Laba</a:t>
                      </a:r>
                      <a:endParaRPr lang="en-ID">
                        <a:latin typeface="Arial Narrow" panose="020B0606020202030204" pitchFamily="34" charset="0"/>
                      </a:endParaRPr>
                    </a:p>
                  </a:txBody>
                  <a:tcPr marL="36000" marR="36000" marT="0" marB="0"/>
                </a:tc>
                <a:tc>
                  <a:txBody>
                    <a:bodyPr/>
                    <a:lstStyle/>
                    <a:p>
                      <a:pPr algn="r"/>
                      <a:r>
                        <a:rPr lang="en-US">
                          <a:latin typeface="Arial Narrow" panose="020B0606020202030204" pitchFamily="34" charset="0"/>
                        </a:rPr>
                        <a:t>200</a:t>
                      </a:r>
                      <a:endParaRPr lang="en-ID">
                        <a:latin typeface="Arial Narrow" panose="020B0606020202030204" pitchFamily="34" charset="0"/>
                      </a:endParaRPr>
                    </a:p>
                  </a:txBody>
                  <a:tcPr marL="36000" marR="36000" marT="0" marB="0"/>
                </a:tc>
                <a:tc>
                  <a:txBody>
                    <a:bodyPr/>
                    <a:lstStyle/>
                    <a:p>
                      <a:pPr algn="r"/>
                      <a:r>
                        <a:rPr lang="en-US">
                          <a:latin typeface="Arial Narrow" panose="020B0606020202030204" pitchFamily="34" charset="0"/>
                        </a:rPr>
                        <a:t>200</a:t>
                      </a:r>
                      <a:endParaRPr lang="en-ID">
                        <a:latin typeface="Arial Narrow" panose="020B0606020202030204" pitchFamily="34" charset="0"/>
                      </a:endParaRPr>
                    </a:p>
                  </a:txBody>
                  <a:tcPr marL="36000" marR="36000" marT="0" marB="0"/>
                </a:tc>
                <a:tc>
                  <a:txBody>
                    <a:bodyPr/>
                    <a:lstStyle/>
                    <a:p>
                      <a:pPr algn="r"/>
                      <a:r>
                        <a:rPr lang="en-US">
                          <a:latin typeface="Arial Narrow" panose="020B0606020202030204" pitchFamily="34" charset="0"/>
                        </a:rPr>
                        <a:t>300</a:t>
                      </a:r>
                      <a:endParaRPr lang="en-ID">
                        <a:latin typeface="Arial Narrow" panose="020B0606020202030204" pitchFamily="34" charset="0"/>
                      </a:endParaRPr>
                    </a:p>
                  </a:txBody>
                  <a:tcPr marL="36000" marR="36000" marT="0" marB="0"/>
                </a:tc>
                <a:tc>
                  <a:txBody>
                    <a:bodyPr/>
                    <a:lstStyle/>
                    <a:p>
                      <a:pPr algn="r"/>
                      <a:r>
                        <a:rPr lang="en-US">
                          <a:latin typeface="Arial Narrow" panose="020B0606020202030204" pitchFamily="34" charset="0"/>
                        </a:rPr>
                        <a:t>350</a:t>
                      </a:r>
                      <a:endParaRPr lang="en-ID">
                        <a:latin typeface="Arial Narrow" panose="020B0606020202030204" pitchFamily="34" charset="0"/>
                      </a:endParaRPr>
                    </a:p>
                  </a:txBody>
                  <a:tcPr marL="36000" marR="36000" marT="0" marB="0"/>
                </a:tc>
                <a:extLst>
                  <a:ext uri="{0D108BD9-81ED-4DB2-BD59-A6C34878D82A}">
                    <a16:rowId xmlns:a16="http://schemas.microsoft.com/office/drawing/2014/main" val="2081825343"/>
                  </a:ext>
                </a:extLst>
              </a:tr>
              <a:tr h="0">
                <a:tc>
                  <a:txBody>
                    <a:bodyPr/>
                    <a:lstStyle/>
                    <a:p>
                      <a:r>
                        <a:rPr lang="en-US">
                          <a:latin typeface="Arial Narrow" panose="020B0606020202030204" pitchFamily="34" charset="0"/>
                        </a:rPr>
                        <a:t>4</a:t>
                      </a:r>
                      <a:endParaRPr lang="en-ID">
                        <a:latin typeface="Arial Narrow" panose="020B0606020202030204" pitchFamily="34" charset="0"/>
                      </a:endParaRPr>
                    </a:p>
                  </a:txBody>
                  <a:tcPr marL="36000" marR="36000" marT="0" marB="0"/>
                </a:tc>
                <a:tc>
                  <a:txBody>
                    <a:bodyPr/>
                    <a:lstStyle/>
                    <a:p>
                      <a:r>
                        <a:rPr lang="en-US">
                          <a:latin typeface="Arial Narrow" panose="020B0606020202030204" pitchFamily="34" charset="0"/>
                        </a:rPr>
                        <a:t>PPn [10% x #1]</a:t>
                      </a:r>
                      <a:endParaRPr lang="en-ID">
                        <a:latin typeface="Arial Narrow" panose="020B0606020202030204" pitchFamily="34" charset="0"/>
                      </a:endParaRPr>
                    </a:p>
                  </a:txBody>
                  <a:tcPr marL="36000" marR="36000" marT="0" marB="0"/>
                </a:tc>
                <a:tc>
                  <a:txBody>
                    <a:bodyPr/>
                    <a:lstStyle/>
                    <a:p>
                      <a:pPr algn="r"/>
                      <a:r>
                        <a:rPr lang="en-US" dirty="0">
                          <a:latin typeface="Arial Narrow" panose="020B0606020202030204" pitchFamily="34" charset="0"/>
                        </a:rPr>
                        <a:t>100</a:t>
                      </a:r>
                      <a:endParaRPr lang="en-ID" dirty="0">
                        <a:latin typeface="Arial Narrow" panose="020B0606020202030204" pitchFamily="34" charset="0"/>
                      </a:endParaRPr>
                    </a:p>
                  </a:txBody>
                  <a:tcPr marL="36000" marR="36000" marT="0" marB="0">
                    <a:solidFill>
                      <a:schemeClr val="accent4">
                        <a:lumMod val="40000"/>
                        <a:lumOff val="60000"/>
                      </a:schemeClr>
                    </a:solidFill>
                  </a:tcPr>
                </a:tc>
                <a:tc>
                  <a:txBody>
                    <a:bodyPr/>
                    <a:lstStyle/>
                    <a:p>
                      <a:pPr algn="r"/>
                      <a:r>
                        <a:rPr lang="en-US">
                          <a:latin typeface="Arial Narrow" panose="020B0606020202030204" pitchFamily="34" charset="0"/>
                        </a:rPr>
                        <a:t>170</a:t>
                      </a:r>
                      <a:endParaRPr lang="en-ID">
                        <a:latin typeface="Arial Narrow" panose="020B0606020202030204" pitchFamily="34" charset="0"/>
                      </a:endParaRPr>
                    </a:p>
                  </a:txBody>
                  <a:tcPr marL="36000" marR="36000" marT="0" marB="0">
                    <a:solidFill>
                      <a:schemeClr val="accent2">
                        <a:lumMod val="60000"/>
                        <a:lumOff val="40000"/>
                      </a:schemeClr>
                    </a:solidFill>
                  </a:tcPr>
                </a:tc>
                <a:tc>
                  <a:txBody>
                    <a:bodyPr/>
                    <a:lstStyle/>
                    <a:p>
                      <a:pPr algn="r"/>
                      <a:r>
                        <a:rPr lang="en-US">
                          <a:latin typeface="Arial Narrow" panose="020B0606020202030204" pitchFamily="34" charset="0"/>
                        </a:rPr>
                        <a:t>240</a:t>
                      </a:r>
                      <a:endParaRPr lang="en-ID">
                        <a:latin typeface="Arial Narrow" panose="020B0606020202030204" pitchFamily="34" charset="0"/>
                      </a:endParaRPr>
                    </a:p>
                  </a:txBody>
                  <a:tcPr marL="36000" marR="36000" marT="0" marB="0">
                    <a:solidFill>
                      <a:schemeClr val="accent6">
                        <a:lumMod val="60000"/>
                        <a:lumOff val="40000"/>
                      </a:schemeClr>
                    </a:solidFill>
                  </a:tcPr>
                </a:tc>
                <a:tc>
                  <a:txBody>
                    <a:bodyPr/>
                    <a:lstStyle/>
                    <a:p>
                      <a:pPr algn="r"/>
                      <a:r>
                        <a:rPr lang="en-US" dirty="0">
                          <a:latin typeface="Arial Narrow" panose="020B0606020202030204" pitchFamily="34" charset="0"/>
                        </a:rPr>
                        <a:t>335</a:t>
                      </a:r>
                      <a:endParaRPr lang="en-ID" dirty="0">
                        <a:latin typeface="Arial Narrow" panose="020B0606020202030204" pitchFamily="34" charset="0"/>
                      </a:endParaRPr>
                    </a:p>
                  </a:txBody>
                  <a:tcPr marL="36000" marR="36000" marT="0" marB="0"/>
                </a:tc>
                <a:extLst>
                  <a:ext uri="{0D108BD9-81ED-4DB2-BD59-A6C34878D82A}">
                    <a16:rowId xmlns:a16="http://schemas.microsoft.com/office/drawing/2014/main" val="1025937859"/>
                  </a:ext>
                </a:extLst>
              </a:tr>
            </a:tbl>
          </a:graphicData>
        </a:graphic>
      </p:graphicFrame>
      <p:sp>
        <p:nvSpPr>
          <p:cNvPr id="3" name="Content Placeholder 2">
            <a:extLst>
              <a:ext uri="{FF2B5EF4-FFF2-40B4-BE49-F238E27FC236}">
                <a16:creationId xmlns:a16="http://schemas.microsoft.com/office/drawing/2014/main" id="{CAA2C63E-7BCE-7F79-FEC3-2B31FC616A72}"/>
              </a:ext>
            </a:extLst>
          </p:cNvPr>
          <p:cNvSpPr>
            <a:spLocks noGrp="1"/>
          </p:cNvSpPr>
          <p:nvPr>
            <p:ph sz="half" idx="2"/>
          </p:nvPr>
        </p:nvSpPr>
        <p:spPr>
          <a:xfrm>
            <a:off x="414339" y="4669863"/>
            <a:ext cx="6145248" cy="1572187"/>
          </a:xfrm>
        </p:spPr>
        <p:txBody>
          <a:bodyPr>
            <a:normAutofit/>
          </a:bodyPr>
          <a:lstStyle/>
          <a:p>
            <a:r>
              <a:rPr lang="en-US"/>
              <a:t>PPN merupakan modifikasi dari Pajak Penjualan (PPn) atau </a:t>
            </a:r>
            <a:r>
              <a:rPr lang="en-US" i="1"/>
              <a:t>Sales Tax. </a:t>
            </a:r>
          </a:p>
          <a:p>
            <a:r>
              <a:rPr lang="en-US"/>
              <a:t>Sistem </a:t>
            </a:r>
            <a:r>
              <a:rPr lang="en-US" i="1"/>
              <a:t>Sales Tax</a:t>
            </a:r>
            <a:r>
              <a:rPr lang="en-US"/>
              <a:t> diganti karena memiliki satu kelemahan mendasar, yaitu </a:t>
            </a:r>
            <a:r>
              <a:rPr lang="en-US" i="1">
                <a:highlight>
                  <a:srgbClr val="FFFF00"/>
                </a:highlight>
              </a:rPr>
              <a:t>cascade tax</a:t>
            </a:r>
            <a:r>
              <a:rPr lang="en-US"/>
              <a:t>. </a:t>
            </a:r>
          </a:p>
        </p:txBody>
      </p:sp>
      <p:sp>
        <p:nvSpPr>
          <p:cNvPr id="5" name="Slide Number Placeholder 4">
            <a:extLst>
              <a:ext uri="{FF2B5EF4-FFF2-40B4-BE49-F238E27FC236}">
                <a16:creationId xmlns:a16="http://schemas.microsoft.com/office/drawing/2014/main" id="{746A70AA-E2F6-25B8-7CDD-F12B54B36774}"/>
              </a:ext>
            </a:extLst>
          </p:cNvPr>
          <p:cNvSpPr>
            <a:spLocks noGrp="1"/>
          </p:cNvSpPr>
          <p:nvPr>
            <p:ph type="sldNum" sz="quarter" idx="12"/>
          </p:nvPr>
        </p:nvSpPr>
        <p:spPr/>
        <p:txBody>
          <a:bodyPr/>
          <a:lstStyle/>
          <a:p>
            <a:fld id="{A41DA790-10AA-4C91-B558-F29F37CE99B4}" type="slidenum">
              <a:rPr lang="en-US" smtClean="0"/>
              <a:t>18</a:t>
            </a:fld>
            <a:endParaRPr lang="en-US"/>
          </a:p>
        </p:txBody>
      </p:sp>
      <p:sp>
        <p:nvSpPr>
          <p:cNvPr id="6" name="Title 5">
            <a:extLst>
              <a:ext uri="{FF2B5EF4-FFF2-40B4-BE49-F238E27FC236}">
                <a16:creationId xmlns:a16="http://schemas.microsoft.com/office/drawing/2014/main" id="{660994B7-DBE3-B225-F4B3-344F290BF7B5}"/>
              </a:ext>
            </a:extLst>
          </p:cNvPr>
          <p:cNvSpPr>
            <a:spLocks noGrp="1"/>
          </p:cNvSpPr>
          <p:nvPr>
            <p:ph type="title"/>
          </p:nvPr>
        </p:nvSpPr>
        <p:spPr/>
        <p:txBody>
          <a:bodyPr/>
          <a:lstStyle/>
          <a:p>
            <a:r>
              <a:rPr lang="en-US"/>
              <a:t>#5 Logika Dasar PPN</a:t>
            </a:r>
            <a:endParaRPr lang="en-ID"/>
          </a:p>
        </p:txBody>
      </p:sp>
      <p:sp>
        <p:nvSpPr>
          <p:cNvPr id="2" name="Freeform: Shape 1">
            <a:extLst>
              <a:ext uri="{FF2B5EF4-FFF2-40B4-BE49-F238E27FC236}">
                <a16:creationId xmlns:a16="http://schemas.microsoft.com/office/drawing/2014/main" id="{1D68FA8D-20D7-02E2-AAA4-929C8C80A2C9}"/>
              </a:ext>
            </a:extLst>
          </p:cNvPr>
          <p:cNvSpPr/>
          <p:nvPr/>
        </p:nvSpPr>
        <p:spPr>
          <a:xfrm>
            <a:off x="3759994" y="2504016"/>
            <a:ext cx="660400" cy="279400"/>
          </a:xfrm>
          <a:custGeom>
            <a:avLst/>
            <a:gdLst>
              <a:gd name="connsiteX0" fmla="*/ 0 w 660400"/>
              <a:gd name="connsiteY0" fmla="*/ 0 h 279400"/>
              <a:gd name="connsiteX1" fmla="*/ 148167 w 660400"/>
              <a:gd name="connsiteY1" fmla="*/ 220134 h 279400"/>
              <a:gd name="connsiteX2" fmla="*/ 266700 w 660400"/>
              <a:gd name="connsiteY2" fmla="*/ 127000 h 279400"/>
              <a:gd name="connsiteX3" fmla="*/ 368300 w 660400"/>
              <a:gd name="connsiteY3" fmla="*/ 262467 h 279400"/>
              <a:gd name="connsiteX4" fmla="*/ 512233 w 660400"/>
              <a:gd name="connsiteY4" fmla="*/ 186267 h 279400"/>
              <a:gd name="connsiteX5" fmla="*/ 660400 w 660400"/>
              <a:gd name="connsiteY5" fmla="*/ 279400 h 27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0400" h="279400">
                <a:moveTo>
                  <a:pt x="0" y="0"/>
                </a:moveTo>
                <a:cubicBezTo>
                  <a:pt x="51858" y="99483"/>
                  <a:pt x="103717" y="198967"/>
                  <a:pt x="148167" y="220134"/>
                </a:cubicBezTo>
                <a:cubicBezTo>
                  <a:pt x="192617" y="241301"/>
                  <a:pt x="230011" y="119945"/>
                  <a:pt x="266700" y="127000"/>
                </a:cubicBezTo>
                <a:cubicBezTo>
                  <a:pt x="303389" y="134056"/>
                  <a:pt x="327378" y="252589"/>
                  <a:pt x="368300" y="262467"/>
                </a:cubicBezTo>
                <a:cubicBezTo>
                  <a:pt x="409222" y="272345"/>
                  <a:pt x="463550" y="183445"/>
                  <a:pt x="512233" y="186267"/>
                </a:cubicBezTo>
                <a:cubicBezTo>
                  <a:pt x="560916" y="189089"/>
                  <a:pt x="610658" y="234244"/>
                  <a:pt x="660400" y="279400"/>
                </a:cubicBezTo>
              </a:path>
            </a:pathLst>
          </a:custGeom>
          <a:noFill/>
          <a:ln w="19050">
            <a:solidFill>
              <a:srgbClr val="FF0000"/>
            </a:solidFill>
            <a:headEnd type="none" w="med" len="med"/>
            <a:tailEnd type="arrow"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Shape 7">
            <a:extLst>
              <a:ext uri="{FF2B5EF4-FFF2-40B4-BE49-F238E27FC236}">
                <a16:creationId xmlns:a16="http://schemas.microsoft.com/office/drawing/2014/main" id="{AD9CDF28-9AEE-E4F9-3901-10A300535E9E}"/>
              </a:ext>
            </a:extLst>
          </p:cNvPr>
          <p:cNvSpPr/>
          <p:nvPr/>
        </p:nvSpPr>
        <p:spPr>
          <a:xfrm>
            <a:off x="4877877" y="2504016"/>
            <a:ext cx="660400" cy="279400"/>
          </a:xfrm>
          <a:custGeom>
            <a:avLst/>
            <a:gdLst>
              <a:gd name="connsiteX0" fmla="*/ 0 w 660400"/>
              <a:gd name="connsiteY0" fmla="*/ 0 h 279400"/>
              <a:gd name="connsiteX1" fmla="*/ 148167 w 660400"/>
              <a:gd name="connsiteY1" fmla="*/ 220134 h 279400"/>
              <a:gd name="connsiteX2" fmla="*/ 266700 w 660400"/>
              <a:gd name="connsiteY2" fmla="*/ 127000 h 279400"/>
              <a:gd name="connsiteX3" fmla="*/ 368300 w 660400"/>
              <a:gd name="connsiteY3" fmla="*/ 262467 h 279400"/>
              <a:gd name="connsiteX4" fmla="*/ 512233 w 660400"/>
              <a:gd name="connsiteY4" fmla="*/ 186267 h 279400"/>
              <a:gd name="connsiteX5" fmla="*/ 660400 w 660400"/>
              <a:gd name="connsiteY5" fmla="*/ 279400 h 27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0400" h="279400">
                <a:moveTo>
                  <a:pt x="0" y="0"/>
                </a:moveTo>
                <a:cubicBezTo>
                  <a:pt x="51858" y="99483"/>
                  <a:pt x="103717" y="198967"/>
                  <a:pt x="148167" y="220134"/>
                </a:cubicBezTo>
                <a:cubicBezTo>
                  <a:pt x="192617" y="241301"/>
                  <a:pt x="230011" y="119945"/>
                  <a:pt x="266700" y="127000"/>
                </a:cubicBezTo>
                <a:cubicBezTo>
                  <a:pt x="303389" y="134056"/>
                  <a:pt x="327378" y="252589"/>
                  <a:pt x="368300" y="262467"/>
                </a:cubicBezTo>
                <a:cubicBezTo>
                  <a:pt x="409222" y="272345"/>
                  <a:pt x="463550" y="183445"/>
                  <a:pt x="512233" y="186267"/>
                </a:cubicBezTo>
                <a:cubicBezTo>
                  <a:pt x="560916" y="189089"/>
                  <a:pt x="610658" y="234244"/>
                  <a:pt x="660400" y="279400"/>
                </a:cubicBezTo>
              </a:path>
            </a:pathLst>
          </a:custGeom>
          <a:noFill/>
          <a:ln w="19050">
            <a:solidFill>
              <a:srgbClr val="FF0000"/>
            </a:solidFill>
            <a:headEnd type="none" w="med" len="med"/>
            <a:tailEnd type="arrow"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1238BBCB-0C70-D658-7976-489A4E0EA8A3}"/>
              </a:ext>
            </a:extLst>
          </p:cNvPr>
          <p:cNvSpPr/>
          <p:nvPr/>
        </p:nvSpPr>
        <p:spPr>
          <a:xfrm>
            <a:off x="5881140" y="2504016"/>
            <a:ext cx="660400" cy="279400"/>
          </a:xfrm>
          <a:custGeom>
            <a:avLst/>
            <a:gdLst>
              <a:gd name="connsiteX0" fmla="*/ 0 w 660400"/>
              <a:gd name="connsiteY0" fmla="*/ 0 h 279400"/>
              <a:gd name="connsiteX1" fmla="*/ 148167 w 660400"/>
              <a:gd name="connsiteY1" fmla="*/ 220134 h 279400"/>
              <a:gd name="connsiteX2" fmla="*/ 266700 w 660400"/>
              <a:gd name="connsiteY2" fmla="*/ 127000 h 279400"/>
              <a:gd name="connsiteX3" fmla="*/ 368300 w 660400"/>
              <a:gd name="connsiteY3" fmla="*/ 262467 h 279400"/>
              <a:gd name="connsiteX4" fmla="*/ 512233 w 660400"/>
              <a:gd name="connsiteY4" fmla="*/ 186267 h 279400"/>
              <a:gd name="connsiteX5" fmla="*/ 660400 w 660400"/>
              <a:gd name="connsiteY5" fmla="*/ 279400 h 27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0400" h="279400">
                <a:moveTo>
                  <a:pt x="0" y="0"/>
                </a:moveTo>
                <a:cubicBezTo>
                  <a:pt x="51858" y="99483"/>
                  <a:pt x="103717" y="198967"/>
                  <a:pt x="148167" y="220134"/>
                </a:cubicBezTo>
                <a:cubicBezTo>
                  <a:pt x="192617" y="241301"/>
                  <a:pt x="230011" y="119945"/>
                  <a:pt x="266700" y="127000"/>
                </a:cubicBezTo>
                <a:cubicBezTo>
                  <a:pt x="303389" y="134056"/>
                  <a:pt x="327378" y="252589"/>
                  <a:pt x="368300" y="262467"/>
                </a:cubicBezTo>
                <a:cubicBezTo>
                  <a:pt x="409222" y="272345"/>
                  <a:pt x="463550" y="183445"/>
                  <a:pt x="512233" y="186267"/>
                </a:cubicBezTo>
                <a:cubicBezTo>
                  <a:pt x="560916" y="189089"/>
                  <a:pt x="610658" y="234244"/>
                  <a:pt x="660400" y="279400"/>
                </a:cubicBezTo>
              </a:path>
            </a:pathLst>
          </a:custGeom>
          <a:noFill/>
          <a:ln w="19050">
            <a:solidFill>
              <a:srgbClr val="FF0000"/>
            </a:solidFill>
            <a:headEnd type="none" w="med" len="med"/>
            <a:tailEnd type="arrow"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58D69AB8-A9F7-38AB-DA8C-ABC9B83EA398}"/>
              </a:ext>
            </a:extLst>
          </p:cNvPr>
          <p:cNvSpPr/>
          <p:nvPr/>
        </p:nvSpPr>
        <p:spPr>
          <a:xfrm rot="17739768">
            <a:off x="3595568" y="3805206"/>
            <a:ext cx="1058746" cy="140885"/>
          </a:xfrm>
          <a:custGeom>
            <a:avLst/>
            <a:gdLst>
              <a:gd name="connsiteX0" fmla="*/ 0 w 660400"/>
              <a:gd name="connsiteY0" fmla="*/ 0 h 279400"/>
              <a:gd name="connsiteX1" fmla="*/ 148167 w 660400"/>
              <a:gd name="connsiteY1" fmla="*/ 220134 h 279400"/>
              <a:gd name="connsiteX2" fmla="*/ 266700 w 660400"/>
              <a:gd name="connsiteY2" fmla="*/ 127000 h 279400"/>
              <a:gd name="connsiteX3" fmla="*/ 368300 w 660400"/>
              <a:gd name="connsiteY3" fmla="*/ 262467 h 279400"/>
              <a:gd name="connsiteX4" fmla="*/ 512233 w 660400"/>
              <a:gd name="connsiteY4" fmla="*/ 186267 h 279400"/>
              <a:gd name="connsiteX5" fmla="*/ 660400 w 660400"/>
              <a:gd name="connsiteY5" fmla="*/ 279400 h 27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0400" h="279400">
                <a:moveTo>
                  <a:pt x="0" y="0"/>
                </a:moveTo>
                <a:cubicBezTo>
                  <a:pt x="51858" y="99483"/>
                  <a:pt x="103717" y="198967"/>
                  <a:pt x="148167" y="220134"/>
                </a:cubicBezTo>
                <a:cubicBezTo>
                  <a:pt x="192617" y="241301"/>
                  <a:pt x="230011" y="119945"/>
                  <a:pt x="266700" y="127000"/>
                </a:cubicBezTo>
                <a:cubicBezTo>
                  <a:pt x="303389" y="134056"/>
                  <a:pt x="327378" y="252589"/>
                  <a:pt x="368300" y="262467"/>
                </a:cubicBezTo>
                <a:cubicBezTo>
                  <a:pt x="409222" y="272345"/>
                  <a:pt x="463550" y="183445"/>
                  <a:pt x="512233" y="186267"/>
                </a:cubicBezTo>
                <a:cubicBezTo>
                  <a:pt x="560916" y="189089"/>
                  <a:pt x="610658" y="234244"/>
                  <a:pt x="660400" y="279400"/>
                </a:cubicBezTo>
              </a:path>
            </a:pathLst>
          </a:custGeom>
          <a:noFill/>
          <a:ln w="19050">
            <a:solidFill>
              <a:srgbClr val="FF0000"/>
            </a:solidFill>
            <a:headEnd type="none" w="med" len="med"/>
            <a:tailEnd type="arrow"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7C9A41FB-095D-18A1-F6BF-24F4624CB45F}"/>
              </a:ext>
            </a:extLst>
          </p:cNvPr>
          <p:cNvSpPr/>
          <p:nvPr/>
        </p:nvSpPr>
        <p:spPr>
          <a:xfrm rot="17739768">
            <a:off x="4812478" y="3773680"/>
            <a:ext cx="1058746" cy="140885"/>
          </a:xfrm>
          <a:custGeom>
            <a:avLst/>
            <a:gdLst>
              <a:gd name="connsiteX0" fmla="*/ 0 w 660400"/>
              <a:gd name="connsiteY0" fmla="*/ 0 h 279400"/>
              <a:gd name="connsiteX1" fmla="*/ 148167 w 660400"/>
              <a:gd name="connsiteY1" fmla="*/ 220134 h 279400"/>
              <a:gd name="connsiteX2" fmla="*/ 266700 w 660400"/>
              <a:gd name="connsiteY2" fmla="*/ 127000 h 279400"/>
              <a:gd name="connsiteX3" fmla="*/ 368300 w 660400"/>
              <a:gd name="connsiteY3" fmla="*/ 262467 h 279400"/>
              <a:gd name="connsiteX4" fmla="*/ 512233 w 660400"/>
              <a:gd name="connsiteY4" fmla="*/ 186267 h 279400"/>
              <a:gd name="connsiteX5" fmla="*/ 660400 w 660400"/>
              <a:gd name="connsiteY5" fmla="*/ 279400 h 27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0400" h="279400">
                <a:moveTo>
                  <a:pt x="0" y="0"/>
                </a:moveTo>
                <a:cubicBezTo>
                  <a:pt x="51858" y="99483"/>
                  <a:pt x="103717" y="198967"/>
                  <a:pt x="148167" y="220134"/>
                </a:cubicBezTo>
                <a:cubicBezTo>
                  <a:pt x="192617" y="241301"/>
                  <a:pt x="230011" y="119945"/>
                  <a:pt x="266700" y="127000"/>
                </a:cubicBezTo>
                <a:cubicBezTo>
                  <a:pt x="303389" y="134056"/>
                  <a:pt x="327378" y="252589"/>
                  <a:pt x="368300" y="262467"/>
                </a:cubicBezTo>
                <a:cubicBezTo>
                  <a:pt x="409222" y="272345"/>
                  <a:pt x="463550" y="183445"/>
                  <a:pt x="512233" y="186267"/>
                </a:cubicBezTo>
                <a:cubicBezTo>
                  <a:pt x="560916" y="189089"/>
                  <a:pt x="610658" y="234244"/>
                  <a:pt x="660400" y="279400"/>
                </a:cubicBezTo>
              </a:path>
            </a:pathLst>
          </a:custGeom>
          <a:noFill/>
          <a:ln w="19050">
            <a:solidFill>
              <a:srgbClr val="FF0000"/>
            </a:solidFill>
            <a:headEnd type="none" w="med" len="med"/>
            <a:tailEnd type="arrow"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4FC19FFD-C67A-DB38-6142-B9782CA9B5C0}"/>
              </a:ext>
            </a:extLst>
          </p:cNvPr>
          <p:cNvSpPr/>
          <p:nvPr/>
        </p:nvSpPr>
        <p:spPr>
          <a:xfrm rot="17739768">
            <a:off x="5866151" y="3773681"/>
            <a:ext cx="1058746" cy="140885"/>
          </a:xfrm>
          <a:custGeom>
            <a:avLst/>
            <a:gdLst>
              <a:gd name="connsiteX0" fmla="*/ 0 w 660400"/>
              <a:gd name="connsiteY0" fmla="*/ 0 h 279400"/>
              <a:gd name="connsiteX1" fmla="*/ 148167 w 660400"/>
              <a:gd name="connsiteY1" fmla="*/ 220134 h 279400"/>
              <a:gd name="connsiteX2" fmla="*/ 266700 w 660400"/>
              <a:gd name="connsiteY2" fmla="*/ 127000 h 279400"/>
              <a:gd name="connsiteX3" fmla="*/ 368300 w 660400"/>
              <a:gd name="connsiteY3" fmla="*/ 262467 h 279400"/>
              <a:gd name="connsiteX4" fmla="*/ 512233 w 660400"/>
              <a:gd name="connsiteY4" fmla="*/ 186267 h 279400"/>
              <a:gd name="connsiteX5" fmla="*/ 660400 w 660400"/>
              <a:gd name="connsiteY5" fmla="*/ 279400 h 27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0400" h="279400">
                <a:moveTo>
                  <a:pt x="0" y="0"/>
                </a:moveTo>
                <a:cubicBezTo>
                  <a:pt x="51858" y="99483"/>
                  <a:pt x="103717" y="198967"/>
                  <a:pt x="148167" y="220134"/>
                </a:cubicBezTo>
                <a:cubicBezTo>
                  <a:pt x="192617" y="241301"/>
                  <a:pt x="230011" y="119945"/>
                  <a:pt x="266700" y="127000"/>
                </a:cubicBezTo>
                <a:cubicBezTo>
                  <a:pt x="303389" y="134056"/>
                  <a:pt x="327378" y="252589"/>
                  <a:pt x="368300" y="262467"/>
                </a:cubicBezTo>
                <a:cubicBezTo>
                  <a:pt x="409222" y="272345"/>
                  <a:pt x="463550" y="183445"/>
                  <a:pt x="512233" y="186267"/>
                </a:cubicBezTo>
                <a:cubicBezTo>
                  <a:pt x="560916" y="189089"/>
                  <a:pt x="610658" y="234244"/>
                  <a:pt x="660400" y="279400"/>
                </a:cubicBezTo>
              </a:path>
            </a:pathLst>
          </a:custGeom>
          <a:noFill/>
          <a:ln w="19050">
            <a:solidFill>
              <a:srgbClr val="FF0000"/>
            </a:solidFill>
            <a:headEnd type="none" w="med" len="med"/>
            <a:tailEnd type="arrow"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Content Placeholder 2">
            <a:extLst>
              <a:ext uri="{FF2B5EF4-FFF2-40B4-BE49-F238E27FC236}">
                <a16:creationId xmlns:a16="http://schemas.microsoft.com/office/drawing/2014/main" id="{3E87905B-4AE4-B1FE-5CF4-4110A7889EC9}"/>
              </a:ext>
            </a:extLst>
          </p:cNvPr>
          <p:cNvSpPr txBox="1">
            <a:spLocks/>
          </p:cNvSpPr>
          <p:nvPr/>
        </p:nvSpPr>
        <p:spPr>
          <a:xfrm>
            <a:off x="7562850" y="1570891"/>
            <a:ext cx="4459908" cy="437627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Arial Narrow" panose="020B06060202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Arial Narrow" panose="020B0606020202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Arial Narrow" panose="020B0606020202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Arial Narrow" panose="020B0606020202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Arial Narrow" panose="020B0606020202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i="1">
                <a:highlight>
                  <a:srgbClr val="FFFF00"/>
                </a:highlight>
              </a:rPr>
              <a:t>Cascade tax</a:t>
            </a:r>
            <a:r>
              <a:rPr lang="en-US"/>
              <a:t>, yaitu: pajak dikenakan atas produk di setiap tahap rantai pasok, dari awal—bahan baku—hingga tahap akhir pembelian konsumen. </a:t>
            </a:r>
          </a:p>
          <a:p>
            <a:r>
              <a:rPr lang="en-US"/>
              <a:t>Di dalam </a:t>
            </a:r>
            <a:r>
              <a:rPr lang="en-US" i="1"/>
              <a:t>cascade tax</a:t>
            </a:r>
            <a:r>
              <a:rPr lang="en-US"/>
              <a:t>, setiap pembeli di dalam rantai pasok membayar harga berdasarkan biaya yang dibebankan, termasuk pajak penjualan yang sebelumnya telah dibebankan, seperti terlihat pada tabel di samping.</a:t>
            </a:r>
            <a:endParaRPr lang="en-ID"/>
          </a:p>
        </p:txBody>
      </p:sp>
    </p:spTree>
    <p:extLst>
      <p:ext uri="{BB962C8B-B14F-4D97-AF65-F5344CB8AC3E}">
        <p14:creationId xmlns:p14="http://schemas.microsoft.com/office/powerpoint/2010/main" val="182077959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up)">
                                      <p:cBhvr>
                                        <p:cTn id="7" dur="1000"/>
                                        <p:tgtEl>
                                          <p:spTgt spid="13"/>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left)">
                                      <p:cBhvr>
                                        <p:cTn id="11" dur="1000"/>
                                        <p:tgtEl>
                                          <p:spTgt spid="2"/>
                                        </p:tgtEl>
                                      </p:cBhvr>
                                    </p:animEffect>
                                  </p:childTnLst>
                                </p:cTn>
                              </p:par>
                            </p:childTnLst>
                          </p:cTn>
                        </p:par>
                        <p:par>
                          <p:cTn id="12" fill="hold">
                            <p:stCondLst>
                              <p:cond delay="2000"/>
                            </p:stCondLst>
                            <p:childTnLst>
                              <p:par>
                                <p:cTn id="13" presetID="22" presetClass="entr" presetSubtype="4"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down)">
                                      <p:cBhvr>
                                        <p:cTn id="15" dur="1000"/>
                                        <p:tgtEl>
                                          <p:spTgt spid="10"/>
                                        </p:tgtEl>
                                      </p:cBhvr>
                                    </p:animEffect>
                                  </p:childTnLst>
                                </p:cTn>
                              </p:par>
                            </p:childTnLst>
                          </p:cTn>
                        </p:par>
                        <p:par>
                          <p:cTn id="16" fill="hold">
                            <p:stCondLst>
                              <p:cond delay="3000"/>
                            </p:stCondLst>
                            <p:childTnLst>
                              <p:par>
                                <p:cTn id="17" presetID="22" presetClass="entr" presetSubtype="1"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up)">
                                      <p:cBhvr>
                                        <p:cTn id="19" dur="1000"/>
                                        <p:tgtEl>
                                          <p:spTgt spid="8"/>
                                        </p:tgtEl>
                                      </p:cBhvr>
                                    </p:animEffect>
                                  </p:childTnLst>
                                </p:cTn>
                              </p:par>
                            </p:childTnLst>
                          </p:cTn>
                        </p:par>
                        <p:par>
                          <p:cTn id="20" fill="hold">
                            <p:stCondLst>
                              <p:cond delay="4000"/>
                            </p:stCondLst>
                            <p:childTnLst>
                              <p:par>
                                <p:cTn id="21" presetID="22" presetClass="entr" presetSubtype="4" fill="hold" grpId="0" nodeType="after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ipe(down)">
                                      <p:cBhvr>
                                        <p:cTn id="23" dur="1000"/>
                                        <p:tgtEl>
                                          <p:spTgt spid="11"/>
                                        </p:tgtEl>
                                      </p:cBhvr>
                                    </p:animEffect>
                                  </p:childTnLst>
                                </p:cTn>
                              </p:par>
                            </p:childTnLst>
                          </p:cTn>
                        </p:par>
                        <p:par>
                          <p:cTn id="24" fill="hold">
                            <p:stCondLst>
                              <p:cond delay="5000"/>
                            </p:stCondLst>
                            <p:childTnLst>
                              <p:par>
                                <p:cTn id="25" presetID="22" presetClass="entr" presetSubtype="1" fill="hold" grpId="0" nodeType="after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up)">
                                      <p:cBhvr>
                                        <p:cTn id="27" dur="1000"/>
                                        <p:tgtEl>
                                          <p:spTgt spid="9"/>
                                        </p:tgtEl>
                                      </p:cBhvr>
                                    </p:animEffect>
                                  </p:childTnLst>
                                </p:cTn>
                              </p:par>
                            </p:childTnLst>
                          </p:cTn>
                        </p:par>
                        <p:par>
                          <p:cTn id="28" fill="hold">
                            <p:stCondLst>
                              <p:cond delay="6000"/>
                            </p:stCondLst>
                            <p:childTnLst>
                              <p:par>
                                <p:cTn id="29" presetID="22" presetClass="entr" presetSubtype="4" fill="hold" grpId="0" nodeType="after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wipe(down)">
                                      <p:cBhvr>
                                        <p:cTn id="31"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animBg="1"/>
      <p:bldP spid="9" grpId="0" animBg="1"/>
      <p:bldP spid="10" grpId="0" animBg="1"/>
      <p:bldP spid="11" grpId="0" animBg="1"/>
      <p:bldP spid="12" grpId="0" animBg="1"/>
      <p:bldP spid="1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5564F8EB-E438-4F52-8911-CA065DE682A1}"/>
              </a:ext>
            </a:extLst>
          </p:cNvPr>
          <p:cNvSpPr>
            <a:spLocks noGrp="1"/>
          </p:cNvSpPr>
          <p:nvPr>
            <p:ph type="sldNum" sz="quarter" idx="12"/>
          </p:nvPr>
        </p:nvSpPr>
        <p:spPr/>
        <p:txBody>
          <a:bodyPr/>
          <a:lstStyle/>
          <a:p>
            <a:fld id="{A41DA790-10AA-4C91-B558-F29F37CE99B4}" type="slidenum">
              <a:rPr lang="en-US" smtClean="0"/>
              <a:t>19</a:t>
            </a:fld>
            <a:endParaRPr lang="en-US"/>
          </a:p>
        </p:txBody>
      </p:sp>
      <p:sp>
        <p:nvSpPr>
          <p:cNvPr id="6" name="Title 5">
            <a:extLst>
              <a:ext uri="{FF2B5EF4-FFF2-40B4-BE49-F238E27FC236}">
                <a16:creationId xmlns:a16="http://schemas.microsoft.com/office/drawing/2014/main" id="{46F6EA7D-62A7-38F7-48DA-B4ACBD925795}"/>
              </a:ext>
            </a:extLst>
          </p:cNvPr>
          <p:cNvSpPr>
            <a:spLocks noGrp="1"/>
          </p:cNvSpPr>
          <p:nvPr>
            <p:ph type="title"/>
          </p:nvPr>
        </p:nvSpPr>
        <p:spPr/>
        <p:txBody>
          <a:bodyPr/>
          <a:lstStyle/>
          <a:p>
            <a:r>
              <a:rPr lang="en-US"/>
              <a:t>#5 Logika Dasar PPN</a:t>
            </a:r>
            <a:endParaRPr lang="en-ID"/>
          </a:p>
        </p:txBody>
      </p:sp>
      <p:sp>
        <p:nvSpPr>
          <p:cNvPr id="12" name="Content Placeholder 11">
            <a:extLst>
              <a:ext uri="{FF2B5EF4-FFF2-40B4-BE49-F238E27FC236}">
                <a16:creationId xmlns:a16="http://schemas.microsoft.com/office/drawing/2014/main" id="{878B048B-00C6-FEF8-7316-C6EC7CDADC60}"/>
              </a:ext>
            </a:extLst>
          </p:cNvPr>
          <p:cNvSpPr>
            <a:spLocks noGrp="1"/>
          </p:cNvSpPr>
          <p:nvPr>
            <p:ph sz="half" idx="2"/>
          </p:nvPr>
        </p:nvSpPr>
        <p:spPr>
          <a:xfrm>
            <a:off x="4183529" y="1671867"/>
            <a:ext cx="7574645" cy="4376274"/>
          </a:xfrm>
        </p:spPr>
        <p:txBody>
          <a:bodyPr numCol="2" spcCol="144000">
            <a:normAutofit/>
          </a:bodyPr>
          <a:lstStyle/>
          <a:p>
            <a:r>
              <a:rPr lang="en-US" dirty="0"/>
              <a:t>Di </a:t>
            </a:r>
            <a:r>
              <a:rPr lang="en-US" dirty="0" err="1"/>
              <a:t>dalam</a:t>
            </a:r>
            <a:r>
              <a:rPr lang="en-US" dirty="0"/>
              <a:t> proses </a:t>
            </a:r>
            <a:r>
              <a:rPr lang="en-US" dirty="0" err="1"/>
              <a:t>bisnis</a:t>
            </a:r>
            <a:r>
              <a:rPr lang="en-US" dirty="0"/>
              <a:t>, </a:t>
            </a:r>
            <a:r>
              <a:rPr lang="en-US" dirty="0" err="1"/>
              <a:t>penjualan</a:t>
            </a:r>
            <a:r>
              <a:rPr lang="en-US" dirty="0"/>
              <a:t> </a:t>
            </a:r>
            <a:r>
              <a:rPr lang="en-US" dirty="0" err="1"/>
              <a:t>dapat</a:t>
            </a:r>
            <a:r>
              <a:rPr lang="en-US" dirty="0"/>
              <a:t> </a:t>
            </a:r>
            <a:r>
              <a:rPr lang="en-US" dirty="0" err="1"/>
              <a:t>dilihat</a:t>
            </a:r>
            <a:r>
              <a:rPr lang="en-US" dirty="0"/>
              <a:t> </a:t>
            </a:r>
            <a:r>
              <a:rPr lang="en-US" dirty="0" err="1"/>
              <a:t>dari</a:t>
            </a:r>
            <a:r>
              <a:rPr lang="en-US" dirty="0"/>
              <a:t> </a:t>
            </a:r>
            <a:r>
              <a:rPr lang="en-US" dirty="0" err="1"/>
              <a:t>pendekatan</a:t>
            </a:r>
            <a:r>
              <a:rPr lang="en-US" dirty="0"/>
              <a:t> Input + Process </a:t>
            </a:r>
            <a:r>
              <a:rPr lang="en-US"/>
              <a:t>= Output. </a:t>
            </a:r>
          </a:p>
          <a:p>
            <a:r>
              <a:rPr lang="en-US"/>
              <a:t>Sistem </a:t>
            </a:r>
            <a:r>
              <a:rPr lang="en-US" dirty="0"/>
              <a:t>PPN </a:t>
            </a:r>
            <a:r>
              <a:rPr lang="en-US" dirty="0" err="1"/>
              <a:t>berasal</a:t>
            </a:r>
            <a:r>
              <a:rPr lang="en-US" dirty="0"/>
              <a:t> </a:t>
            </a:r>
            <a:r>
              <a:rPr lang="en-US" dirty="0" err="1"/>
              <a:t>dari</a:t>
            </a:r>
            <a:r>
              <a:rPr lang="en-US" dirty="0"/>
              <a:t> </a:t>
            </a:r>
            <a:r>
              <a:rPr lang="en-US" dirty="0" err="1"/>
              <a:t>pendekatan</a:t>
            </a:r>
            <a:r>
              <a:rPr lang="en-US" dirty="0"/>
              <a:t> </a:t>
            </a:r>
            <a:r>
              <a:rPr lang="en-US" dirty="0" err="1"/>
              <a:t>tersebut</a:t>
            </a:r>
            <a:r>
              <a:rPr lang="en-US" dirty="0"/>
              <a:t>, </a:t>
            </a:r>
            <a:r>
              <a:rPr lang="en-US" dirty="0" err="1"/>
              <a:t>seperti</a:t>
            </a:r>
            <a:r>
              <a:rPr lang="en-US" dirty="0"/>
              <a:t> </a:t>
            </a:r>
            <a:r>
              <a:rPr lang="en-US" dirty="0" err="1"/>
              <a:t>terlihat</a:t>
            </a:r>
            <a:r>
              <a:rPr lang="en-US" dirty="0"/>
              <a:t> di </a:t>
            </a:r>
            <a:r>
              <a:rPr lang="en-US" dirty="0" err="1"/>
              <a:t>persamaan</a:t>
            </a:r>
            <a:r>
              <a:rPr lang="en-US" dirty="0"/>
              <a:t> </a:t>
            </a:r>
            <a:r>
              <a:rPr lang="en-US" dirty="0" err="1"/>
              <a:t>berikut</a:t>
            </a:r>
            <a:r>
              <a:rPr lang="en-US" dirty="0"/>
              <a:t> </a:t>
            </a:r>
            <a:r>
              <a:rPr lang="en-US" dirty="0" err="1"/>
              <a:t>ini</a:t>
            </a:r>
            <a:r>
              <a:rPr lang="en-US" dirty="0"/>
              <a:t>:</a:t>
            </a:r>
          </a:p>
          <a:p>
            <a:pPr marL="518400" lvl="1" indent="-288000">
              <a:buFont typeface="+mj-lt"/>
              <a:buAutoNum type="arabicPeriod"/>
            </a:pPr>
            <a:r>
              <a:rPr lang="en-US" dirty="0"/>
              <a:t>Input + Process = Output</a:t>
            </a:r>
          </a:p>
          <a:p>
            <a:pPr marL="518400" lvl="1" indent="-288000">
              <a:buFont typeface="+mj-lt"/>
              <a:buAutoNum type="arabicPeriod"/>
            </a:pPr>
            <a:r>
              <a:rPr lang="en-US" dirty="0"/>
              <a:t>Output – Input = Process</a:t>
            </a:r>
          </a:p>
          <a:p>
            <a:pPr marL="518400" lvl="1" indent="-288000">
              <a:buFont typeface="+mj-lt"/>
              <a:buAutoNum type="arabicPeriod"/>
            </a:pPr>
            <a:r>
              <a:rPr lang="en-US" dirty="0">
                <a:highlight>
                  <a:srgbClr val="FFFF00"/>
                </a:highlight>
              </a:rPr>
              <a:t>t(Output) – t(Input) = t(Process) = t(value added)</a:t>
            </a:r>
          </a:p>
          <a:p>
            <a:pPr marL="518400" lvl="1" indent="-288000">
              <a:buFont typeface="+mj-lt"/>
              <a:buAutoNum type="arabicPeriod"/>
            </a:pPr>
            <a:r>
              <a:rPr lang="en-US" dirty="0"/>
              <a:t>t(Output – Input) = t(Value Added) = Value Added Tax</a:t>
            </a:r>
            <a:endParaRPr lang="en-ID" dirty="0"/>
          </a:p>
          <a:p>
            <a:r>
              <a:rPr lang="en-US" dirty="0" err="1"/>
              <a:t>Penjelasan</a:t>
            </a:r>
            <a:r>
              <a:rPr lang="en-US" dirty="0"/>
              <a:t>:</a:t>
            </a:r>
          </a:p>
          <a:p>
            <a:pPr marL="518400" lvl="1" indent="-288000">
              <a:buFont typeface="Arial Narrow" panose="020B0606020202030204" pitchFamily="34" charset="0"/>
              <a:buChar char="―"/>
            </a:pPr>
            <a:r>
              <a:rPr lang="en-US" dirty="0"/>
              <a:t>Input </a:t>
            </a:r>
            <a:r>
              <a:rPr lang="en-US" dirty="0" err="1"/>
              <a:t>merupakan</a:t>
            </a:r>
            <a:r>
              <a:rPr lang="en-US" dirty="0"/>
              <a:t> </a:t>
            </a:r>
            <a:r>
              <a:rPr lang="en-US" dirty="0" err="1"/>
              <a:t>harga</a:t>
            </a:r>
            <a:r>
              <a:rPr lang="en-US" dirty="0"/>
              <a:t> </a:t>
            </a:r>
            <a:r>
              <a:rPr lang="en-US" dirty="0" err="1"/>
              <a:t>beli</a:t>
            </a:r>
            <a:r>
              <a:rPr lang="en-US" dirty="0"/>
              <a:t> </a:t>
            </a:r>
            <a:r>
              <a:rPr lang="en-US" dirty="0" err="1"/>
              <a:t>barang</a:t>
            </a:r>
            <a:r>
              <a:rPr lang="en-US" dirty="0"/>
              <a:t>/</a:t>
            </a:r>
            <a:r>
              <a:rPr lang="en-US" dirty="0" err="1"/>
              <a:t>jasa</a:t>
            </a:r>
            <a:r>
              <a:rPr lang="en-US" dirty="0"/>
              <a:t> </a:t>
            </a:r>
            <a:r>
              <a:rPr lang="en-US" dirty="0" err="1"/>
              <a:t>dari</a:t>
            </a:r>
            <a:r>
              <a:rPr lang="en-US" dirty="0"/>
              <a:t> vendor</a:t>
            </a:r>
          </a:p>
          <a:p>
            <a:pPr marL="518400" lvl="1" indent="-288000">
              <a:buFont typeface="Arial Narrow" panose="020B0606020202030204" pitchFamily="34" charset="0"/>
              <a:buChar char="―"/>
            </a:pPr>
            <a:r>
              <a:rPr lang="en-US" dirty="0"/>
              <a:t>Process </a:t>
            </a:r>
            <a:r>
              <a:rPr lang="en-US" dirty="0" err="1"/>
              <a:t>terdiri</a:t>
            </a:r>
            <a:r>
              <a:rPr lang="en-US" dirty="0"/>
              <a:t> </a:t>
            </a:r>
            <a:r>
              <a:rPr lang="en-US" dirty="0" err="1"/>
              <a:t>dari</a:t>
            </a:r>
            <a:r>
              <a:rPr lang="en-US" dirty="0"/>
              <a:t> wages + profit</a:t>
            </a:r>
          </a:p>
          <a:p>
            <a:pPr marL="518400" lvl="1" indent="-288000">
              <a:buFont typeface="Arial Narrow" panose="020B0606020202030204" pitchFamily="34" charset="0"/>
              <a:buChar char="―"/>
            </a:pPr>
            <a:r>
              <a:rPr lang="en-US" dirty="0"/>
              <a:t>Output </a:t>
            </a:r>
            <a:r>
              <a:rPr lang="en-US" dirty="0" err="1"/>
              <a:t>merupakan</a:t>
            </a:r>
            <a:r>
              <a:rPr lang="en-US" dirty="0"/>
              <a:t> </a:t>
            </a:r>
            <a:r>
              <a:rPr lang="en-US" dirty="0" err="1"/>
              <a:t>harga</a:t>
            </a:r>
            <a:r>
              <a:rPr lang="en-US" dirty="0"/>
              <a:t> </a:t>
            </a:r>
            <a:r>
              <a:rPr lang="en-US" dirty="0" err="1"/>
              <a:t>jual</a:t>
            </a:r>
            <a:r>
              <a:rPr lang="en-US" dirty="0"/>
              <a:t> </a:t>
            </a:r>
            <a:r>
              <a:rPr lang="en-US" dirty="0" err="1"/>
              <a:t>barang</a:t>
            </a:r>
            <a:r>
              <a:rPr lang="en-US" dirty="0"/>
              <a:t>/</a:t>
            </a:r>
            <a:r>
              <a:rPr lang="en-US" dirty="0" err="1"/>
              <a:t>jasa</a:t>
            </a:r>
            <a:r>
              <a:rPr lang="en-US" dirty="0"/>
              <a:t> </a:t>
            </a:r>
            <a:r>
              <a:rPr lang="en-US" dirty="0" err="1"/>
              <a:t>kepada</a:t>
            </a:r>
            <a:r>
              <a:rPr lang="en-US" dirty="0"/>
              <a:t> customer</a:t>
            </a:r>
          </a:p>
          <a:p>
            <a:pPr marL="518400" lvl="1" indent="-288000">
              <a:buFont typeface="Arial Narrow" panose="020B0606020202030204" pitchFamily="34" charset="0"/>
              <a:buChar char="―"/>
            </a:pPr>
            <a:r>
              <a:rPr lang="en-US" dirty="0" err="1"/>
              <a:t>Huruf</a:t>
            </a:r>
            <a:r>
              <a:rPr lang="en-US" dirty="0"/>
              <a:t> t </a:t>
            </a:r>
            <a:r>
              <a:rPr lang="en-US" dirty="0" err="1"/>
              <a:t>merupakan</a:t>
            </a:r>
            <a:r>
              <a:rPr lang="en-US" dirty="0"/>
              <a:t> </a:t>
            </a:r>
            <a:r>
              <a:rPr lang="en-US" dirty="0" err="1"/>
              <a:t>tarif</a:t>
            </a:r>
            <a:r>
              <a:rPr lang="en-US" dirty="0"/>
              <a:t> </a:t>
            </a:r>
            <a:r>
              <a:rPr lang="en-US" dirty="0" err="1"/>
              <a:t>pajak</a:t>
            </a:r>
            <a:r>
              <a:rPr lang="en-US" dirty="0"/>
              <a:t> yang </a:t>
            </a:r>
            <a:r>
              <a:rPr lang="en-US" dirty="0" err="1"/>
              <a:t>diatur</a:t>
            </a:r>
            <a:r>
              <a:rPr lang="en-US" dirty="0"/>
              <a:t> di </a:t>
            </a:r>
            <a:r>
              <a:rPr lang="en-US" dirty="0" err="1"/>
              <a:t>undang-undang</a:t>
            </a:r>
            <a:r>
              <a:rPr lang="en-US" dirty="0"/>
              <a:t>.</a:t>
            </a:r>
          </a:p>
        </p:txBody>
      </p:sp>
      <p:pic>
        <p:nvPicPr>
          <p:cNvPr id="16" name="Content Placeholder 9" descr="A screen shot of a black background&#10;&#10;AI-generated content may be incorrect.">
            <a:extLst>
              <a:ext uri="{FF2B5EF4-FFF2-40B4-BE49-F238E27FC236}">
                <a16:creationId xmlns:a16="http://schemas.microsoft.com/office/drawing/2014/main" id="{E5B818C0-B138-EC47-D205-DC48644E8A16}"/>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rcRect l="7962" r="5190"/>
          <a:stretch>
            <a:fillRect/>
          </a:stretch>
        </p:blipFill>
        <p:spPr>
          <a:xfrm>
            <a:off x="433826" y="1998821"/>
            <a:ext cx="3431525" cy="377332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62884953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8327530C-E702-418A-BF9B-0CEBE0C4104D}"/>
              </a:ext>
            </a:extLst>
          </p:cNvPr>
          <p:cNvSpPr>
            <a:spLocks noGrp="1"/>
          </p:cNvSpPr>
          <p:nvPr>
            <p:ph type="sldNum" sz="quarter" idx="12"/>
          </p:nvPr>
        </p:nvSpPr>
        <p:spPr/>
        <p:txBody>
          <a:bodyPr/>
          <a:lstStyle/>
          <a:p>
            <a:fld id="{58DF3EFF-6170-4F6A-8198-B446E83B3031}" type="slidenum">
              <a:rPr lang="en-ID" smtClean="0"/>
              <a:t>2</a:t>
            </a:fld>
            <a:endParaRPr lang="en-ID"/>
          </a:p>
        </p:txBody>
      </p:sp>
      <p:sp>
        <p:nvSpPr>
          <p:cNvPr id="2" name="Title 1">
            <a:extLst>
              <a:ext uri="{FF2B5EF4-FFF2-40B4-BE49-F238E27FC236}">
                <a16:creationId xmlns:a16="http://schemas.microsoft.com/office/drawing/2014/main" id="{75034EEF-6469-40B8-85FF-63D009679291}"/>
              </a:ext>
            </a:extLst>
          </p:cNvPr>
          <p:cNvSpPr>
            <a:spLocks noGrp="1"/>
          </p:cNvSpPr>
          <p:nvPr>
            <p:ph type="title"/>
          </p:nvPr>
        </p:nvSpPr>
        <p:spPr/>
        <p:txBody>
          <a:bodyPr/>
          <a:lstStyle/>
          <a:p>
            <a:r>
              <a:rPr lang="en-ID" b="1" i="1">
                <a:effectLst>
                  <a:outerShdw blurRad="38100" dist="38100" dir="2700000" algn="tl">
                    <a:srgbClr val="000000">
                      <a:alpha val="43137"/>
                    </a:srgbClr>
                  </a:outerShdw>
                </a:effectLst>
              </a:rPr>
              <a:t>Biodata Narasumber</a:t>
            </a:r>
          </a:p>
        </p:txBody>
      </p:sp>
      <p:graphicFrame>
        <p:nvGraphicFramePr>
          <p:cNvPr id="8" name="Content Placeholder 7">
            <a:extLst>
              <a:ext uri="{FF2B5EF4-FFF2-40B4-BE49-F238E27FC236}">
                <a16:creationId xmlns:a16="http://schemas.microsoft.com/office/drawing/2014/main" id="{BFE55263-3C2C-8D5D-9596-1479CA61935E}"/>
              </a:ext>
            </a:extLst>
          </p:cNvPr>
          <p:cNvGraphicFramePr>
            <a:graphicFrameLocks noGrp="1"/>
          </p:cNvGraphicFramePr>
          <p:nvPr>
            <p:ph idx="1"/>
            <p:extLst>
              <p:ext uri="{D42A27DB-BD31-4B8C-83A1-F6EECF244321}">
                <p14:modId xmlns:p14="http://schemas.microsoft.com/office/powerpoint/2010/main" val="2407157317"/>
              </p:ext>
            </p:extLst>
          </p:nvPr>
        </p:nvGraphicFramePr>
        <p:xfrm>
          <a:off x="414338" y="1695450"/>
          <a:ext cx="11344274" cy="4343400"/>
        </p:xfrm>
        <a:graphic>
          <a:graphicData uri="http://schemas.openxmlformats.org/drawingml/2006/table">
            <a:tbl>
              <a:tblPr firstRow="1" firstCol="1" bandRow="1">
                <a:tableStyleId>{3B4B98B0-60AC-42C2-AFA5-B58CD77FA1E5}</a:tableStyleId>
              </a:tblPr>
              <a:tblGrid>
                <a:gridCol w="2103040">
                  <a:extLst>
                    <a:ext uri="{9D8B030D-6E8A-4147-A177-3AD203B41FA5}">
                      <a16:colId xmlns:a16="http://schemas.microsoft.com/office/drawing/2014/main" val="1551640554"/>
                    </a:ext>
                  </a:extLst>
                </a:gridCol>
                <a:gridCol w="256121">
                  <a:extLst>
                    <a:ext uri="{9D8B030D-6E8A-4147-A177-3AD203B41FA5}">
                      <a16:colId xmlns:a16="http://schemas.microsoft.com/office/drawing/2014/main" val="111775263"/>
                    </a:ext>
                  </a:extLst>
                </a:gridCol>
                <a:gridCol w="8985113">
                  <a:extLst>
                    <a:ext uri="{9D8B030D-6E8A-4147-A177-3AD203B41FA5}">
                      <a16:colId xmlns:a16="http://schemas.microsoft.com/office/drawing/2014/main" val="3843180551"/>
                    </a:ext>
                  </a:extLst>
                </a:gridCol>
              </a:tblGrid>
              <a:tr h="257856">
                <a:tc>
                  <a:txBody>
                    <a:bodyPr/>
                    <a:lstStyle/>
                    <a:p>
                      <a:pPr marL="342900" marR="0" lvl="0" indent="-342900">
                        <a:lnSpc>
                          <a:spcPct val="100000"/>
                        </a:lnSpc>
                        <a:spcBef>
                          <a:spcPts val="0"/>
                        </a:spcBef>
                        <a:spcAft>
                          <a:spcPts val="0"/>
                        </a:spcAft>
                        <a:buFont typeface="Symbol" panose="05050102010706020507" pitchFamily="18" charset="2"/>
                        <a:buChar char=""/>
                      </a:pPr>
                      <a:r>
                        <a:rPr lang="en-US" sz="1900" b="0">
                          <a:solidFill>
                            <a:schemeClr val="tx1"/>
                          </a:solidFill>
                          <a:effectLst/>
                          <a:latin typeface="Arial Narrow" panose="020B0606020202030204" pitchFamily="34" charset="0"/>
                        </a:rPr>
                        <a:t>Nama</a:t>
                      </a:r>
                      <a:endParaRPr lang="en-ID" sz="1900" b="0">
                        <a:solidFill>
                          <a:schemeClr val="tx1"/>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0" marR="36000" marT="0" marB="0"/>
                </a:tc>
                <a:tc>
                  <a:txBody>
                    <a:bodyPr/>
                    <a:lstStyle/>
                    <a:p>
                      <a:pPr marL="0" marR="0">
                        <a:lnSpc>
                          <a:spcPct val="100000"/>
                        </a:lnSpc>
                        <a:spcBef>
                          <a:spcPts val="0"/>
                        </a:spcBef>
                        <a:spcAft>
                          <a:spcPts val="0"/>
                        </a:spcAft>
                      </a:pPr>
                      <a:r>
                        <a:rPr lang="en-US" sz="1900" b="0">
                          <a:solidFill>
                            <a:schemeClr val="tx1"/>
                          </a:solidFill>
                          <a:effectLst/>
                          <a:latin typeface="Arial Narrow" panose="020B0606020202030204" pitchFamily="34" charset="0"/>
                        </a:rPr>
                        <a:t>:</a:t>
                      </a:r>
                      <a:endParaRPr lang="en-ID" sz="1900" b="0">
                        <a:solidFill>
                          <a:schemeClr val="tx1"/>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0" marR="36000" marT="0" marB="0"/>
                </a:tc>
                <a:tc>
                  <a:txBody>
                    <a:bodyPr/>
                    <a:lstStyle/>
                    <a:p>
                      <a:pPr marL="0" marR="0">
                        <a:lnSpc>
                          <a:spcPct val="100000"/>
                        </a:lnSpc>
                        <a:spcBef>
                          <a:spcPts val="0"/>
                        </a:spcBef>
                        <a:spcAft>
                          <a:spcPts val="0"/>
                        </a:spcAft>
                      </a:pPr>
                      <a:r>
                        <a:rPr lang="en-US" sz="1900" b="0">
                          <a:solidFill>
                            <a:schemeClr val="tx1"/>
                          </a:solidFill>
                          <a:effectLst/>
                          <a:latin typeface="Arial Narrow" panose="020B0606020202030204" pitchFamily="34" charset="0"/>
                        </a:rPr>
                        <a:t>Dr. </a:t>
                      </a:r>
                      <a:r>
                        <a:rPr lang="id-ID" sz="1900" b="0">
                          <a:solidFill>
                            <a:schemeClr val="tx1"/>
                          </a:solidFill>
                          <a:effectLst/>
                          <a:latin typeface="Arial Narrow" panose="020B0606020202030204" pitchFamily="34" charset="0"/>
                        </a:rPr>
                        <a:t>Prianto Budi Saptono</a:t>
                      </a:r>
                      <a:r>
                        <a:rPr lang="en-US" sz="1900" b="0">
                          <a:solidFill>
                            <a:schemeClr val="tx1"/>
                          </a:solidFill>
                          <a:effectLst/>
                          <a:latin typeface="Arial Narrow" panose="020B0606020202030204" pitchFamily="34" charset="0"/>
                        </a:rPr>
                        <a:t>, Ak., CA., MBA</a:t>
                      </a:r>
                      <a:endParaRPr lang="en-ID" sz="1900" b="0">
                        <a:solidFill>
                          <a:schemeClr val="tx1"/>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0" marR="36000" marT="0" marB="0"/>
                </a:tc>
                <a:extLst>
                  <a:ext uri="{0D108BD9-81ED-4DB2-BD59-A6C34878D82A}">
                    <a16:rowId xmlns:a16="http://schemas.microsoft.com/office/drawing/2014/main" val="3050742677"/>
                  </a:ext>
                </a:extLst>
              </a:tr>
              <a:tr h="257856">
                <a:tc>
                  <a:txBody>
                    <a:bodyPr/>
                    <a:lstStyle/>
                    <a:p>
                      <a:pPr marL="342900" marR="0" lvl="0" indent="-342900">
                        <a:lnSpc>
                          <a:spcPct val="100000"/>
                        </a:lnSpc>
                        <a:spcBef>
                          <a:spcPts val="0"/>
                        </a:spcBef>
                        <a:spcAft>
                          <a:spcPts val="0"/>
                        </a:spcAft>
                        <a:buFont typeface="Symbol" panose="05050102010706020507" pitchFamily="18" charset="2"/>
                        <a:buChar char=""/>
                      </a:pPr>
                      <a:r>
                        <a:rPr lang="en-ID" sz="1900" b="0">
                          <a:solidFill>
                            <a:schemeClr val="tx1"/>
                          </a:solidFill>
                          <a:effectLst/>
                          <a:latin typeface="Arial Narrow" panose="020B0606020202030204" pitchFamily="34" charset="0"/>
                          <a:ea typeface="Times New Roman" panose="02020603050405020304" pitchFamily="18" charset="0"/>
                          <a:cs typeface="Times New Roman" panose="02020603050405020304" pitchFamily="18" charset="0"/>
                        </a:rPr>
                        <a:t>Asal</a:t>
                      </a:r>
                    </a:p>
                  </a:txBody>
                  <a:tcPr marL="0" marR="36000" marT="0" marB="0"/>
                </a:tc>
                <a:tc>
                  <a:txBody>
                    <a:bodyPr/>
                    <a:lstStyle/>
                    <a:p>
                      <a:pPr marL="0" marR="0">
                        <a:lnSpc>
                          <a:spcPct val="100000"/>
                        </a:lnSpc>
                        <a:spcBef>
                          <a:spcPts val="0"/>
                        </a:spcBef>
                        <a:spcAft>
                          <a:spcPts val="0"/>
                        </a:spcAft>
                      </a:pPr>
                      <a:r>
                        <a:rPr lang="en-ID" sz="1900" b="0">
                          <a:solidFill>
                            <a:schemeClr val="tx1"/>
                          </a:solidFill>
                          <a:effectLst/>
                          <a:latin typeface="Arial Narrow" panose="020B0606020202030204" pitchFamily="34" charset="0"/>
                          <a:ea typeface="Times New Roman" panose="02020603050405020304" pitchFamily="18" charset="0"/>
                          <a:cs typeface="Times New Roman" panose="02020603050405020304" pitchFamily="18" charset="0"/>
                        </a:rPr>
                        <a:t>:</a:t>
                      </a:r>
                    </a:p>
                  </a:txBody>
                  <a:tcPr marL="0" marR="36000" marT="0" marB="0"/>
                </a:tc>
                <a:tc>
                  <a:txBody>
                    <a:bodyPr/>
                    <a:lstStyle/>
                    <a:p>
                      <a:pPr marL="0" marR="0">
                        <a:lnSpc>
                          <a:spcPct val="100000"/>
                        </a:lnSpc>
                        <a:spcBef>
                          <a:spcPts val="0"/>
                        </a:spcBef>
                        <a:spcAft>
                          <a:spcPts val="0"/>
                        </a:spcAft>
                      </a:pPr>
                      <a:r>
                        <a:rPr lang="en-ID" sz="1900" b="0">
                          <a:solidFill>
                            <a:schemeClr val="tx1"/>
                          </a:solidFill>
                          <a:effectLst/>
                          <a:latin typeface="Arial Narrow" panose="020B0606020202030204" pitchFamily="34" charset="0"/>
                          <a:ea typeface="Times New Roman" panose="02020603050405020304" pitchFamily="18" charset="0"/>
                          <a:cs typeface="Times New Roman" panose="02020603050405020304" pitchFamily="18" charset="0"/>
                        </a:rPr>
                        <a:t>Purwokerto</a:t>
                      </a:r>
                    </a:p>
                  </a:txBody>
                  <a:tcPr marL="0" marR="36000" marT="0" marB="0"/>
                </a:tc>
                <a:extLst>
                  <a:ext uri="{0D108BD9-81ED-4DB2-BD59-A6C34878D82A}">
                    <a16:rowId xmlns:a16="http://schemas.microsoft.com/office/drawing/2014/main" val="2873190571"/>
                  </a:ext>
                </a:extLst>
              </a:tr>
              <a:tr h="257856">
                <a:tc>
                  <a:txBody>
                    <a:bodyPr/>
                    <a:lstStyle/>
                    <a:p>
                      <a:pPr marL="342900" marR="0" lvl="0" indent="-342900">
                        <a:lnSpc>
                          <a:spcPct val="100000"/>
                        </a:lnSpc>
                        <a:spcBef>
                          <a:spcPts val="0"/>
                        </a:spcBef>
                        <a:spcAft>
                          <a:spcPts val="0"/>
                        </a:spcAft>
                        <a:buFont typeface="Symbol" panose="05050102010706020507" pitchFamily="18" charset="2"/>
                        <a:buChar char=""/>
                      </a:pPr>
                      <a:r>
                        <a:rPr lang="en-ID" sz="1900" b="0">
                          <a:solidFill>
                            <a:schemeClr val="tx1"/>
                          </a:solidFill>
                          <a:effectLst/>
                          <a:latin typeface="Arial Narrow" panose="020B0606020202030204" pitchFamily="34" charset="0"/>
                          <a:ea typeface="Times New Roman" panose="02020603050405020304" pitchFamily="18" charset="0"/>
                          <a:cs typeface="Times New Roman" panose="02020603050405020304" pitchFamily="18" charset="0"/>
                        </a:rPr>
                        <a:t>Email </a:t>
                      </a:r>
                    </a:p>
                  </a:txBody>
                  <a:tcPr marL="0" marR="36000" marT="0" marB="0"/>
                </a:tc>
                <a:tc>
                  <a:txBody>
                    <a:bodyPr/>
                    <a:lstStyle/>
                    <a:p>
                      <a:pPr marL="0" marR="0">
                        <a:lnSpc>
                          <a:spcPct val="100000"/>
                        </a:lnSpc>
                        <a:spcBef>
                          <a:spcPts val="0"/>
                        </a:spcBef>
                        <a:spcAft>
                          <a:spcPts val="0"/>
                        </a:spcAft>
                      </a:pPr>
                      <a:r>
                        <a:rPr lang="en-ID" sz="1900" b="0">
                          <a:solidFill>
                            <a:schemeClr val="tx1"/>
                          </a:solidFill>
                          <a:effectLst/>
                          <a:latin typeface="Arial Narrow" panose="020B0606020202030204" pitchFamily="34" charset="0"/>
                          <a:ea typeface="Times New Roman" panose="02020603050405020304" pitchFamily="18" charset="0"/>
                          <a:cs typeface="Times New Roman" panose="02020603050405020304" pitchFamily="18" charset="0"/>
                        </a:rPr>
                        <a:t>:</a:t>
                      </a:r>
                    </a:p>
                  </a:txBody>
                  <a:tcPr marL="0" marR="36000" marT="0" marB="0"/>
                </a:tc>
                <a:tc>
                  <a:txBody>
                    <a:bodyPr/>
                    <a:lstStyle/>
                    <a:p>
                      <a:pPr marL="0" marR="0">
                        <a:lnSpc>
                          <a:spcPct val="100000"/>
                        </a:lnSpc>
                        <a:spcBef>
                          <a:spcPts val="0"/>
                        </a:spcBef>
                        <a:spcAft>
                          <a:spcPts val="0"/>
                        </a:spcAft>
                      </a:pPr>
                      <a:r>
                        <a:rPr lang="en-US" sz="1900" b="0">
                          <a:solidFill>
                            <a:schemeClr val="tx1"/>
                          </a:solidFill>
                          <a:effectLst/>
                          <a:latin typeface="Arial Narrow" panose="020B0606020202030204" pitchFamily="34" charset="0"/>
                          <a:hlinkClick r:id="rId2"/>
                        </a:rPr>
                        <a:t>prianto.budi@gmail.com</a:t>
                      </a:r>
                      <a:r>
                        <a:rPr lang="en-US" sz="1900" b="0">
                          <a:solidFill>
                            <a:schemeClr val="tx1"/>
                          </a:solidFill>
                          <a:effectLst/>
                          <a:latin typeface="Arial Narrow" panose="020B0606020202030204" pitchFamily="34" charset="0"/>
                        </a:rPr>
                        <a:t> </a:t>
                      </a:r>
                      <a:r>
                        <a:rPr lang="en-US" sz="1900" b="0">
                          <a:solidFill>
                            <a:srgbClr val="FF0000"/>
                          </a:solidFill>
                          <a:effectLst/>
                          <a:latin typeface="Arial Narrow" panose="020B0606020202030204" pitchFamily="34" charset="0"/>
                        </a:rPr>
                        <a:t>|</a:t>
                      </a:r>
                      <a:r>
                        <a:rPr lang="en-US" sz="1900" b="0">
                          <a:solidFill>
                            <a:schemeClr val="tx1"/>
                          </a:solidFill>
                          <a:effectLst/>
                          <a:latin typeface="Arial Narrow" panose="020B0606020202030204" pitchFamily="34" charset="0"/>
                        </a:rPr>
                        <a:t> </a:t>
                      </a:r>
                      <a:r>
                        <a:rPr lang="en-US" sz="1900" b="0">
                          <a:solidFill>
                            <a:schemeClr val="tx1"/>
                          </a:solidFill>
                          <a:effectLst/>
                          <a:latin typeface="Arial Narrow" panose="020B0606020202030204" pitchFamily="34" charset="0"/>
                          <a:hlinkClick r:id="rId3"/>
                        </a:rPr>
                        <a:t>prianto.saptono@ui.ac.id</a:t>
                      </a:r>
                      <a:r>
                        <a:rPr lang="en-US" sz="1900" b="0">
                          <a:solidFill>
                            <a:schemeClr val="tx1"/>
                          </a:solidFill>
                          <a:effectLst/>
                          <a:latin typeface="Arial Narrow" panose="020B0606020202030204" pitchFamily="34" charset="0"/>
                        </a:rPr>
                        <a:t> </a:t>
                      </a:r>
                      <a:r>
                        <a:rPr lang="en-US" sz="1900" b="0">
                          <a:solidFill>
                            <a:srgbClr val="FF0000"/>
                          </a:solidFill>
                          <a:effectLst/>
                          <a:latin typeface="Arial Narrow" panose="020B0606020202030204" pitchFamily="34" charset="0"/>
                        </a:rPr>
                        <a:t>| </a:t>
                      </a:r>
                      <a:r>
                        <a:rPr lang="en-US" sz="1900" b="0">
                          <a:solidFill>
                            <a:srgbClr val="FF0000"/>
                          </a:solidFill>
                          <a:effectLst/>
                          <a:latin typeface="Arial Narrow" panose="020B0606020202030204" pitchFamily="34" charset="0"/>
                          <a:hlinkClick r:id="rId4"/>
                        </a:rPr>
                        <a:t>prianto.budi@pratamaindomitra.co.id</a:t>
                      </a:r>
                      <a:r>
                        <a:rPr lang="en-US" sz="1900" b="0">
                          <a:solidFill>
                            <a:srgbClr val="FF0000"/>
                          </a:solidFill>
                          <a:effectLst/>
                          <a:latin typeface="Arial Narrow" panose="020B0606020202030204" pitchFamily="34" charset="0"/>
                        </a:rPr>
                        <a:t> </a:t>
                      </a:r>
                      <a:endParaRPr lang="en-ID" sz="1900" b="0">
                        <a:solidFill>
                          <a:schemeClr val="tx1"/>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0" marR="36000" marT="0" marB="0"/>
                </a:tc>
                <a:extLst>
                  <a:ext uri="{0D108BD9-81ED-4DB2-BD59-A6C34878D82A}">
                    <a16:rowId xmlns:a16="http://schemas.microsoft.com/office/drawing/2014/main" val="1190909111"/>
                  </a:ext>
                </a:extLst>
              </a:tr>
              <a:tr h="257856">
                <a:tc>
                  <a:txBody>
                    <a:bodyPr/>
                    <a:lstStyle/>
                    <a:p>
                      <a:pPr marL="342900" marR="0" lvl="0" indent="-342900">
                        <a:lnSpc>
                          <a:spcPct val="100000"/>
                        </a:lnSpc>
                        <a:spcBef>
                          <a:spcPts val="0"/>
                        </a:spcBef>
                        <a:spcAft>
                          <a:spcPts val="0"/>
                        </a:spcAft>
                        <a:buFont typeface="Symbol" panose="05050102010706020507" pitchFamily="18" charset="2"/>
                        <a:buChar char=""/>
                      </a:pPr>
                      <a:r>
                        <a:rPr lang="en-US" sz="1900" b="0">
                          <a:solidFill>
                            <a:schemeClr val="tx1"/>
                          </a:solidFill>
                          <a:effectLst/>
                          <a:latin typeface="Arial Narrow" panose="020B0606020202030204" pitchFamily="34" charset="0"/>
                          <a:ea typeface="Times New Roman" panose="02020603050405020304" pitchFamily="18" charset="0"/>
                          <a:cs typeface="Times New Roman" panose="02020603050405020304" pitchFamily="18" charset="0"/>
                        </a:rPr>
                        <a:t>NIDN / </a:t>
                      </a:r>
                      <a:r>
                        <a:rPr lang="en-ID" sz="1900" b="0">
                          <a:solidFill>
                            <a:schemeClr val="tx1"/>
                          </a:solidFill>
                          <a:effectLst/>
                          <a:latin typeface="Arial Narrow" panose="020B0606020202030204" pitchFamily="34" charset="0"/>
                          <a:ea typeface="Times New Roman" panose="02020603050405020304" pitchFamily="18" charset="0"/>
                          <a:cs typeface="Times New Roman" panose="02020603050405020304" pitchFamily="18" charset="0"/>
                        </a:rPr>
                        <a:t>NUPTK</a:t>
                      </a:r>
                    </a:p>
                  </a:txBody>
                  <a:tcPr marL="0" marR="36000" marT="0" marB="0"/>
                </a:tc>
                <a:tc>
                  <a:txBody>
                    <a:bodyPr/>
                    <a:lstStyle/>
                    <a:p>
                      <a:pPr marL="0" marR="0">
                        <a:lnSpc>
                          <a:spcPct val="100000"/>
                        </a:lnSpc>
                        <a:spcBef>
                          <a:spcPts val="0"/>
                        </a:spcBef>
                        <a:spcAft>
                          <a:spcPts val="0"/>
                        </a:spcAft>
                      </a:pPr>
                      <a:r>
                        <a:rPr lang="en-US" sz="1900" b="0">
                          <a:solidFill>
                            <a:schemeClr val="tx1"/>
                          </a:solidFill>
                          <a:effectLst/>
                          <a:latin typeface="Arial Narrow" panose="020B0606020202030204" pitchFamily="34" charset="0"/>
                          <a:ea typeface="Times New Roman" panose="02020603050405020304" pitchFamily="18" charset="0"/>
                          <a:cs typeface="Times New Roman" panose="02020603050405020304" pitchFamily="18" charset="0"/>
                        </a:rPr>
                        <a:t>:</a:t>
                      </a:r>
                      <a:endParaRPr lang="en-ID" sz="1900" b="0">
                        <a:solidFill>
                          <a:schemeClr val="tx1"/>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0" marR="36000" marT="0" marB="0"/>
                </a:tc>
                <a:tc>
                  <a:txBody>
                    <a:bodyPr/>
                    <a:lstStyle/>
                    <a:p>
                      <a:pPr marL="0" marR="0">
                        <a:lnSpc>
                          <a:spcPct val="100000"/>
                        </a:lnSpc>
                        <a:spcBef>
                          <a:spcPts val="0"/>
                        </a:spcBef>
                        <a:spcAft>
                          <a:spcPts val="0"/>
                        </a:spcAft>
                      </a:pPr>
                      <a:r>
                        <a:rPr lang="en-ID" sz="1900" b="0">
                          <a:solidFill>
                            <a:schemeClr val="tx1"/>
                          </a:solidFill>
                          <a:effectLst/>
                          <a:latin typeface="Arial Narrow" panose="020B0606020202030204" pitchFamily="34" charset="0"/>
                          <a:ea typeface="Times New Roman" panose="02020603050405020304" pitchFamily="18" charset="0"/>
                          <a:cs typeface="Times New Roman" panose="02020603050405020304" pitchFamily="18" charset="0"/>
                        </a:rPr>
                        <a:t>0008097103 / 4240 7496 5013 0123 di Fak. Ilmu Administrasi Universitas Indonesia (FIA UI) </a:t>
                      </a:r>
                    </a:p>
                  </a:txBody>
                  <a:tcPr marL="0" marR="36000" marT="0" marB="0"/>
                </a:tc>
                <a:extLst>
                  <a:ext uri="{0D108BD9-81ED-4DB2-BD59-A6C34878D82A}">
                    <a16:rowId xmlns:a16="http://schemas.microsoft.com/office/drawing/2014/main" val="246412529"/>
                  </a:ext>
                </a:extLst>
              </a:tr>
              <a:tr h="257856">
                <a:tc>
                  <a:txBody>
                    <a:bodyPr/>
                    <a:lstStyle/>
                    <a:p>
                      <a:pPr marL="342900" marR="0" lvl="0" indent="-342900">
                        <a:lnSpc>
                          <a:spcPct val="100000"/>
                        </a:lnSpc>
                        <a:spcBef>
                          <a:spcPts val="0"/>
                        </a:spcBef>
                        <a:spcAft>
                          <a:spcPts val="0"/>
                        </a:spcAft>
                        <a:buFont typeface="Symbol" panose="05050102010706020507" pitchFamily="18" charset="2"/>
                        <a:buChar char=""/>
                      </a:pPr>
                      <a:r>
                        <a:rPr lang="en-US" sz="1900" b="0">
                          <a:solidFill>
                            <a:schemeClr val="tx1"/>
                          </a:solidFill>
                          <a:effectLst/>
                          <a:latin typeface="Arial Narrow" panose="020B0606020202030204" pitchFamily="34" charset="0"/>
                        </a:rPr>
                        <a:t>Keluarga </a:t>
                      </a:r>
                      <a:endParaRPr lang="en-ID" sz="1900" b="0">
                        <a:solidFill>
                          <a:schemeClr val="tx1"/>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0" marR="36000" marT="0" marB="0"/>
                </a:tc>
                <a:tc>
                  <a:txBody>
                    <a:bodyPr/>
                    <a:lstStyle/>
                    <a:p>
                      <a:pPr marL="0" marR="0">
                        <a:lnSpc>
                          <a:spcPct val="100000"/>
                        </a:lnSpc>
                        <a:spcBef>
                          <a:spcPts val="0"/>
                        </a:spcBef>
                        <a:spcAft>
                          <a:spcPts val="0"/>
                        </a:spcAft>
                      </a:pPr>
                      <a:r>
                        <a:rPr lang="en-US" sz="1900" b="0">
                          <a:solidFill>
                            <a:schemeClr val="tx1"/>
                          </a:solidFill>
                          <a:effectLst/>
                          <a:latin typeface="Arial Narrow" panose="020B0606020202030204" pitchFamily="34" charset="0"/>
                        </a:rPr>
                        <a:t>:</a:t>
                      </a:r>
                      <a:endParaRPr lang="en-ID" sz="1900" b="0">
                        <a:solidFill>
                          <a:schemeClr val="tx1"/>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0" marR="36000" marT="0" marB="0"/>
                </a:tc>
                <a:tc>
                  <a:txBody>
                    <a:bodyPr/>
                    <a:lstStyle/>
                    <a:p>
                      <a:pPr marL="0" marR="0">
                        <a:lnSpc>
                          <a:spcPct val="100000"/>
                        </a:lnSpc>
                        <a:spcBef>
                          <a:spcPts val="0"/>
                        </a:spcBef>
                        <a:spcAft>
                          <a:spcPts val="0"/>
                        </a:spcAft>
                      </a:pPr>
                      <a:r>
                        <a:rPr lang="en-US" sz="1900" b="0">
                          <a:solidFill>
                            <a:schemeClr val="tx1"/>
                          </a:solidFill>
                          <a:effectLst/>
                          <a:latin typeface="Arial Narrow" panose="020B0606020202030204" pitchFamily="34" charset="0"/>
                        </a:rPr>
                        <a:t>1 istri, 6 anak, 3 menantu, 3 cucu</a:t>
                      </a:r>
                      <a:endParaRPr lang="en-ID" sz="1900" b="0">
                        <a:solidFill>
                          <a:schemeClr val="tx1"/>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0" marR="36000" marT="0" marB="0"/>
                </a:tc>
                <a:extLst>
                  <a:ext uri="{0D108BD9-81ED-4DB2-BD59-A6C34878D82A}">
                    <a16:rowId xmlns:a16="http://schemas.microsoft.com/office/drawing/2014/main" val="3147552696"/>
                  </a:ext>
                </a:extLst>
              </a:tr>
              <a:tr h="0">
                <a:tc>
                  <a:txBody>
                    <a:bodyPr/>
                    <a:lstStyle/>
                    <a:p>
                      <a:pPr marL="342900" marR="0" lvl="0" indent="-342900">
                        <a:lnSpc>
                          <a:spcPct val="100000"/>
                        </a:lnSpc>
                        <a:spcBef>
                          <a:spcPts val="0"/>
                        </a:spcBef>
                        <a:spcAft>
                          <a:spcPts val="0"/>
                        </a:spcAft>
                        <a:buFont typeface="Symbol" panose="05050102010706020507" pitchFamily="18" charset="2"/>
                        <a:buChar char=""/>
                      </a:pPr>
                      <a:r>
                        <a:rPr lang="en-US" sz="1900" b="0">
                          <a:solidFill>
                            <a:schemeClr val="tx1"/>
                          </a:solidFill>
                          <a:effectLst/>
                          <a:latin typeface="Arial Narrow" panose="020B0606020202030204" pitchFamily="34" charset="0"/>
                        </a:rPr>
                        <a:t>Pendidikan</a:t>
                      </a:r>
                      <a:endParaRPr lang="en-ID" sz="1900" b="0">
                        <a:solidFill>
                          <a:schemeClr val="tx1"/>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0" marR="36000" marT="0" marB="0"/>
                </a:tc>
                <a:tc>
                  <a:txBody>
                    <a:bodyPr/>
                    <a:lstStyle/>
                    <a:p>
                      <a:pPr marL="0" marR="0">
                        <a:lnSpc>
                          <a:spcPct val="100000"/>
                        </a:lnSpc>
                        <a:spcBef>
                          <a:spcPts val="0"/>
                        </a:spcBef>
                        <a:spcAft>
                          <a:spcPts val="0"/>
                        </a:spcAft>
                      </a:pPr>
                      <a:r>
                        <a:rPr lang="en-US" sz="1900" b="0">
                          <a:solidFill>
                            <a:schemeClr val="tx1"/>
                          </a:solidFill>
                          <a:effectLst/>
                          <a:latin typeface="Arial Narrow" panose="020B0606020202030204" pitchFamily="34" charset="0"/>
                        </a:rPr>
                        <a:t>:</a:t>
                      </a:r>
                      <a:endParaRPr lang="en-ID" sz="1900" b="0">
                        <a:solidFill>
                          <a:schemeClr val="tx1"/>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0" marR="36000" marT="0" marB="0"/>
                </a:tc>
                <a:tc>
                  <a:txBody>
                    <a:bodyPr/>
                    <a:lstStyle/>
                    <a:p>
                      <a:pPr marL="0" marR="0" lvl="0" indent="0">
                        <a:lnSpc>
                          <a:spcPct val="100000"/>
                        </a:lnSpc>
                        <a:spcBef>
                          <a:spcPts val="0"/>
                        </a:spcBef>
                        <a:spcAft>
                          <a:spcPts val="0"/>
                        </a:spcAft>
                        <a:buFont typeface="+mj-lt"/>
                        <a:buNone/>
                      </a:pPr>
                      <a:r>
                        <a:rPr lang="en-ID" sz="1900" b="0">
                          <a:solidFill>
                            <a:schemeClr val="tx1"/>
                          </a:solidFill>
                          <a:effectLst/>
                          <a:latin typeface="Arial Narrow" panose="020B0606020202030204" pitchFamily="34" charset="0"/>
                        </a:rPr>
                        <a:t>D3 STAN (1993) - </a:t>
                      </a:r>
                      <a:r>
                        <a:rPr lang="id-ID" sz="1900" b="0">
                          <a:solidFill>
                            <a:schemeClr val="tx1"/>
                          </a:solidFill>
                          <a:effectLst/>
                          <a:latin typeface="Arial Narrow" panose="020B0606020202030204" pitchFamily="34" charset="0"/>
                        </a:rPr>
                        <a:t>D4 STAN </a:t>
                      </a:r>
                      <a:r>
                        <a:rPr lang="en-US" sz="1900" b="0">
                          <a:solidFill>
                            <a:schemeClr val="tx1"/>
                          </a:solidFill>
                          <a:effectLst/>
                          <a:latin typeface="Arial Narrow" panose="020B0606020202030204" pitchFamily="34" charset="0"/>
                        </a:rPr>
                        <a:t>(1999) - </a:t>
                      </a:r>
                      <a:r>
                        <a:rPr lang="id-ID" sz="1900" b="0">
                          <a:solidFill>
                            <a:schemeClr val="tx1"/>
                          </a:solidFill>
                          <a:effectLst/>
                          <a:latin typeface="Arial Narrow" panose="020B0606020202030204" pitchFamily="34" charset="0"/>
                        </a:rPr>
                        <a:t>S2 UGM</a:t>
                      </a:r>
                      <a:r>
                        <a:rPr lang="en-US" sz="1900" b="0">
                          <a:solidFill>
                            <a:schemeClr val="tx1"/>
                          </a:solidFill>
                          <a:effectLst/>
                          <a:latin typeface="Arial Narrow" panose="020B0606020202030204" pitchFamily="34" charset="0"/>
                        </a:rPr>
                        <a:t> (2012) -  S3 FISIP UI (2020)</a:t>
                      </a:r>
                      <a:endParaRPr lang="en-ID" sz="1900" b="0">
                        <a:solidFill>
                          <a:schemeClr val="tx1"/>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0" marR="36000" marT="0" marB="0"/>
                </a:tc>
                <a:extLst>
                  <a:ext uri="{0D108BD9-81ED-4DB2-BD59-A6C34878D82A}">
                    <a16:rowId xmlns:a16="http://schemas.microsoft.com/office/drawing/2014/main" val="3045819300"/>
                  </a:ext>
                </a:extLst>
              </a:tr>
              <a:tr h="257856">
                <a:tc rowSpan="6">
                  <a:txBody>
                    <a:bodyPr/>
                    <a:lstStyle/>
                    <a:p>
                      <a:pPr marL="342900" marR="0" lvl="0" indent="-342900">
                        <a:lnSpc>
                          <a:spcPct val="100000"/>
                        </a:lnSpc>
                        <a:spcBef>
                          <a:spcPts val="0"/>
                        </a:spcBef>
                        <a:spcAft>
                          <a:spcPts val="0"/>
                        </a:spcAft>
                        <a:buFont typeface="Symbol" panose="05050102010706020507" pitchFamily="18" charset="2"/>
                        <a:buChar char=""/>
                      </a:pPr>
                      <a:r>
                        <a:rPr lang="en-US" sz="1900" b="0">
                          <a:solidFill>
                            <a:schemeClr val="tx1"/>
                          </a:solidFill>
                          <a:effectLst/>
                          <a:latin typeface="Arial Narrow" panose="020B0606020202030204" pitchFamily="34" charset="0"/>
                        </a:rPr>
                        <a:t>Pekerjaan</a:t>
                      </a:r>
                      <a:endParaRPr lang="en-ID" sz="1900" b="0">
                        <a:solidFill>
                          <a:schemeClr val="tx1"/>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0" marR="36000" marT="0" marB="0"/>
                </a:tc>
                <a:tc>
                  <a:txBody>
                    <a:bodyPr/>
                    <a:lstStyle/>
                    <a:p>
                      <a:pPr marL="0" marR="0">
                        <a:lnSpc>
                          <a:spcPct val="100000"/>
                        </a:lnSpc>
                        <a:spcBef>
                          <a:spcPts val="0"/>
                        </a:spcBef>
                        <a:spcAft>
                          <a:spcPts val="0"/>
                        </a:spcAft>
                      </a:pPr>
                      <a:r>
                        <a:rPr lang="en-US" sz="1900" b="0">
                          <a:solidFill>
                            <a:schemeClr val="tx1"/>
                          </a:solidFill>
                          <a:effectLst/>
                          <a:latin typeface="Arial Narrow" panose="020B0606020202030204" pitchFamily="34" charset="0"/>
                        </a:rPr>
                        <a:t>:</a:t>
                      </a:r>
                      <a:endParaRPr lang="en-ID" sz="1900" b="0">
                        <a:solidFill>
                          <a:schemeClr val="tx1"/>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0" marR="36000" marT="0" marB="0"/>
                </a:tc>
                <a:tc>
                  <a:txBody>
                    <a:bodyPr/>
                    <a:lstStyle/>
                    <a:p>
                      <a:pPr marL="285750" marR="0" lvl="0" indent="-285750">
                        <a:lnSpc>
                          <a:spcPct val="100000"/>
                        </a:lnSpc>
                        <a:spcBef>
                          <a:spcPts val="0"/>
                        </a:spcBef>
                        <a:spcAft>
                          <a:spcPts val="0"/>
                        </a:spcAft>
                        <a:buFont typeface="Arial" panose="020B0604020202020204" pitchFamily="34" charset="0"/>
                        <a:buChar char="•"/>
                      </a:pPr>
                      <a:r>
                        <a:rPr lang="en-ID" sz="1900" b="0">
                          <a:solidFill>
                            <a:schemeClr val="tx1"/>
                          </a:solidFill>
                          <a:effectLst/>
                          <a:latin typeface="Arial Narrow" panose="020B0606020202030204" pitchFamily="34" charset="0"/>
                        </a:rPr>
                        <a:t>P</a:t>
                      </a:r>
                      <a:r>
                        <a:rPr lang="id-ID" sz="1900" b="0">
                          <a:solidFill>
                            <a:schemeClr val="tx1"/>
                          </a:solidFill>
                          <a:effectLst/>
                          <a:latin typeface="Arial Narrow" panose="020B0606020202030204" pitchFamily="34" charset="0"/>
                        </a:rPr>
                        <a:t>emeriksa di Karikpa Jakarta Enam Ditjen Pajak (1994</a:t>
                      </a:r>
                      <a:r>
                        <a:rPr lang="en-US" sz="1900" b="0">
                          <a:solidFill>
                            <a:schemeClr val="tx1"/>
                          </a:solidFill>
                          <a:effectLst/>
                          <a:latin typeface="Arial Narrow" panose="020B0606020202030204" pitchFamily="34" charset="0"/>
                        </a:rPr>
                        <a:t> – </a:t>
                      </a:r>
                      <a:r>
                        <a:rPr lang="id-ID" sz="1900" b="0">
                          <a:solidFill>
                            <a:schemeClr val="tx1"/>
                          </a:solidFill>
                          <a:effectLst/>
                          <a:latin typeface="Arial Narrow" panose="020B0606020202030204" pitchFamily="34" charset="0"/>
                        </a:rPr>
                        <a:t>1999)</a:t>
                      </a:r>
                      <a:endParaRPr lang="en-ID" sz="1900" b="0">
                        <a:solidFill>
                          <a:schemeClr val="tx1"/>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0" marR="36000" marT="0" marB="0"/>
                </a:tc>
                <a:extLst>
                  <a:ext uri="{0D108BD9-81ED-4DB2-BD59-A6C34878D82A}">
                    <a16:rowId xmlns:a16="http://schemas.microsoft.com/office/drawing/2014/main" val="3950653396"/>
                  </a:ext>
                </a:extLst>
              </a:tr>
              <a:tr h="257856">
                <a:tc vMerge="1">
                  <a:txBody>
                    <a:bodyPr/>
                    <a:lstStyle/>
                    <a:p>
                      <a:pPr marL="0" marR="0">
                        <a:lnSpc>
                          <a:spcPct val="115000"/>
                        </a:lnSpc>
                        <a:spcBef>
                          <a:spcPts val="0"/>
                        </a:spcBef>
                        <a:spcAft>
                          <a:spcPts val="0"/>
                        </a:spcAft>
                      </a:pPr>
                      <a:endParaRPr lang="en-ID" sz="1800" b="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0000"/>
                        </a:lnSpc>
                        <a:spcBef>
                          <a:spcPts val="0"/>
                        </a:spcBef>
                        <a:spcAft>
                          <a:spcPts val="0"/>
                        </a:spcAft>
                      </a:pPr>
                      <a:r>
                        <a:rPr lang="id-ID" sz="1900" b="0">
                          <a:solidFill>
                            <a:schemeClr val="tx1"/>
                          </a:solidFill>
                          <a:effectLst/>
                          <a:latin typeface="Arial Narrow" panose="020B0606020202030204" pitchFamily="34" charset="0"/>
                        </a:rPr>
                        <a:t> </a:t>
                      </a:r>
                      <a:endParaRPr lang="en-ID" sz="1900" b="0">
                        <a:solidFill>
                          <a:schemeClr val="tx1"/>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0" marR="36000" marT="0" marB="0"/>
                </a:tc>
                <a:tc>
                  <a:txBody>
                    <a:bodyPr/>
                    <a:lstStyle/>
                    <a:p>
                      <a:pPr marL="285750" marR="0" lvl="0" indent="-285750">
                        <a:lnSpc>
                          <a:spcPct val="100000"/>
                        </a:lnSpc>
                        <a:spcBef>
                          <a:spcPts val="0"/>
                        </a:spcBef>
                        <a:spcAft>
                          <a:spcPts val="0"/>
                        </a:spcAft>
                        <a:buFont typeface="Arial" panose="020B0604020202020204" pitchFamily="34" charset="0"/>
                        <a:buChar char="•"/>
                      </a:pPr>
                      <a:r>
                        <a:rPr lang="en-ID" sz="1900" b="0">
                          <a:solidFill>
                            <a:schemeClr val="tx1"/>
                          </a:solidFill>
                          <a:effectLst/>
                          <a:latin typeface="Arial Narrow" panose="020B0606020202030204" pitchFamily="34" charset="0"/>
                        </a:rPr>
                        <a:t>A</a:t>
                      </a:r>
                      <a:r>
                        <a:rPr lang="id-ID" sz="1900" b="0">
                          <a:solidFill>
                            <a:schemeClr val="tx1"/>
                          </a:solidFill>
                          <a:effectLst/>
                          <a:latin typeface="Arial Narrow" panose="020B0606020202030204" pitchFamily="34" charset="0"/>
                        </a:rPr>
                        <a:t>uditor</a:t>
                      </a:r>
                      <a:r>
                        <a:rPr lang="en-US" sz="1900" b="0">
                          <a:solidFill>
                            <a:schemeClr val="tx1"/>
                          </a:solidFill>
                          <a:effectLst/>
                          <a:latin typeface="Arial Narrow" panose="020B0606020202030204" pitchFamily="34" charset="0"/>
                        </a:rPr>
                        <a:t>/konsultan</a:t>
                      </a:r>
                      <a:r>
                        <a:rPr lang="id-ID" sz="1900" b="0">
                          <a:solidFill>
                            <a:schemeClr val="tx1"/>
                          </a:solidFill>
                          <a:effectLst/>
                          <a:latin typeface="Arial Narrow" panose="020B0606020202030204" pitchFamily="34" charset="0"/>
                        </a:rPr>
                        <a:t> di KAP</a:t>
                      </a:r>
                      <a:r>
                        <a:rPr lang="en-US" sz="1900" b="0">
                          <a:solidFill>
                            <a:schemeClr val="tx1"/>
                          </a:solidFill>
                          <a:effectLst/>
                          <a:latin typeface="Arial Narrow" panose="020B0606020202030204" pitchFamily="34" charset="0"/>
                        </a:rPr>
                        <a:t> Kanaka Puradiredja &amp; Rekan (1999-2004)</a:t>
                      </a:r>
                      <a:endParaRPr lang="en-ID" sz="1900" b="0">
                        <a:solidFill>
                          <a:schemeClr val="tx1"/>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0" marR="36000" marT="0" marB="0"/>
                </a:tc>
                <a:extLst>
                  <a:ext uri="{0D108BD9-81ED-4DB2-BD59-A6C34878D82A}">
                    <a16:rowId xmlns:a16="http://schemas.microsoft.com/office/drawing/2014/main" val="1620658982"/>
                  </a:ext>
                </a:extLst>
              </a:tr>
              <a:tr h="257856">
                <a:tc vMerge="1">
                  <a:txBody>
                    <a:bodyPr/>
                    <a:lstStyle/>
                    <a:p>
                      <a:pPr marL="0" marR="0">
                        <a:lnSpc>
                          <a:spcPct val="115000"/>
                        </a:lnSpc>
                        <a:spcBef>
                          <a:spcPts val="0"/>
                        </a:spcBef>
                        <a:spcAft>
                          <a:spcPts val="0"/>
                        </a:spcAft>
                      </a:pPr>
                      <a:endParaRPr lang="en-ID" sz="1800" b="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0000"/>
                        </a:lnSpc>
                        <a:spcBef>
                          <a:spcPts val="0"/>
                        </a:spcBef>
                        <a:spcAft>
                          <a:spcPts val="0"/>
                        </a:spcAft>
                      </a:pPr>
                      <a:r>
                        <a:rPr lang="id-ID" sz="1900" b="0">
                          <a:solidFill>
                            <a:schemeClr val="tx1"/>
                          </a:solidFill>
                          <a:effectLst/>
                          <a:latin typeface="Arial Narrow" panose="020B0606020202030204" pitchFamily="34" charset="0"/>
                        </a:rPr>
                        <a:t> </a:t>
                      </a:r>
                      <a:endParaRPr lang="en-ID" sz="1900" b="0">
                        <a:solidFill>
                          <a:schemeClr val="tx1"/>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0" marR="36000" marT="0" marB="0"/>
                </a:tc>
                <a:tc>
                  <a:txBody>
                    <a:bodyPr/>
                    <a:lstStyle/>
                    <a:p>
                      <a:pPr marL="285750" marR="0" lvl="0" indent="-285750">
                        <a:lnSpc>
                          <a:spcPct val="100000"/>
                        </a:lnSpc>
                        <a:spcBef>
                          <a:spcPts val="0"/>
                        </a:spcBef>
                        <a:spcAft>
                          <a:spcPts val="0"/>
                        </a:spcAft>
                        <a:buFont typeface="Arial" panose="020B0604020202020204" pitchFamily="34" charset="0"/>
                        <a:buChar char="•"/>
                      </a:pPr>
                      <a:r>
                        <a:rPr lang="en-ID" sz="1900" b="0">
                          <a:solidFill>
                            <a:schemeClr val="tx1"/>
                          </a:solidFill>
                          <a:effectLst/>
                          <a:latin typeface="Arial Narrow" panose="020B0606020202030204" pitchFamily="34" charset="0"/>
                        </a:rPr>
                        <a:t>P</a:t>
                      </a:r>
                      <a:r>
                        <a:rPr lang="id-ID" sz="1900" b="0">
                          <a:solidFill>
                            <a:schemeClr val="tx1"/>
                          </a:solidFill>
                          <a:effectLst/>
                          <a:latin typeface="Arial Narrow" panose="020B0606020202030204" pitchFamily="34" charset="0"/>
                        </a:rPr>
                        <a:t>emilik PT Pratama Indomitra </a:t>
                      </a:r>
                      <a:r>
                        <a:rPr lang="en-US" sz="1900" b="0">
                          <a:solidFill>
                            <a:schemeClr val="tx1"/>
                          </a:solidFill>
                          <a:effectLst/>
                          <a:latin typeface="Arial Narrow" panose="020B0606020202030204" pitchFamily="34" charset="0"/>
                        </a:rPr>
                        <a:t>dgn 117 pegawai (2010 – skrg)</a:t>
                      </a:r>
                      <a:endParaRPr lang="en-ID" sz="1900" b="0">
                        <a:solidFill>
                          <a:schemeClr val="tx1"/>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0" marR="36000" marT="0" marB="0"/>
                </a:tc>
                <a:extLst>
                  <a:ext uri="{0D108BD9-81ED-4DB2-BD59-A6C34878D82A}">
                    <a16:rowId xmlns:a16="http://schemas.microsoft.com/office/drawing/2014/main" val="3770619563"/>
                  </a:ext>
                </a:extLst>
              </a:tr>
              <a:tr h="257856">
                <a:tc vMerge="1">
                  <a:txBody>
                    <a:bodyPr/>
                    <a:lstStyle/>
                    <a:p>
                      <a:endParaRPr lang="en-US"/>
                    </a:p>
                  </a:txBody>
                  <a:tcPr/>
                </a:tc>
                <a:tc>
                  <a:txBody>
                    <a:bodyPr/>
                    <a:lstStyle/>
                    <a:p>
                      <a:pPr marL="0" marR="0">
                        <a:lnSpc>
                          <a:spcPct val="100000"/>
                        </a:lnSpc>
                        <a:spcBef>
                          <a:spcPts val="0"/>
                        </a:spcBef>
                        <a:spcAft>
                          <a:spcPts val="0"/>
                        </a:spcAft>
                      </a:pPr>
                      <a:endParaRPr lang="en-ID" sz="1900" b="0">
                        <a:solidFill>
                          <a:schemeClr val="tx1"/>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0" marR="36000" marT="0" marB="0"/>
                </a:tc>
                <a:tc>
                  <a:txBody>
                    <a:bodyPr/>
                    <a:lstStyle/>
                    <a:p>
                      <a:pPr marL="285750" marR="0" lvl="0" indent="-285750">
                        <a:lnSpc>
                          <a:spcPct val="100000"/>
                        </a:lnSpc>
                        <a:spcBef>
                          <a:spcPts val="0"/>
                        </a:spcBef>
                        <a:spcAft>
                          <a:spcPts val="0"/>
                        </a:spcAft>
                        <a:buFont typeface="Arial" panose="020B0604020202020204" pitchFamily="34" charset="0"/>
                        <a:buChar char="•"/>
                      </a:pPr>
                      <a:r>
                        <a:rPr lang="en-ID" sz="1900" b="0">
                          <a:solidFill>
                            <a:schemeClr val="tx1"/>
                          </a:solidFill>
                          <a:effectLst/>
                          <a:latin typeface="Arial Narrow" panose="020B0606020202030204" pitchFamily="34" charset="0"/>
                          <a:ea typeface="Times New Roman" panose="02020603050405020304" pitchFamily="18" charset="0"/>
                          <a:cs typeface="Times New Roman" panose="02020603050405020304" pitchFamily="18" charset="0"/>
                        </a:rPr>
                        <a:t>Direktur Eksekutif Pratama Institute for Fiscal Policy &amp; Governance Studies</a:t>
                      </a:r>
                    </a:p>
                  </a:txBody>
                  <a:tcPr marL="0" marR="36000" marT="0" marB="0"/>
                </a:tc>
                <a:extLst>
                  <a:ext uri="{0D108BD9-81ED-4DB2-BD59-A6C34878D82A}">
                    <a16:rowId xmlns:a16="http://schemas.microsoft.com/office/drawing/2014/main" val="758513217"/>
                  </a:ext>
                </a:extLst>
              </a:tr>
              <a:tr h="257856">
                <a:tc vMerge="1">
                  <a:txBody>
                    <a:bodyPr/>
                    <a:lstStyle/>
                    <a:p>
                      <a:pPr marL="0" marR="0">
                        <a:lnSpc>
                          <a:spcPct val="115000"/>
                        </a:lnSpc>
                        <a:spcBef>
                          <a:spcPts val="0"/>
                        </a:spcBef>
                        <a:spcAft>
                          <a:spcPts val="0"/>
                        </a:spcAft>
                      </a:pPr>
                      <a:endParaRPr lang="en-ID" sz="1800" b="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0000"/>
                        </a:lnSpc>
                        <a:spcBef>
                          <a:spcPts val="0"/>
                        </a:spcBef>
                        <a:spcAft>
                          <a:spcPts val="0"/>
                        </a:spcAft>
                      </a:pPr>
                      <a:r>
                        <a:rPr lang="en-US" sz="1900" b="0">
                          <a:solidFill>
                            <a:schemeClr val="tx1"/>
                          </a:solidFill>
                          <a:effectLst/>
                          <a:latin typeface="Arial Narrow" panose="020B0606020202030204" pitchFamily="34" charset="0"/>
                        </a:rPr>
                        <a:t> </a:t>
                      </a:r>
                      <a:endParaRPr lang="en-ID" sz="1900" b="0">
                        <a:solidFill>
                          <a:schemeClr val="tx1"/>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0" marR="36000" marT="0" marB="0"/>
                </a:tc>
                <a:tc>
                  <a:txBody>
                    <a:bodyPr/>
                    <a:lstStyle/>
                    <a:p>
                      <a:pPr marL="285750" marR="0" lvl="0" indent="-285750">
                        <a:lnSpc>
                          <a:spcPct val="100000"/>
                        </a:lnSpc>
                        <a:spcBef>
                          <a:spcPts val="0"/>
                        </a:spcBef>
                        <a:spcAft>
                          <a:spcPts val="0"/>
                        </a:spcAft>
                        <a:buFont typeface="Arial" panose="020B0604020202020204" pitchFamily="34" charset="0"/>
                        <a:buChar char="•"/>
                      </a:pPr>
                      <a:r>
                        <a:rPr lang="en-ID" sz="1900" b="0">
                          <a:solidFill>
                            <a:schemeClr val="tx1"/>
                          </a:solidFill>
                          <a:effectLst/>
                          <a:latin typeface="Arial Narrow" panose="020B0606020202030204" pitchFamily="34" charset="0"/>
                        </a:rPr>
                        <a:t>Dosen </a:t>
                      </a:r>
                      <a:r>
                        <a:rPr lang="id-ID" sz="1900" b="0">
                          <a:solidFill>
                            <a:schemeClr val="tx1"/>
                          </a:solidFill>
                          <a:effectLst/>
                          <a:latin typeface="Arial Narrow" panose="020B0606020202030204" pitchFamily="34" charset="0"/>
                        </a:rPr>
                        <a:t>S1 F</a:t>
                      </a:r>
                      <a:r>
                        <a:rPr lang="en-US" sz="1900" b="0">
                          <a:solidFill>
                            <a:schemeClr val="tx1"/>
                          </a:solidFill>
                          <a:effectLst/>
                          <a:latin typeface="Arial Narrow" panose="020B0606020202030204" pitchFamily="34" charset="0"/>
                        </a:rPr>
                        <a:t>ak. Ilmu Administrasi</a:t>
                      </a:r>
                      <a:r>
                        <a:rPr lang="id-ID" sz="1900" b="0">
                          <a:solidFill>
                            <a:schemeClr val="tx1"/>
                          </a:solidFill>
                          <a:effectLst/>
                          <a:latin typeface="Arial Narrow" panose="020B0606020202030204" pitchFamily="34" charset="0"/>
                        </a:rPr>
                        <a:t> UI (Sep 2014 – skrg)</a:t>
                      </a:r>
                      <a:endParaRPr lang="en-ID" sz="1900" b="0">
                        <a:solidFill>
                          <a:schemeClr val="tx1"/>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0" marR="36000" marT="0" marB="0"/>
                </a:tc>
                <a:extLst>
                  <a:ext uri="{0D108BD9-81ED-4DB2-BD59-A6C34878D82A}">
                    <a16:rowId xmlns:a16="http://schemas.microsoft.com/office/drawing/2014/main" val="2287741422"/>
                  </a:ext>
                </a:extLst>
              </a:tr>
              <a:tr h="257856">
                <a:tc vMerge="1">
                  <a:txBody>
                    <a:bodyPr/>
                    <a:lstStyle/>
                    <a:p>
                      <a:endParaRPr lang="en-ID"/>
                    </a:p>
                  </a:txBody>
                  <a:tcPr/>
                </a:tc>
                <a:tc>
                  <a:txBody>
                    <a:bodyPr/>
                    <a:lstStyle/>
                    <a:p>
                      <a:pPr marL="0" marR="0">
                        <a:lnSpc>
                          <a:spcPct val="100000"/>
                        </a:lnSpc>
                        <a:spcBef>
                          <a:spcPts val="0"/>
                        </a:spcBef>
                        <a:spcAft>
                          <a:spcPts val="0"/>
                        </a:spcAft>
                      </a:pPr>
                      <a:endParaRPr lang="en-ID" sz="1900" b="0">
                        <a:solidFill>
                          <a:schemeClr val="tx1"/>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0" marR="36000" marT="0" marB="0"/>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D" sz="1900" b="0">
                          <a:solidFill>
                            <a:schemeClr val="tx1"/>
                          </a:solidFill>
                          <a:effectLst/>
                          <a:latin typeface="Arial Narrow" panose="020B0606020202030204" pitchFamily="34" charset="0"/>
                        </a:rPr>
                        <a:t>Dosen </a:t>
                      </a:r>
                      <a:r>
                        <a:rPr lang="id-ID" sz="1900" b="0">
                          <a:solidFill>
                            <a:schemeClr val="tx1"/>
                          </a:solidFill>
                          <a:effectLst/>
                          <a:latin typeface="Arial Narrow" panose="020B0606020202030204" pitchFamily="34" charset="0"/>
                        </a:rPr>
                        <a:t>S</a:t>
                      </a:r>
                      <a:r>
                        <a:rPr lang="en-ID" sz="1900" b="0">
                          <a:solidFill>
                            <a:schemeClr val="tx1"/>
                          </a:solidFill>
                          <a:effectLst/>
                          <a:latin typeface="Arial Narrow" panose="020B0606020202030204" pitchFamily="34" charset="0"/>
                        </a:rPr>
                        <a:t>2</a:t>
                      </a:r>
                      <a:r>
                        <a:rPr lang="id-ID" sz="1900" b="0">
                          <a:solidFill>
                            <a:schemeClr val="tx1"/>
                          </a:solidFill>
                          <a:effectLst/>
                          <a:latin typeface="Arial Narrow" panose="020B0606020202030204" pitchFamily="34" charset="0"/>
                        </a:rPr>
                        <a:t> F</a:t>
                      </a:r>
                      <a:r>
                        <a:rPr lang="en-US" sz="1900" b="0">
                          <a:solidFill>
                            <a:schemeClr val="tx1"/>
                          </a:solidFill>
                          <a:effectLst/>
                          <a:latin typeface="Arial Narrow" panose="020B0606020202030204" pitchFamily="34" charset="0"/>
                        </a:rPr>
                        <a:t>ak. Ilmu Administrasi</a:t>
                      </a:r>
                      <a:r>
                        <a:rPr lang="id-ID" sz="1900" b="0">
                          <a:solidFill>
                            <a:schemeClr val="tx1"/>
                          </a:solidFill>
                          <a:effectLst/>
                          <a:latin typeface="Arial Narrow" panose="020B0606020202030204" pitchFamily="34" charset="0"/>
                        </a:rPr>
                        <a:t> UI (</a:t>
                      </a:r>
                      <a:r>
                        <a:rPr lang="en-ID" sz="1900" b="0">
                          <a:solidFill>
                            <a:schemeClr val="tx1"/>
                          </a:solidFill>
                          <a:effectLst/>
                          <a:latin typeface="Arial Narrow" panose="020B0606020202030204" pitchFamily="34" charset="0"/>
                        </a:rPr>
                        <a:t>Sep 2020 – skrg</a:t>
                      </a:r>
                      <a:r>
                        <a:rPr lang="id-ID" sz="1900" b="0">
                          <a:solidFill>
                            <a:schemeClr val="tx1"/>
                          </a:solidFill>
                          <a:effectLst/>
                          <a:latin typeface="Arial Narrow" panose="020B0606020202030204" pitchFamily="34" charset="0"/>
                        </a:rPr>
                        <a:t>)</a:t>
                      </a:r>
                      <a:endParaRPr lang="en-ID" sz="1900" b="0">
                        <a:solidFill>
                          <a:schemeClr val="tx1"/>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0" marR="36000" marT="0" marB="0"/>
                </a:tc>
                <a:extLst>
                  <a:ext uri="{0D108BD9-81ED-4DB2-BD59-A6C34878D82A}">
                    <a16:rowId xmlns:a16="http://schemas.microsoft.com/office/drawing/2014/main" val="1928861603"/>
                  </a:ext>
                </a:extLst>
              </a:tr>
              <a:tr h="257856">
                <a:tc rowSpan="3">
                  <a:txBody>
                    <a:bodyPr/>
                    <a:lstStyle/>
                    <a:p>
                      <a:pPr marL="342900" marR="0" lvl="0" indent="-342900">
                        <a:lnSpc>
                          <a:spcPct val="100000"/>
                        </a:lnSpc>
                        <a:spcBef>
                          <a:spcPts val="0"/>
                        </a:spcBef>
                        <a:spcAft>
                          <a:spcPts val="0"/>
                        </a:spcAft>
                        <a:buFont typeface="Symbol" panose="05050102010706020507" pitchFamily="18" charset="2"/>
                        <a:buChar char=""/>
                      </a:pPr>
                      <a:r>
                        <a:rPr lang="en-US" sz="1900" b="0">
                          <a:solidFill>
                            <a:schemeClr val="tx1"/>
                          </a:solidFill>
                          <a:effectLst/>
                          <a:latin typeface="Arial Narrow" panose="020B0606020202030204" pitchFamily="34" charset="0"/>
                        </a:rPr>
                        <a:t>Organisasi</a:t>
                      </a:r>
                      <a:endParaRPr lang="en-ID" sz="1900" b="0">
                        <a:solidFill>
                          <a:schemeClr val="tx1"/>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0" marR="36000" marT="0" marB="0"/>
                </a:tc>
                <a:tc>
                  <a:txBody>
                    <a:bodyPr/>
                    <a:lstStyle/>
                    <a:p>
                      <a:pPr marL="0" marR="0">
                        <a:lnSpc>
                          <a:spcPct val="100000"/>
                        </a:lnSpc>
                        <a:spcBef>
                          <a:spcPts val="0"/>
                        </a:spcBef>
                        <a:spcAft>
                          <a:spcPts val="0"/>
                        </a:spcAft>
                      </a:pPr>
                      <a:r>
                        <a:rPr lang="en-US" sz="1900" b="0">
                          <a:solidFill>
                            <a:schemeClr val="tx1"/>
                          </a:solidFill>
                          <a:effectLst/>
                          <a:latin typeface="Arial Narrow" panose="020B0606020202030204" pitchFamily="34" charset="0"/>
                        </a:rPr>
                        <a:t>:</a:t>
                      </a:r>
                      <a:endParaRPr lang="en-ID" sz="1900" b="0">
                        <a:solidFill>
                          <a:schemeClr val="tx1"/>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0" marR="36000" marT="0" marB="0"/>
                </a:tc>
                <a:tc>
                  <a:txBody>
                    <a:bodyPr/>
                    <a:lstStyle/>
                    <a:p>
                      <a:pPr marL="285750" marR="0" lvl="0" indent="-285750">
                        <a:lnSpc>
                          <a:spcPct val="100000"/>
                        </a:lnSpc>
                        <a:spcBef>
                          <a:spcPts val="0"/>
                        </a:spcBef>
                        <a:spcAft>
                          <a:spcPts val="0"/>
                        </a:spcAft>
                        <a:buFont typeface="Arial" panose="020B0604020202020204" pitchFamily="34" charset="0"/>
                        <a:buChar char="•"/>
                      </a:pPr>
                      <a:r>
                        <a:rPr lang="id-ID" sz="1900" b="0" dirty="0">
                          <a:solidFill>
                            <a:schemeClr val="tx1"/>
                          </a:solidFill>
                          <a:effectLst/>
                          <a:latin typeface="Arial Narrow" panose="020B0606020202030204" pitchFamily="34" charset="0"/>
                        </a:rPr>
                        <a:t>Ketua </a:t>
                      </a:r>
                      <a:r>
                        <a:rPr lang="en-US" sz="1900" b="0" dirty="0" err="1">
                          <a:solidFill>
                            <a:schemeClr val="tx1"/>
                          </a:solidFill>
                          <a:effectLst/>
                          <a:latin typeface="Arial Narrow" panose="020B0606020202030204" pitchFamily="34" charset="0"/>
                        </a:rPr>
                        <a:t>Pengawas</a:t>
                      </a:r>
                      <a:r>
                        <a:rPr lang="en-US" sz="1900" b="0" dirty="0">
                          <a:solidFill>
                            <a:schemeClr val="tx1"/>
                          </a:solidFill>
                          <a:effectLst/>
                          <a:latin typeface="Arial Narrow" panose="020B0606020202030204" pitchFamily="34" charset="0"/>
                        </a:rPr>
                        <a:t> </a:t>
                      </a:r>
                      <a:r>
                        <a:rPr lang="en-ID" sz="1900" b="0" dirty="0">
                          <a:solidFill>
                            <a:schemeClr val="tx1"/>
                          </a:solidFill>
                          <a:effectLst/>
                          <a:latin typeface="Arial Narrow" panose="020B0606020202030204" pitchFamily="34" charset="0"/>
                        </a:rPr>
                        <a:t>IKPI (</a:t>
                      </a:r>
                      <a:r>
                        <a:rPr lang="en-ID" sz="1900" b="0" dirty="0" err="1">
                          <a:solidFill>
                            <a:schemeClr val="tx1"/>
                          </a:solidFill>
                          <a:effectLst/>
                          <a:latin typeface="Arial Narrow" panose="020B0606020202030204" pitchFamily="34" charset="0"/>
                        </a:rPr>
                        <a:t>Ikatan</a:t>
                      </a:r>
                      <a:r>
                        <a:rPr lang="en-ID" sz="1900" b="0" dirty="0">
                          <a:solidFill>
                            <a:schemeClr val="tx1"/>
                          </a:solidFill>
                          <a:effectLst/>
                          <a:latin typeface="Arial Narrow" panose="020B0606020202030204" pitchFamily="34" charset="0"/>
                        </a:rPr>
                        <a:t> </a:t>
                      </a:r>
                      <a:r>
                        <a:rPr lang="en-ID" sz="1900" b="0" dirty="0" err="1">
                          <a:solidFill>
                            <a:schemeClr val="tx1"/>
                          </a:solidFill>
                          <a:effectLst/>
                          <a:latin typeface="Arial Narrow" panose="020B0606020202030204" pitchFamily="34" charset="0"/>
                        </a:rPr>
                        <a:t>Konsultan</a:t>
                      </a:r>
                      <a:r>
                        <a:rPr lang="en-ID" sz="1900" b="0" dirty="0">
                          <a:solidFill>
                            <a:schemeClr val="tx1"/>
                          </a:solidFill>
                          <a:effectLst/>
                          <a:latin typeface="Arial Narrow" panose="020B0606020202030204" pitchFamily="34" charset="0"/>
                        </a:rPr>
                        <a:t> </a:t>
                      </a:r>
                      <a:r>
                        <a:rPr lang="en-ID" sz="1900" b="0" dirty="0" err="1">
                          <a:solidFill>
                            <a:schemeClr val="tx1"/>
                          </a:solidFill>
                          <a:effectLst/>
                          <a:latin typeface="Arial Narrow" panose="020B0606020202030204" pitchFamily="34" charset="0"/>
                        </a:rPr>
                        <a:t>Pajak</a:t>
                      </a:r>
                      <a:r>
                        <a:rPr lang="en-ID" sz="1900" b="0" dirty="0">
                          <a:solidFill>
                            <a:schemeClr val="tx1"/>
                          </a:solidFill>
                          <a:effectLst/>
                          <a:latin typeface="Arial Narrow" panose="020B0606020202030204" pitchFamily="34" charset="0"/>
                        </a:rPr>
                        <a:t> Indonesia</a:t>
                      </a:r>
                      <a:r>
                        <a:rPr lang="en-US" sz="1900" b="0" dirty="0">
                          <a:solidFill>
                            <a:schemeClr val="tx1"/>
                          </a:solidFill>
                          <a:effectLst/>
                          <a:latin typeface="Arial Narrow" panose="020B0606020202030204" pitchFamily="34" charset="0"/>
                        </a:rPr>
                        <a:t>) 2024-2029</a:t>
                      </a:r>
                      <a:endParaRPr lang="en-ID" sz="1900" b="0" dirty="0">
                        <a:solidFill>
                          <a:schemeClr val="tx1"/>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0" marR="36000" marT="0" marB="0"/>
                </a:tc>
                <a:extLst>
                  <a:ext uri="{0D108BD9-81ED-4DB2-BD59-A6C34878D82A}">
                    <a16:rowId xmlns:a16="http://schemas.microsoft.com/office/drawing/2014/main" val="1343535519"/>
                  </a:ext>
                </a:extLst>
              </a:tr>
              <a:tr h="257856">
                <a:tc vMerge="1">
                  <a:txBody>
                    <a:bodyPr/>
                    <a:lstStyle/>
                    <a:p>
                      <a:pPr marL="0" marR="0">
                        <a:lnSpc>
                          <a:spcPct val="115000"/>
                        </a:lnSpc>
                        <a:spcBef>
                          <a:spcPts val="0"/>
                        </a:spcBef>
                        <a:spcAft>
                          <a:spcPts val="0"/>
                        </a:spcAft>
                      </a:pPr>
                      <a:endParaRPr lang="en-ID" sz="1800" b="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0000"/>
                        </a:lnSpc>
                        <a:spcBef>
                          <a:spcPts val="0"/>
                        </a:spcBef>
                        <a:spcAft>
                          <a:spcPts val="0"/>
                        </a:spcAft>
                      </a:pPr>
                      <a:r>
                        <a:rPr lang="id-ID" sz="1900" b="0">
                          <a:solidFill>
                            <a:schemeClr val="tx1"/>
                          </a:solidFill>
                          <a:effectLst/>
                          <a:latin typeface="Arial Narrow" panose="020B0606020202030204" pitchFamily="34" charset="0"/>
                        </a:rPr>
                        <a:t> </a:t>
                      </a:r>
                      <a:endParaRPr lang="en-ID" sz="1900" b="0">
                        <a:solidFill>
                          <a:schemeClr val="tx1"/>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0" marR="36000" marT="0" marB="0"/>
                </a:tc>
                <a:tc>
                  <a:txBody>
                    <a:bodyPr/>
                    <a:lstStyle/>
                    <a:p>
                      <a:pPr marL="285750" marR="0" lvl="0" indent="-285750">
                        <a:lnSpc>
                          <a:spcPct val="100000"/>
                        </a:lnSpc>
                        <a:spcBef>
                          <a:spcPts val="0"/>
                        </a:spcBef>
                        <a:spcAft>
                          <a:spcPts val="0"/>
                        </a:spcAft>
                        <a:buFont typeface="Arial" panose="020B0604020202020204" pitchFamily="34" charset="0"/>
                        <a:buChar char="•"/>
                      </a:pPr>
                      <a:r>
                        <a:rPr lang="id-ID" sz="1900" b="0" dirty="0">
                          <a:solidFill>
                            <a:schemeClr val="tx1"/>
                          </a:solidFill>
                          <a:effectLst/>
                          <a:latin typeface="Arial Narrow" panose="020B0606020202030204" pitchFamily="34" charset="0"/>
                        </a:rPr>
                        <a:t>Anggota Komite Perpajakan IAPI</a:t>
                      </a:r>
                      <a:r>
                        <a:rPr lang="en-ID" sz="1900" b="0" dirty="0">
                          <a:solidFill>
                            <a:schemeClr val="tx1"/>
                          </a:solidFill>
                          <a:effectLst/>
                          <a:latin typeface="Arial Narrow" panose="020B0606020202030204" pitchFamily="34" charset="0"/>
                        </a:rPr>
                        <a:t> (</a:t>
                      </a:r>
                      <a:r>
                        <a:rPr lang="en-ID" sz="1900" b="0" dirty="0" err="1">
                          <a:solidFill>
                            <a:schemeClr val="tx1"/>
                          </a:solidFill>
                          <a:effectLst/>
                          <a:latin typeface="Arial Narrow" panose="020B0606020202030204" pitchFamily="34" charset="0"/>
                        </a:rPr>
                        <a:t>Institut</a:t>
                      </a:r>
                      <a:r>
                        <a:rPr lang="en-ID" sz="1900" b="0" dirty="0">
                          <a:solidFill>
                            <a:schemeClr val="tx1"/>
                          </a:solidFill>
                          <a:effectLst/>
                          <a:latin typeface="Arial Narrow" panose="020B0606020202030204" pitchFamily="34" charset="0"/>
                        </a:rPr>
                        <a:t> </a:t>
                      </a:r>
                      <a:r>
                        <a:rPr lang="en-ID" sz="1900" b="0" dirty="0" err="1">
                          <a:solidFill>
                            <a:schemeClr val="tx1"/>
                          </a:solidFill>
                          <a:effectLst/>
                          <a:latin typeface="Arial Narrow" panose="020B0606020202030204" pitchFamily="34" charset="0"/>
                        </a:rPr>
                        <a:t>Akuntan</a:t>
                      </a:r>
                      <a:r>
                        <a:rPr lang="en-ID" sz="1900" b="0" dirty="0">
                          <a:solidFill>
                            <a:schemeClr val="tx1"/>
                          </a:solidFill>
                          <a:effectLst/>
                          <a:latin typeface="Arial Narrow" panose="020B0606020202030204" pitchFamily="34" charset="0"/>
                        </a:rPr>
                        <a:t> Publik Indonesia) 2022-2025</a:t>
                      </a:r>
                      <a:endParaRPr lang="en-ID" sz="1900" b="0" dirty="0">
                        <a:solidFill>
                          <a:schemeClr val="tx1"/>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0" marR="36000" marT="0" marB="0"/>
                </a:tc>
                <a:extLst>
                  <a:ext uri="{0D108BD9-81ED-4DB2-BD59-A6C34878D82A}">
                    <a16:rowId xmlns:a16="http://schemas.microsoft.com/office/drawing/2014/main" val="3502420432"/>
                  </a:ext>
                </a:extLst>
              </a:tr>
              <a:tr h="257856">
                <a:tc vMerge="1">
                  <a:txBody>
                    <a:bodyPr/>
                    <a:lstStyle/>
                    <a:p>
                      <a:pPr marL="0" marR="0">
                        <a:lnSpc>
                          <a:spcPct val="115000"/>
                        </a:lnSpc>
                        <a:spcBef>
                          <a:spcPts val="0"/>
                        </a:spcBef>
                        <a:spcAft>
                          <a:spcPts val="0"/>
                        </a:spcAft>
                      </a:pPr>
                      <a:endParaRPr lang="en-ID" sz="1800" b="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0000"/>
                        </a:lnSpc>
                        <a:spcBef>
                          <a:spcPts val="0"/>
                        </a:spcBef>
                        <a:spcAft>
                          <a:spcPts val="0"/>
                        </a:spcAft>
                      </a:pPr>
                      <a:r>
                        <a:rPr lang="id-ID" sz="1900" b="0">
                          <a:solidFill>
                            <a:schemeClr val="tx1"/>
                          </a:solidFill>
                          <a:effectLst/>
                          <a:latin typeface="Arial Narrow" panose="020B0606020202030204" pitchFamily="34" charset="0"/>
                        </a:rPr>
                        <a:t> </a:t>
                      </a:r>
                      <a:endParaRPr lang="en-ID" sz="1900" b="0">
                        <a:solidFill>
                          <a:schemeClr val="tx1"/>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0" marR="36000" marT="0" marB="0"/>
                </a:tc>
                <a:tc>
                  <a:txBody>
                    <a:bodyPr/>
                    <a:lstStyle/>
                    <a:p>
                      <a:pPr marL="285750" marR="0" lvl="0" indent="-285750">
                        <a:lnSpc>
                          <a:spcPct val="100000"/>
                        </a:lnSpc>
                        <a:spcBef>
                          <a:spcPts val="0"/>
                        </a:spcBef>
                        <a:spcAft>
                          <a:spcPts val="0"/>
                        </a:spcAft>
                        <a:buFont typeface="Arial" panose="020B0604020202020204" pitchFamily="34" charset="0"/>
                        <a:buChar char="•"/>
                      </a:pPr>
                      <a:r>
                        <a:rPr lang="en-ID" sz="1900" b="0" dirty="0" err="1">
                          <a:solidFill>
                            <a:schemeClr val="tx1"/>
                          </a:solidFill>
                          <a:effectLst/>
                          <a:latin typeface="Arial Narrow" panose="020B0606020202030204" pitchFamily="34" charset="0"/>
                          <a:ea typeface="Times New Roman" panose="02020603050405020304" pitchFamily="18" charset="0"/>
                          <a:cs typeface="Times New Roman" panose="02020603050405020304" pitchFamily="18" charset="0"/>
                        </a:rPr>
                        <a:t>Ketua</a:t>
                      </a:r>
                      <a:r>
                        <a:rPr lang="en-ID" sz="1900" b="0" dirty="0">
                          <a:solidFill>
                            <a:schemeClr val="tx1"/>
                          </a:solidFill>
                          <a:effectLst/>
                          <a:latin typeface="Arial Narrow" panose="020B0606020202030204" pitchFamily="34" charset="0"/>
                          <a:ea typeface="Times New Roman" panose="02020603050405020304" pitchFamily="18" charset="0"/>
                          <a:cs typeface="Times New Roman" panose="02020603050405020304" pitchFamily="18" charset="0"/>
                        </a:rPr>
                        <a:t> </a:t>
                      </a:r>
                      <a:r>
                        <a:rPr lang="en-ID" sz="1900" b="0" dirty="0" err="1">
                          <a:solidFill>
                            <a:schemeClr val="tx1"/>
                          </a:solidFill>
                          <a:effectLst/>
                          <a:latin typeface="Arial Narrow" panose="020B0606020202030204" pitchFamily="34" charset="0"/>
                          <a:ea typeface="Times New Roman" panose="02020603050405020304" pitchFamily="18" charset="0"/>
                          <a:cs typeface="Times New Roman" panose="02020603050405020304" pitchFamily="18" charset="0"/>
                        </a:rPr>
                        <a:t>Umum</a:t>
                      </a:r>
                      <a:r>
                        <a:rPr lang="en-ID" sz="1900" b="0" dirty="0">
                          <a:solidFill>
                            <a:schemeClr val="tx1"/>
                          </a:solidFill>
                          <a:effectLst/>
                          <a:latin typeface="Arial Narrow" panose="020B0606020202030204" pitchFamily="34" charset="0"/>
                          <a:ea typeface="Times New Roman" panose="02020603050405020304" pitchFamily="18" charset="0"/>
                          <a:cs typeface="Times New Roman" panose="02020603050405020304" pitchFamily="18" charset="0"/>
                        </a:rPr>
                        <a:t> IFTAA (Indonesia Fiscal &amp; Tax Administration Association) </a:t>
                      </a:r>
                      <a:r>
                        <a:rPr lang="en-ID" sz="1900" b="0" dirty="0" err="1">
                          <a:solidFill>
                            <a:schemeClr val="tx1"/>
                          </a:solidFill>
                          <a:effectLst/>
                          <a:latin typeface="Arial Narrow" panose="020B0606020202030204" pitchFamily="34" charset="0"/>
                          <a:ea typeface="Times New Roman" panose="02020603050405020304" pitchFamily="18" charset="0"/>
                          <a:cs typeface="Times New Roman" panose="02020603050405020304" pitchFamily="18" charset="0"/>
                        </a:rPr>
                        <a:t>periode</a:t>
                      </a:r>
                      <a:r>
                        <a:rPr lang="en-ID" sz="1900" b="0" dirty="0">
                          <a:solidFill>
                            <a:schemeClr val="tx1"/>
                          </a:solidFill>
                          <a:effectLst/>
                          <a:latin typeface="Arial Narrow" panose="020B0606020202030204" pitchFamily="34" charset="0"/>
                          <a:ea typeface="Times New Roman" panose="02020603050405020304" pitchFamily="18" charset="0"/>
                          <a:cs typeface="Times New Roman" panose="02020603050405020304" pitchFamily="18" charset="0"/>
                        </a:rPr>
                        <a:t> 2022-2027</a:t>
                      </a:r>
                    </a:p>
                  </a:txBody>
                  <a:tcPr marL="0" marR="36000" marT="0" marB="0"/>
                </a:tc>
                <a:extLst>
                  <a:ext uri="{0D108BD9-81ED-4DB2-BD59-A6C34878D82A}">
                    <a16:rowId xmlns:a16="http://schemas.microsoft.com/office/drawing/2014/main" val="2665558965"/>
                  </a:ext>
                </a:extLst>
              </a:tr>
            </a:tbl>
          </a:graphicData>
        </a:graphic>
      </p:graphicFrame>
    </p:spTree>
    <p:extLst>
      <p:ext uri="{BB962C8B-B14F-4D97-AF65-F5344CB8AC3E}">
        <p14:creationId xmlns:p14="http://schemas.microsoft.com/office/powerpoint/2010/main" val="122615038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A white and blue paper with a pink sign&#10;&#10;AI-generated content may be incorrect.">
            <a:extLst>
              <a:ext uri="{FF2B5EF4-FFF2-40B4-BE49-F238E27FC236}">
                <a16:creationId xmlns:a16="http://schemas.microsoft.com/office/drawing/2014/main" id="{CE228B6C-C574-F418-E908-0ABD3BAA909D}"/>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rcRect l="6264" r="5934"/>
          <a:stretch>
            <a:fillRect/>
          </a:stretch>
        </p:blipFill>
        <p:spPr>
          <a:xfrm>
            <a:off x="433826" y="2216150"/>
            <a:ext cx="2744279" cy="3125524"/>
          </a:xfrm>
          <a:prstGeom prst="rect">
            <a:avLst/>
          </a:prstGeom>
          <a:ln>
            <a:noFill/>
          </a:ln>
          <a:effectLst>
            <a:outerShdw blurRad="292100" dist="139700" dir="2700000" algn="tl" rotWithShape="0">
              <a:srgbClr val="333333">
                <a:alpha val="65000"/>
              </a:srgbClr>
            </a:outerShdw>
          </a:effectLst>
        </p:spPr>
      </p:pic>
      <p:sp>
        <p:nvSpPr>
          <p:cNvPr id="3" name="Content Placeholder 2">
            <a:extLst>
              <a:ext uri="{FF2B5EF4-FFF2-40B4-BE49-F238E27FC236}">
                <a16:creationId xmlns:a16="http://schemas.microsoft.com/office/drawing/2014/main" id="{C0280223-452F-602E-BD3D-4E381E21F681}"/>
              </a:ext>
            </a:extLst>
          </p:cNvPr>
          <p:cNvSpPr>
            <a:spLocks noGrp="1"/>
          </p:cNvSpPr>
          <p:nvPr>
            <p:ph sz="half" idx="2"/>
          </p:nvPr>
        </p:nvSpPr>
        <p:spPr>
          <a:xfrm>
            <a:off x="3727450" y="1671867"/>
            <a:ext cx="8030724" cy="4376274"/>
          </a:xfrm>
        </p:spPr>
        <p:txBody>
          <a:bodyPr numCol="2" spcCol="144000">
            <a:normAutofit/>
          </a:bodyPr>
          <a:lstStyle/>
          <a:p>
            <a:r>
              <a:rPr lang="en-US"/>
              <a:t>Dengan </a:t>
            </a:r>
            <a:r>
              <a:rPr lang="en-US" i="1">
                <a:highlight>
                  <a:srgbClr val="FFFF00"/>
                </a:highlight>
              </a:rPr>
              <a:t>self assessment system</a:t>
            </a:r>
            <a:r>
              <a:rPr lang="en-US"/>
              <a:t>, PKP harus membuat pelaporan PPN sesuai persamaan #3, yaitu: t(Output) – t(Input) = VAT.</a:t>
            </a:r>
          </a:p>
          <a:p>
            <a:r>
              <a:rPr lang="en-US"/>
              <a:t>Transaksi dengan </a:t>
            </a:r>
            <a:r>
              <a:rPr lang="en-US" i="1"/>
              <a:t>customer</a:t>
            </a:r>
            <a:r>
              <a:rPr lang="en-US"/>
              <a:t> dilaporkan di bagian t(Output) atau Pajak Keluaran</a:t>
            </a:r>
          </a:p>
          <a:p>
            <a:r>
              <a:rPr lang="en-US"/>
              <a:t>Transaksi dengan </a:t>
            </a:r>
            <a:r>
              <a:rPr lang="en-US" i="1"/>
              <a:t>vendor</a:t>
            </a:r>
            <a:r>
              <a:rPr lang="en-US"/>
              <a:t> dilaporkan di bagian t(Input) atau Pajak Masukan.</a:t>
            </a:r>
          </a:p>
          <a:p>
            <a:r>
              <a:rPr lang="en-US"/>
              <a:t>Untuk menghitung PPN yang harus dibayar, digunakan mekanisme pengkreditan berupa t(Output) – t(Input) atau PK – PM.</a:t>
            </a:r>
          </a:p>
          <a:p>
            <a:r>
              <a:rPr lang="en-US"/>
              <a:t>Hasilnya dapat berupa 3 opsi berikut:</a:t>
            </a:r>
          </a:p>
          <a:p>
            <a:pPr marL="518400" lvl="1" indent="-288000">
              <a:buFont typeface="+mj-lt"/>
              <a:buAutoNum type="arabicPeriod"/>
            </a:pPr>
            <a:r>
              <a:rPr lang="en-US"/>
              <a:t>t(Output) = t(Input) sehingga tidak ada cash outflow ke kas negara,</a:t>
            </a:r>
          </a:p>
          <a:p>
            <a:pPr marL="518400" lvl="1" indent="-288000">
              <a:buFont typeface="+mj-lt"/>
              <a:buAutoNum type="arabicPeriod"/>
            </a:pPr>
            <a:r>
              <a:rPr lang="en-US"/>
              <a:t>t(Output) &gt; t(Input) sehingga ada cash outflow ke kas negara, atau</a:t>
            </a:r>
          </a:p>
          <a:p>
            <a:pPr marL="518400" lvl="1" indent="-288000">
              <a:buFont typeface="+mj-lt"/>
              <a:buAutoNum type="arabicPeriod"/>
            </a:pPr>
            <a:r>
              <a:rPr lang="en-US"/>
              <a:t>t(Output) &lt; t(Input) sehingga ada prepaid tax di kas negara,</a:t>
            </a:r>
          </a:p>
        </p:txBody>
      </p:sp>
      <p:sp>
        <p:nvSpPr>
          <p:cNvPr id="5" name="Slide Number Placeholder 4">
            <a:extLst>
              <a:ext uri="{FF2B5EF4-FFF2-40B4-BE49-F238E27FC236}">
                <a16:creationId xmlns:a16="http://schemas.microsoft.com/office/drawing/2014/main" id="{8AC94950-8C2B-1442-6B6C-9624E6D59CA7}"/>
              </a:ext>
            </a:extLst>
          </p:cNvPr>
          <p:cNvSpPr>
            <a:spLocks noGrp="1"/>
          </p:cNvSpPr>
          <p:nvPr>
            <p:ph type="sldNum" sz="quarter" idx="12"/>
          </p:nvPr>
        </p:nvSpPr>
        <p:spPr/>
        <p:txBody>
          <a:bodyPr/>
          <a:lstStyle/>
          <a:p>
            <a:fld id="{A41DA790-10AA-4C91-B558-F29F37CE99B4}" type="slidenum">
              <a:rPr lang="en-US" smtClean="0"/>
              <a:t>20</a:t>
            </a:fld>
            <a:endParaRPr lang="en-US"/>
          </a:p>
        </p:txBody>
      </p:sp>
      <p:sp>
        <p:nvSpPr>
          <p:cNvPr id="6" name="Title 5">
            <a:extLst>
              <a:ext uri="{FF2B5EF4-FFF2-40B4-BE49-F238E27FC236}">
                <a16:creationId xmlns:a16="http://schemas.microsoft.com/office/drawing/2014/main" id="{069E809A-2AF4-1852-635A-FF4F475CCDFF}"/>
              </a:ext>
            </a:extLst>
          </p:cNvPr>
          <p:cNvSpPr>
            <a:spLocks noGrp="1"/>
          </p:cNvSpPr>
          <p:nvPr>
            <p:ph type="title"/>
          </p:nvPr>
        </p:nvSpPr>
        <p:spPr/>
        <p:txBody>
          <a:bodyPr/>
          <a:lstStyle/>
          <a:p>
            <a:r>
              <a:rPr lang="en-US"/>
              <a:t>#5 Logika Dasar PPN</a:t>
            </a:r>
            <a:endParaRPr lang="en-ID"/>
          </a:p>
        </p:txBody>
      </p:sp>
    </p:spTree>
    <p:extLst>
      <p:ext uri="{BB962C8B-B14F-4D97-AF65-F5344CB8AC3E}">
        <p14:creationId xmlns:p14="http://schemas.microsoft.com/office/powerpoint/2010/main" val="344908796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CE2A82-675E-0C95-B0EE-EA097A27E9F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7827BEA-587C-79B8-A928-B4DB851A53FE}"/>
              </a:ext>
            </a:extLst>
          </p:cNvPr>
          <p:cNvSpPr>
            <a:spLocks noGrp="1"/>
          </p:cNvSpPr>
          <p:nvPr>
            <p:ph sz="half" idx="2"/>
          </p:nvPr>
        </p:nvSpPr>
        <p:spPr>
          <a:xfrm>
            <a:off x="3124200" y="1671867"/>
            <a:ext cx="8633974" cy="4376274"/>
          </a:xfrm>
        </p:spPr>
        <p:txBody>
          <a:bodyPr numCol="2" spcCol="144000">
            <a:normAutofit/>
          </a:bodyPr>
          <a:lstStyle/>
          <a:p>
            <a:r>
              <a:rPr lang="en-US" dirty="0" err="1"/>
              <a:t>Perhitungan</a:t>
            </a:r>
            <a:r>
              <a:rPr lang="en-US" dirty="0"/>
              <a:t> PPN </a:t>
            </a:r>
            <a:r>
              <a:rPr lang="en-US" dirty="0" err="1"/>
              <a:t>terutang</a:t>
            </a:r>
            <a:r>
              <a:rPr lang="en-US" dirty="0"/>
              <a:t> juga </a:t>
            </a:r>
            <a:r>
              <a:rPr lang="en-US" dirty="0" err="1"/>
              <a:t>dapat</a:t>
            </a:r>
            <a:r>
              <a:rPr lang="en-US" dirty="0"/>
              <a:t> </a:t>
            </a:r>
            <a:r>
              <a:rPr lang="en-US" dirty="0" err="1"/>
              <a:t>menggunakan</a:t>
            </a:r>
            <a:r>
              <a:rPr lang="en-US" dirty="0"/>
              <a:t> </a:t>
            </a:r>
            <a:r>
              <a:rPr lang="en-US" dirty="0" err="1"/>
              <a:t>persamaan</a:t>
            </a:r>
            <a:r>
              <a:rPr lang="en-US" dirty="0"/>
              <a:t> #4, </a:t>
            </a:r>
            <a:r>
              <a:rPr lang="en-US" dirty="0" err="1"/>
              <a:t>yaitu</a:t>
            </a:r>
            <a:r>
              <a:rPr lang="en-US" dirty="0"/>
              <a:t>: t(Output – Input) = VAT.</a:t>
            </a:r>
          </a:p>
          <a:p>
            <a:r>
              <a:rPr lang="en-US" dirty="0" err="1"/>
              <a:t>Untuk</a:t>
            </a:r>
            <a:r>
              <a:rPr lang="en-US" dirty="0"/>
              <a:t> </a:t>
            </a:r>
            <a:r>
              <a:rPr lang="en-US" dirty="0" err="1"/>
              <a:t>memudahkan</a:t>
            </a:r>
            <a:r>
              <a:rPr lang="en-US" dirty="0"/>
              <a:t> </a:t>
            </a:r>
            <a:r>
              <a:rPr lang="en-US" dirty="0" err="1"/>
              <a:t>perhitungan</a:t>
            </a:r>
            <a:r>
              <a:rPr lang="en-US" dirty="0"/>
              <a:t> </a:t>
            </a:r>
            <a:r>
              <a:rPr lang="en-US" dirty="0" err="1"/>
              <a:t>sesuai</a:t>
            </a:r>
            <a:r>
              <a:rPr lang="en-US" dirty="0"/>
              <a:t> </a:t>
            </a:r>
            <a:r>
              <a:rPr lang="en-US" dirty="0" err="1"/>
              <a:t>asas</a:t>
            </a:r>
            <a:r>
              <a:rPr lang="en-US" dirty="0"/>
              <a:t> </a:t>
            </a:r>
            <a:r>
              <a:rPr lang="en-US" i="1" dirty="0"/>
              <a:t>simplicity </a:t>
            </a:r>
            <a:r>
              <a:rPr lang="en-US" dirty="0"/>
              <a:t>dan </a:t>
            </a:r>
            <a:r>
              <a:rPr lang="en-US" dirty="0" err="1"/>
              <a:t>asas</a:t>
            </a:r>
            <a:r>
              <a:rPr lang="en-US" dirty="0"/>
              <a:t> </a:t>
            </a:r>
            <a:r>
              <a:rPr lang="en-US" i="1" dirty="0"/>
              <a:t>ease of administration</a:t>
            </a:r>
            <a:r>
              <a:rPr lang="en-US" dirty="0"/>
              <a:t>, </a:t>
            </a:r>
            <a:r>
              <a:rPr lang="en-US" dirty="0" err="1"/>
              <a:t>hasil</a:t>
            </a:r>
            <a:r>
              <a:rPr lang="en-US" dirty="0"/>
              <a:t> </a:t>
            </a:r>
            <a:r>
              <a:rPr lang="en-US" dirty="0" err="1"/>
              <a:t>operasi</a:t>
            </a:r>
            <a:r>
              <a:rPr lang="en-US" dirty="0"/>
              <a:t> Output – Input </a:t>
            </a:r>
            <a:r>
              <a:rPr lang="en-US" dirty="0" err="1"/>
              <a:t>ditentukan</a:t>
            </a:r>
            <a:r>
              <a:rPr lang="en-US" dirty="0"/>
              <a:t> </a:t>
            </a:r>
            <a:r>
              <a:rPr lang="en-US" dirty="0" err="1"/>
              <a:t>melalui</a:t>
            </a:r>
            <a:r>
              <a:rPr lang="en-US" dirty="0"/>
              <a:t> </a:t>
            </a:r>
            <a:r>
              <a:rPr lang="en-US" dirty="0" err="1"/>
              <a:t>peraturan</a:t>
            </a:r>
            <a:r>
              <a:rPr lang="en-US" dirty="0"/>
              <a:t>. </a:t>
            </a:r>
          </a:p>
          <a:p>
            <a:r>
              <a:rPr lang="en-US" dirty="0" err="1"/>
              <a:t>Misalnya</a:t>
            </a:r>
            <a:r>
              <a:rPr lang="en-US" dirty="0"/>
              <a:t>, 10% x </a:t>
            </a:r>
            <a:r>
              <a:rPr lang="en-US" dirty="0" err="1"/>
              <a:t>nilai</a:t>
            </a:r>
            <a:r>
              <a:rPr lang="en-US" dirty="0"/>
              <a:t> </a:t>
            </a:r>
            <a:r>
              <a:rPr lang="en-US" dirty="0" err="1"/>
              <a:t>transaksi</a:t>
            </a:r>
            <a:r>
              <a:rPr lang="en-US" dirty="0"/>
              <a:t> </a:t>
            </a:r>
            <a:r>
              <a:rPr lang="en-US" dirty="0" err="1"/>
              <a:t>sehingga</a:t>
            </a:r>
            <a:r>
              <a:rPr lang="en-US" dirty="0"/>
              <a:t> </a:t>
            </a:r>
            <a:r>
              <a:rPr lang="en-US" dirty="0" err="1"/>
              <a:t>nilai</a:t>
            </a:r>
            <a:r>
              <a:rPr lang="en-US" dirty="0"/>
              <a:t> </a:t>
            </a:r>
            <a:r>
              <a:rPr lang="en-US" dirty="0" err="1"/>
              <a:t>tambahnya</a:t>
            </a:r>
            <a:r>
              <a:rPr lang="en-US" dirty="0"/>
              <a:t> </a:t>
            </a:r>
            <a:r>
              <a:rPr lang="en-US" dirty="0" err="1"/>
              <a:t>berupa</a:t>
            </a:r>
            <a:r>
              <a:rPr lang="en-US" dirty="0"/>
              <a:t> Output – Input </a:t>
            </a:r>
            <a:r>
              <a:rPr lang="en-US" dirty="0" err="1"/>
              <a:t>sudah</a:t>
            </a:r>
            <a:r>
              <a:rPr lang="en-US" dirty="0"/>
              <a:t> </a:t>
            </a:r>
            <a:r>
              <a:rPr lang="en-US" dirty="0" err="1"/>
              <a:t>langsung</a:t>
            </a:r>
            <a:r>
              <a:rPr lang="en-US" dirty="0"/>
              <a:t> </a:t>
            </a:r>
            <a:r>
              <a:rPr lang="en-US" dirty="0" err="1"/>
              <a:t>ditentukan</a:t>
            </a:r>
            <a:r>
              <a:rPr lang="en-US" dirty="0"/>
              <a:t> </a:t>
            </a:r>
            <a:r>
              <a:rPr lang="en-US" dirty="0" err="1"/>
              <a:t>sebesar</a:t>
            </a:r>
            <a:r>
              <a:rPr lang="en-US" dirty="0"/>
              <a:t> 10%.</a:t>
            </a:r>
          </a:p>
          <a:p>
            <a:r>
              <a:rPr lang="en-US" dirty="0" err="1"/>
              <a:t>Sebagai</a:t>
            </a:r>
            <a:r>
              <a:rPr lang="en-US" dirty="0"/>
              <a:t> </a:t>
            </a:r>
            <a:r>
              <a:rPr lang="en-US" dirty="0" err="1"/>
              <a:t>konsekuensinya</a:t>
            </a:r>
            <a:r>
              <a:rPr lang="en-US" dirty="0"/>
              <a:t>, PKP yang </a:t>
            </a:r>
            <a:r>
              <a:rPr lang="en-US" dirty="0" err="1"/>
              <a:t>memiliki</a:t>
            </a:r>
            <a:r>
              <a:rPr lang="en-US" dirty="0"/>
              <a:t> t(Input) </a:t>
            </a:r>
            <a:r>
              <a:rPr lang="en-US" dirty="0" err="1"/>
              <a:t>dari</a:t>
            </a:r>
            <a:r>
              <a:rPr lang="en-US" dirty="0"/>
              <a:t> vendor </a:t>
            </a:r>
            <a:r>
              <a:rPr lang="en-US" dirty="0" err="1"/>
              <a:t>tidak</a:t>
            </a:r>
            <a:r>
              <a:rPr lang="en-US" dirty="0"/>
              <a:t> </a:t>
            </a:r>
            <a:r>
              <a:rPr lang="en-US" dirty="0" err="1"/>
              <a:t>dapat</a:t>
            </a:r>
            <a:r>
              <a:rPr lang="en-US" dirty="0"/>
              <a:t> </a:t>
            </a:r>
            <a:r>
              <a:rPr lang="en-US" dirty="0" err="1"/>
              <a:t>melakukan</a:t>
            </a:r>
            <a:r>
              <a:rPr lang="en-US" dirty="0"/>
              <a:t> </a:t>
            </a:r>
            <a:r>
              <a:rPr lang="en-US" dirty="0" err="1"/>
              <a:t>pengkreditan</a:t>
            </a:r>
            <a:r>
              <a:rPr lang="en-US" dirty="0"/>
              <a:t> </a:t>
            </a:r>
            <a:r>
              <a:rPr lang="en-US" dirty="0" err="1"/>
              <a:t>sesuai</a:t>
            </a:r>
            <a:r>
              <a:rPr lang="en-US" dirty="0"/>
              <a:t> </a:t>
            </a:r>
            <a:r>
              <a:rPr lang="en-US" dirty="0" err="1"/>
              <a:t>skema</a:t>
            </a:r>
            <a:r>
              <a:rPr lang="en-US" dirty="0"/>
              <a:t> di </a:t>
            </a:r>
            <a:r>
              <a:rPr lang="en-US" dirty="0" err="1"/>
              <a:t>persamaan</a:t>
            </a:r>
            <a:r>
              <a:rPr lang="en-US" dirty="0"/>
              <a:t> #3 VAT = t(Output) – t(Input).</a:t>
            </a:r>
          </a:p>
          <a:p>
            <a:r>
              <a:rPr lang="en-US" dirty="0"/>
              <a:t>Dari </a:t>
            </a:r>
            <a:r>
              <a:rPr lang="en-US" dirty="0" err="1"/>
              <a:t>perspektif</a:t>
            </a:r>
            <a:r>
              <a:rPr lang="en-US" dirty="0"/>
              <a:t> </a:t>
            </a:r>
            <a:r>
              <a:rPr lang="en-US" dirty="0" err="1"/>
              <a:t>akuntansi</a:t>
            </a:r>
            <a:r>
              <a:rPr lang="en-US" dirty="0"/>
              <a:t>, t(Input) </a:t>
            </a:r>
            <a:r>
              <a:rPr lang="en-US" dirty="0" err="1"/>
              <a:t>diperlakukan</a:t>
            </a:r>
            <a:r>
              <a:rPr lang="en-US" dirty="0"/>
              <a:t> </a:t>
            </a:r>
            <a:r>
              <a:rPr lang="en-US" dirty="0" err="1"/>
              <a:t>sebagai</a:t>
            </a:r>
            <a:endParaRPr lang="en-US" dirty="0"/>
          </a:p>
          <a:p>
            <a:pPr marL="518400" lvl="1" indent="-288000">
              <a:buFont typeface="+mj-lt"/>
              <a:buAutoNum type="arabicPeriod"/>
            </a:pPr>
            <a:r>
              <a:rPr lang="en-US" dirty="0">
                <a:highlight>
                  <a:srgbClr val="FFFF00"/>
                </a:highlight>
              </a:rPr>
              <a:t>Prepaid tax </a:t>
            </a:r>
            <a:r>
              <a:rPr lang="en-US" dirty="0"/>
              <a:t>di pos </a:t>
            </a:r>
            <a:r>
              <a:rPr lang="en-US" dirty="0" err="1"/>
              <a:t>aset</a:t>
            </a:r>
            <a:r>
              <a:rPr lang="en-US" dirty="0"/>
              <a:t> </a:t>
            </a:r>
            <a:r>
              <a:rPr lang="en-US" dirty="0" err="1"/>
              <a:t>jika</a:t>
            </a:r>
            <a:r>
              <a:rPr lang="en-US" dirty="0"/>
              <a:t> t(Input) </a:t>
            </a:r>
            <a:r>
              <a:rPr lang="en-US" dirty="0" err="1"/>
              <a:t>berkaitan</a:t>
            </a:r>
            <a:r>
              <a:rPr lang="en-US" dirty="0"/>
              <a:t> </a:t>
            </a:r>
            <a:r>
              <a:rPr lang="en-US" dirty="0" err="1"/>
              <a:t>dengan</a:t>
            </a:r>
            <a:r>
              <a:rPr lang="en-US" dirty="0"/>
              <a:t> t(Output) </a:t>
            </a:r>
            <a:r>
              <a:rPr lang="en-US" dirty="0" err="1"/>
              <a:t>sesuai</a:t>
            </a:r>
            <a:r>
              <a:rPr lang="en-US" dirty="0"/>
              <a:t> </a:t>
            </a:r>
            <a:r>
              <a:rPr lang="en-US" dirty="0" err="1"/>
              <a:t>rumus</a:t>
            </a:r>
            <a:r>
              <a:rPr lang="en-US" dirty="0"/>
              <a:t> t(Output) – t(Input), </a:t>
            </a:r>
            <a:r>
              <a:rPr lang="en-US" dirty="0" err="1"/>
              <a:t>atau</a:t>
            </a:r>
            <a:endParaRPr lang="en-US" dirty="0"/>
          </a:p>
          <a:p>
            <a:pPr marL="518400" lvl="1" indent="-288000">
              <a:buFont typeface="+mj-lt"/>
              <a:buAutoNum type="arabicPeriod"/>
            </a:pPr>
            <a:r>
              <a:rPr lang="en-US" dirty="0">
                <a:highlight>
                  <a:srgbClr val="FFCCFF"/>
                </a:highlight>
              </a:rPr>
              <a:t>Input tax expense </a:t>
            </a:r>
            <a:r>
              <a:rPr lang="en-US" dirty="0"/>
              <a:t>di pos </a:t>
            </a:r>
            <a:r>
              <a:rPr lang="en-US" dirty="0" err="1"/>
              <a:t>laba</a:t>
            </a:r>
            <a:r>
              <a:rPr lang="en-US" dirty="0"/>
              <a:t> </a:t>
            </a:r>
            <a:r>
              <a:rPr lang="en-US" dirty="0" err="1"/>
              <a:t>rugi</a:t>
            </a:r>
            <a:r>
              <a:rPr lang="en-US" dirty="0"/>
              <a:t> </a:t>
            </a:r>
            <a:r>
              <a:rPr lang="en-US" dirty="0" err="1"/>
              <a:t>jika</a:t>
            </a:r>
            <a:r>
              <a:rPr lang="en-US" dirty="0"/>
              <a:t> t(Input) </a:t>
            </a:r>
            <a:r>
              <a:rPr lang="en-US" dirty="0" err="1"/>
              <a:t>tersebut</a:t>
            </a:r>
            <a:r>
              <a:rPr lang="en-US" dirty="0"/>
              <a:t> </a:t>
            </a:r>
            <a:r>
              <a:rPr lang="en-US" dirty="0" err="1"/>
              <a:t>tidak</a:t>
            </a:r>
            <a:r>
              <a:rPr lang="en-US" dirty="0"/>
              <a:t> </a:t>
            </a:r>
            <a:r>
              <a:rPr lang="en-US" dirty="0" err="1"/>
              <a:t>dapat</a:t>
            </a:r>
            <a:r>
              <a:rPr lang="en-US" dirty="0"/>
              <a:t> </a:t>
            </a:r>
            <a:r>
              <a:rPr lang="en-US" dirty="0" err="1"/>
              <a:t>dikreditkan</a:t>
            </a:r>
            <a:r>
              <a:rPr lang="en-US" dirty="0"/>
              <a:t>.</a:t>
            </a:r>
          </a:p>
        </p:txBody>
      </p:sp>
      <p:sp>
        <p:nvSpPr>
          <p:cNvPr id="5" name="Slide Number Placeholder 4">
            <a:extLst>
              <a:ext uri="{FF2B5EF4-FFF2-40B4-BE49-F238E27FC236}">
                <a16:creationId xmlns:a16="http://schemas.microsoft.com/office/drawing/2014/main" id="{11CCE762-9942-2F0B-6EE1-82746F172658}"/>
              </a:ext>
            </a:extLst>
          </p:cNvPr>
          <p:cNvSpPr>
            <a:spLocks noGrp="1"/>
          </p:cNvSpPr>
          <p:nvPr>
            <p:ph type="sldNum" sz="quarter" idx="12"/>
          </p:nvPr>
        </p:nvSpPr>
        <p:spPr/>
        <p:txBody>
          <a:bodyPr/>
          <a:lstStyle/>
          <a:p>
            <a:fld id="{A41DA790-10AA-4C91-B558-F29F37CE99B4}" type="slidenum">
              <a:rPr lang="en-US" smtClean="0"/>
              <a:t>21</a:t>
            </a:fld>
            <a:endParaRPr lang="en-US"/>
          </a:p>
        </p:txBody>
      </p:sp>
      <p:sp>
        <p:nvSpPr>
          <p:cNvPr id="6" name="Title 5">
            <a:extLst>
              <a:ext uri="{FF2B5EF4-FFF2-40B4-BE49-F238E27FC236}">
                <a16:creationId xmlns:a16="http://schemas.microsoft.com/office/drawing/2014/main" id="{C7E6DCDD-EA44-341F-B907-6F2CA0DAD5DC}"/>
              </a:ext>
            </a:extLst>
          </p:cNvPr>
          <p:cNvSpPr>
            <a:spLocks noGrp="1"/>
          </p:cNvSpPr>
          <p:nvPr>
            <p:ph type="title"/>
          </p:nvPr>
        </p:nvSpPr>
        <p:spPr/>
        <p:txBody>
          <a:bodyPr/>
          <a:lstStyle/>
          <a:p>
            <a:r>
              <a:rPr lang="en-US"/>
              <a:t>#5 Logika Dasar PPN</a:t>
            </a:r>
            <a:endParaRPr lang="en-ID"/>
          </a:p>
        </p:txBody>
      </p:sp>
      <p:pic>
        <p:nvPicPr>
          <p:cNvPr id="10" name="Content Placeholder 9" descr="A blue and white sign with text and a yellow circle&#10;&#10;AI-generated content may be incorrect.">
            <a:extLst>
              <a:ext uri="{FF2B5EF4-FFF2-40B4-BE49-F238E27FC236}">
                <a16:creationId xmlns:a16="http://schemas.microsoft.com/office/drawing/2014/main" id="{D0D1C661-D9A9-3F78-1016-D0CC8B624CBB}"/>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516966" y="2744882"/>
            <a:ext cx="2327834" cy="232783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5854455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AD7D9A-8BFB-D2C3-C3E2-35D6D1601C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0C01D7-11CA-6DB4-C48E-9FB55C1931D8}"/>
              </a:ext>
            </a:extLst>
          </p:cNvPr>
          <p:cNvSpPr>
            <a:spLocks noGrp="1"/>
          </p:cNvSpPr>
          <p:nvPr>
            <p:ph type="title"/>
          </p:nvPr>
        </p:nvSpPr>
        <p:spPr/>
        <p:txBody>
          <a:bodyPr/>
          <a:lstStyle/>
          <a:p>
            <a:r>
              <a:rPr lang="en-ID"/>
              <a:t>Membedah PMK 28/2026</a:t>
            </a:r>
          </a:p>
        </p:txBody>
      </p:sp>
      <p:sp>
        <p:nvSpPr>
          <p:cNvPr id="3" name="Text Placeholder 2">
            <a:extLst>
              <a:ext uri="{FF2B5EF4-FFF2-40B4-BE49-F238E27FC236}">
                <a16:creationId xmlns:a16="http://schemas.microsoft.com/office/drawing/2014/main" id="{31FDA584-BE9F-8A32-D311-92F7389C36CC}"/>
              </a:ext>
            </a:extLst>
          </p:cNvPr>
          <p:cNvSpPr>
            <a:spLocks noGrp="1"/>
          </p:cNvSpPr>
          <p:nvPr>
            <p:ph type="body" idx="1"/>
          </p:nvPr>
        </p:nvSpPr>
        <p:spPr/>
        <p:txBody>
          <a:bodyPr/>
          <a:lstStyle/>
          <a:p>
            <a:r>
              <a:rPr lang="en-US"/>
              <a:t>Agenda 4</a:t>
            </a:r>
            <a:endParaRPr lang="en-ID"/>
          </a:p>
        </p:txBody>
      </p:sp>
      <p:sp>
        <p:nvSpPr>
          <p:cNvPr id="4" name="Slide Number Placeholder 3">
            <a:extLst>
              <a:ext uri="{FF2B5EF4-FFF2-40B4-BE49-F238E27FC236}">
                <a16:creationId xmlns:a16="http://schemas.microsoft.com/office/drawing/2014/main" id="{A57EC929-A30A-D1FA-70E8-95CBD23786B9}"/>
              </a:ext>
            </a:extLst>
          </p:cNvPr>
          <p:cNvSpPr>
            <a:spLocks noGrp="1"/>
          </p:cNvSpPr>
          <p:nvPr>
            <p:ph type="sldNum" sz="quarter" idx="12"/>
          </p:nvPr>
        </p:nvSpPr>
        <p:spPr/>
        <p:txBody>
          <a:bodyPr/>
          <a:lstStyle/>
          <a:p>
            <a:fld id="{A41DA790-10AA-4C91-B558-F29F37CE99B4}" type="slidenum">
              <a:rPr lang="en-US" smtClean="0"/>
              <a:pPr/>
              <a:t>22</a:t>
            </a:fld>
            <a:endParaRPr lang="en-US"/>
          </a:p>
        </p:txBody>
      </p:sp>
    </p:spTree>
    <p:extLst>
      <p:ext uri="{BB962C8B-B14F-4D97-AF65-F5344CB8AC3E}">
        <p14:creationId xmlns:p14="http://schemas.microsoft.com/office/powerpoint/2010/main" val="318810137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430D6-5DC3-BED4-265E-0E1DAE8E90E4}"/>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4D943652-4F18-1F88-42ED-1112D2FF36AA}"/>
              </a:ext>
            </a:extLst>
          </p:cNvPr>
          <p:cNvSpPr>
            <a:spLocks noGrp="1"/>
          </p:cNvSpPr>
          <p:nvPr>
            <p:ph type="sldNum" sz="quarter" idx="12"/>
          </p:nvPr>
        </p:nvSpPr>
        <p:spPr/>
        <p:txBody>
          <a:bodyPr/>
          <a:lstStyle/>
          <a:p>
            <a:fld id="{A41DA790-10AA-4C91-B558-F29F37CE99B4}" type="slidenum">
              <a:rPr lang="en-US" smtClean="0"/>
              <a:t>23</a:t>
            </a:fld>
            <a:endParaRPr lang="en-US"/>
          </a:p>
        </p:txBody>
      </p:sp>
      <p:sp>
        <p:nvSpPr>
          <p:cNvPr id="10" name="Title 9">
            <a:extLst>
              <a:ext uri="{FF2B5EF4-FFF2-40B4-BE49-F238E27FC236}">
                <a16:creationId xmlns:a16="http://schemas.microsoft.com/office/drawing/2014/main" id="{B1ACD2C6-39CD-F967-FAC8-90D305B114F6}"/>
              </a:ext>
            </a:extLst>
          </p:cNvPr>
          <p:cNvSpPr>
            <a:spLocks noGrp="1"/>
          </p:cNvSpPr>
          <p:nvPr>
            <p:ph type="title"/>
          </p:nvPr>
        </p:nvSpPr>
        <p:spPr/>
        <p:txBody>
          <a:bodyPr/>
          <a:lstStyle/>
          <a:p>
            <a:r>
              <a:rPr lang="en-US"/>
              <a:t>#1 Titulus est Lex &amp; Ratio Legis</a:t>
            </a:r>
            <a:endParaRPr lang="en-ID"/>
          </a:p>
        </p:txBody>
      </p:sp>
      <p:graphicFrame>
        <p:nvGraphicFramePr>
          <p:cNvPr id="9" name="Table 7">
            <a:extLst>
              <a:ext uri="{FF2B5EF4-FFF2-40B4-BE49-F238E27FC236}">
                <a16:creationId xmlns:a16="http://schemas.microsoft.com/office/drawing/2014/main" id="{5EB16C73-40C9-CA92-1C90-30287D6E6FC6}"/>
              </a:ext>
            </a:extLst>
          </p:cNvPr>
          <p:cNvGraphicFramePr>
            <a:graphicFrameLocks noGrp="1"/>
          </p:cNvGraphicFramePr>
          <p:nvPr>
            <p:ph idx="1"/>
            <p:extLst>
              <p:ext uri="{D42A27DB-BD31-4B8C-83A1-F6EECF244321}">
                <p14:modId xmlns:p14="http://schemas.microsoft.com/office/powerpoint/2010/main" val="1045864162"/>
              </p:ext>
            </p:extLst>
          </p:nvPr>
        </p:nvGraphicFramePr>
        <p:xfrm>
          <a:off x="414338" y="1695450"/>
          <a:ext cx="11344273" cy="3840480"/>
        </p:xfrm>
        <a:graphic>
          <a:graphicData uri="http://schemas.openxmlformats.org/drawingml/2006/table">
            <a:tbl>
              <a:tblPr firstRow="1" bandRow="1">
                <a:tableStyleId>{21E4AEA4-8DFA-4A89-87EB-49C32662AFE0}</a:tableStyleId>
              </a:tblPr>
              <a:tblGrid>
                <a:gridCol w="448691">
                  <a:extLst>
                    <a:ext uri="{9D8B030D-6E8A-4147-A177-3AD203B41FA5}">
                      <a16:colId xmlns:a16="http://schemas.microsoft.com/office/drawing/2014/main" val="3739428915"/>
                    </a:ext>
                  </a:extLst>
                </a:gridCol>
                <a:gridCol w="1294544">
                  <a:extLst>
                    <a:ext uri="{9D8B030D-6E8A-4147-A177-3AD203B41FA5}">
                      <a16:colId xmlns:a16="http://schemas.microsoft.com/office/drawing/2014/main" val="2380864523"/>
                    </a:ext>
                  </a:extLst>
                </a:gridCol>
                <a:gridCol w="9601038">
                  <a:extLst>
                    <a:ext uri="{9D8B030D-6E8A-4147-A177-3AD203B41FA5}">
                      <a16:colId xmlns:a16="http://schemas.microsoft.com/office/drawing/2014/main" val="645841760"/>
                    </a:ext>
                  </a:extLst>
                </a:gridCol>
              </a:tblGrid>
              <a:tr h="138871">
                <a:tc>
                  <a:txBody>
                    <a:bodyPr/>
                    <a:lstStyle/>
                    <a:p>
                      <a:pPr marL="0" marR="0" algn="ctr" eaLnBrk="0" fontAlgn="base" hangingPunct="0">
                        <a:lnSpc>
                          <a:spcPct val="100000"/>
                        </a:lnSpc>
                      </a:pPr>
                      <a:r>
                        <a:rPr lang="en-US" sz="1800" kern="100">
                          <a:effectLst/>
                          <a:latin typeface="Arial Narrow" panose="020B0606020202030204" pitchFamily="34" charset="0"/>
                        </a:rPr>
                        <a:t>No</a:t>
                      </a:r>
                      <a:endParaRPr lang="en-ID" sz="1800" kern="100">
                        <a:effectLst/>
                        <a:latin typeface="Arial Narrow" panose="020B0606020202030204" pitchFamily="34" charset="0"/>
                        <a:ea typeface="Times New Roman" panose="02020603050405020304" pitchFamily="18" charset="0"/>
                      </a:endParaRPr>
                    </a:p>
                  </a:txBody>
                  <a:tcPr marL="36000" marR="36000" marT="0" marB="0"/>
                </a:tc>
                <a:tc>
                  <a:txBody>
                    <a:bodyPr/>
                    <a:lstStyle/>
                    <a:p>
                      <a:pPr marL="24130" marR="0" algn="ctr" eaLnBrk="0" fontAlgn="base" hangingPunct="0">
                        <a:lnSpc>
                          <a:spcPct val="100000"/>
                        </a:lnSpc>
                      </a:pPr>
                      <a:r>
                        <a:rPr lang="en-US" sz="1800" kern="100">
                          <a:effectLst/>
                          <a:latin typeface="Arial Narrow" panose="020B0606020202030204" pitchFamily="34" charset="0"/>
                        </a:rPr>
                        <a:t>Judul Bab</a:t>
                      </a:r>
                      <a:endParaRPr lang="en-ID" sz="1800" kern="100">
                        <a:effectLst/>
                        <a:latin typeface="Arial Narrow" panose="020B0606020202030204" pitchFamily="34" charset="0"/>
                        <a:ea typeface="Times New Roman" panose="02020603050405020304" pitchFamily="18" charset="0"/>
                      </a:endParaRPr>
                    </a:p>
                  </a:txBody>
                  <a:tcPr marL="36000" marR="36000" marT="0" marB="0"/>
                </a:tc>
                <a:tc>
                  <a:txBody>
                    <a:bodyPr/>
                    <a:lstStyle/>
                    <a:p>
                      <a:pPr marL="0" marR="0" algn="ctr" eaLnBrk="0" fontAlgn="base" hangingPunct="0">
                        <a:lnSpc>
                          <a:spcPct val="100000"/>
                        </a:lnSpc>
                      </a:pPr>
                      <a:r>
                        <a:rPr lang="en-US" sz="1800" kern="100">
                          <a:effectLst/>
                          <a:latin typeface="Arial Narrow" panose="020B0606020202030204" pitchFamily="34" charset="0"/>
                        </a:rPr>
                        <a:t>Pasal</a:t>
                      </a:r>
                      <a:endParaRPr lang="en-ID" sz="1800" kern="100">
                        <a:effectLst/>
                        <a:latin typeface="Arial Narrow" panose="020B0606020202030204" pitchFamily="34" charset="0"/>
                        <a:ea typeface="Times New Roman" panose="02020603050405020304" pitchFamily="18" charset="0"/>
                      </a:endParaRPr>
                    </a:p>
                  </a:txBody>
                  <a:tcPr marL="36000" marR="36000" marT="0" marB="0"/>
                </a:tc>
                <a:extLst>
                  <a:ext uri="{0D108BD9-81ED-4DB2-BD59-A6C34878D82A}">
                    <a16:rowId xmlns:a16="http://schemas.microsoft.com/office/drawing/2014/main" val="2279510443"/>
                  </a:ext>
                </a:extLst>
              </a:tr>
              <a:tr h="138871">
                <a:tc>
                  <a:txBody>
                    <a:bodyPr/>
                    <a:lstStyle/>
                    <a:p>
                      <a:pPr marL="0" marR="0" algn="ctr">
                        <a:buNone/>
                      </a:pPr>
                      <a:r>
                        <a:rPr lang="id-ID" sz="1800">
                          <a:effectLst/>
                          <a:latin typeface="Arial Narrow" panose="020B0606020202030204" pitchFamily="34" charset="0"/>
                        </a:rPr>
                        <a:t>1</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Titulus est lex </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Tata Cara Pengembalian Pendahuluan Kelebihan Pembayaran Pajak</a:t>
                      </a:r>
                    </a:p>
                  </a:txBody>
                  <a:tcPr marL="36000" marR="36000" marT="0" marB="0"/>
                </a:tc>
                <a:extLst>
                  <a:ext uri="{0D108BD9-81ED-4DB2-BD59-A6C34878D82A}">
                    <a16:rowId xmlns:a16="http://schemas.microsoft.com/office/drawing/2014/main" val="1755920978"/>
                  </a:ext>
                </a:extLst>
              </a:tr>
              <a:tr h="138871">
                <a:tc>
                  <a:txBody>
                    <a:bodyPr/>
                    <a:lstStyle/>
                    <a:p>
                      <a:pPr marL="0" marR="0" algn="ctr">
                        <a:buNone/>
                      </a:pPr>
                      <a:r>
                        <a:rPr lang="en-US" sz="1800">
                          <a:effectLst/>
                          <a:latin typeface="Arial Narrow" panose="020B0606020202030204" pitchFamily="34" charset="0"/>
                        </a:rPr>
                        <a:t>2</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Ratio legis</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360000" marR="0" indent="-360000">
                        <a:buNone/>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a.	bahwa untuk </a:t>
                      </a:r>
                      <a:r>
                        <a:rPr lang="en-ID" sz="1800">
                          <a:effectLst/>
                          <a:highlight>
                            <a:srgbClr val="FFFF00"/>
                          </a:highlight>
                          <a:latin typeface="Arial Narrow" panose="020B0606020202030204" pitchFamily="34" charset="0"/>
                          <a:ea typeface="Times New Roman" panose="02020603050405020304" pitchFamily="18" charset="0"/>
                          <a:cs typeface="Times New Roman" panose="02020603050405020304" pitchFamily="18" charset="0"/>
                        </a:rPr>
                        <a:t>meningkatkan akurasi </a:t>
                      </a:r>
                      <a:r>
                        <a:rPr lang="en-ID" sz="1800">
                          <a:effectLst/>
                          <a:latin typeface="Arial Narrow" panose="020B0606020202030204" pitchFamily="34" charset="0"/>
                          <a:ea typeface="Times New Roman" panose="02020603050405020304" pitchFamily="18" charset="0"/>
                          <a:cs typeface="Times New Roman" panose="02020603050405020304" pitchFamily="18" charset="0"/>
                        </a:rPr>
                        <a:t>dan lebih </a:t>
                      </a:r>
                      <a:r>
                        <a:rPr lang="en-ID" sz="1800">
                          <a:effectLst/>
                          <a:highlight>
                            <a:srgbClr val="00FFFF"/>
                          </a:highlight>
                          <a:latin typeface="Arial Narrow" panose="020B0606020202030204" pitchFamily="34" charset="0"/>
                          <a:ea typeface="Times New Roman" panose="02020603050405020304" pitchFamily="18" charset="0"/>
                          <a:cs typeface="Times New Roman" panose="02020603050405020304" pitchFamily="18" charset="0"/>
                        </a:rPr>
                        <a:t>memberikan kepastian hukum </a:t>
                      </a:r>
                      <a:r>
                        <a:rPr lang="en-ID" sz="1800">
                          <a:effectLst/>
                          <a:latin typeface="Arial Narrow" panose="020B0606020202030204" pitchFamily="34" charset="0"/>
                          <a:ea typeface="Times New Roman" panose="02020603050405020304" pitchFamily="18" charset="0"/>
                          <a:cs typeface="Times New Roman" panose="02020603050405020304" pitchFamily="18" charset="0"/>
                        </a:rPr>
                        <a:t>dalam pelaksanaan hak dan pemenuhan kewajiban perpajakan, perlu melakukan penyesuaian terhadap ketentuan mengenai tata cara pengembalian pendahuluan kelebihan pembayaran pajak;</a:t>
                      </a:r>
                    </a:p>
                    <a:p>
                      <a:pPr marL="360000" marR="0" indent="-360000">
                        <a:buNone/>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b.	bahwa Peraturan Menteri Keuangan Nomor 39/PMK.03/2018 tentang Tata Cara Pengembalian Pendahuluan Kelebihan Pembayaran Pajak s.t.d.t.d. Peraturan Menteri Keuangan Nomor 119 Tahun 2024 tentang Perubahan Ketiga ... </a:t>
                      </a:r>
                      <a:r>
                        <a:rPr lang="en-ID" sz="1800">
                          <a:effectLst/>
                          <a:highlight>
                            <a:srgbClr val="00FF00"/>
                          </a:highlight>
                          <a:latin typeface="Arial Narrow" panose="020B0606020202030204" pitchFamily="34" charset="0"/>
                          <a:ea typeface="Times New Roman" panose="02020603050405020304" pitchFamily="18" charset="0"/>
                          <a:cs typeface="Times New Roman" panose="02020603050405020304" pitchFamily="18" charset="0"/>
                        </a:rPr>
                        <a:t>belum menampung kebutuhan penyesuaian </a:t>
                      </a:r>
                      <a:r>
                        <a:rPr lang="en-ID" sz="1800">
                          <a:effectLst/>
                          <a:latin typeface="Arial Narrow" panose="020B0606020202030204" pitchFamily="34" charset="0"/>
                          <a:ea typeface="Times New Roman" panose="02020603050405020304" pitchFamily="18" charset="0"/>
                          <a:cs typeface="Times New Roman" panose="02020603050405020304" pitchFamily="18" charset="0"/>
                        </a:rPr>
                        <a:t>tata cara pengembalian pendahuluan kelebihan pembayaran pajak, sehingga perlu diganti;</a:t>
                      </a:r>
                    </a:p>
                    <a:p>
                      <a:pPr marL="360000" marR="0" indent="-360000">
                        <a:buNone/>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c.	bahwa berdasarkan pertimbangan sebagaimana dimaksud dalam huruf a dan huruf b, serta untuk melaksanakan ketentuan </a:t>
                      </a:r>
                      <a:r>
                        <a:rPr lang="en-ID" sz="1800">
                          <a:effectLst/>
                          <a:highlight>
                            <a:srgbClr val="FFFF00"/>
                          </a:highlight>
                          <a:latin typeface="Arial Narrow" panose="020B0606020202030204" pitchFamily="34" charset="0"/>
                          <a:ea typeface="Times New Roman" panose="02020603050405020304" pitchFamily="18" charset="0"/>
                          <a:cs typeface="Times New Roman" panose="02020603050405020304" pitchFamily="18" charset="0"/>
                        </a:rPr>
                        <a:t>Pasal 17C ayat (7)</a:t>
                      </a:r>
                      <a:r>
                        <a:rPr lang="en-ID" sz="1800">
                          <a:effectLst/>
                          <a:latin typeface="Arial Narrow" panose="020B0606020202030204" pitchFamily="34" charset="0"/>
                          <a:ea typeface="Times New Roman" panose="02020603050405020304" pitchFamily="18" charset="0"/>
                          <a:cs typeface="Times New Roman" panose="02020603050405020304" pitchFamily="18" charset="0"/>
                        </a:rPr>
                        <a:t> dan </a:t>
                      </a:r>
                      <a:r>
                        <a:rPr lang="en-ID" sz="1800">
                          <a:effectLst/>
                          <a:highlight>
                            <a:srgbClr val="FFFF00"/>
                          </a:highlight>
                          <a:latin typeface="Arial Narrow" panose="020B0606020202030204" pitchFamily="34" charset="0"/>
                          <a:ea typeface="Times New Roman" panose="02020603050405020304" pitchFamily="18" charset="0"/>
                          <a:cs typeface="Times New Roman" panose="02020603050405020304" pitchFamily="18" charset="0"/>
                        </a:rPr>
                        <a:t>Pasal 17D ayat (3) Undang-Undang Nomor 6 Tahun 1983 </a:t>
                      </a:r>
                      <a:r>
                        <a:rPr lang="en-ID" sz="1800">
                          <a:effectLst/>
                          <a:latin typeface="Arial Narrow" panose="020B0606020202030204" pitchFamily="34" charset="0"/>
                          <a:ea typeface="Times New Roman" panose="02020603050405020304" pitchFamily="18" charset="0"/>
                          <a:cs typeface="Times New Roman" panose="02020603050405020304" pitchFamily="18" charset="0"/>
                        </a:rPr>
                        <a:t>...Undang-Undang Nomor 6 Tahun 2023 ... dan ketentuan </a:t>
                      </a:r>
                      <a:r>
                        <a:rPr lang="en-ID" sz="1800">
                          <a:effectLst/>
                          <a:highlight>
                            <a:srgbClr val="CCFF99"/>
                          </a:highlight>
                          <a:latin typeface="Arial Narrow" panose="020B0606020202030204" pitchFamily="34" charset="0"/>
                          <a:ea typeface="Times New Roman" panose="02020603050405020304" pitchFamily="18" charset="0"/>
                          <a:cs typeface="Times New Roman" panose="02020603050405020304" pitchFamily="18" charset="0"/>
                        </a:rPr>
                        <a:t>Pasal 16G huruf c dan huruf d Undang-Undang Nomor 8 Tahun 1983 </a:t>
                      </a:r>
                      <a:r>
                        <a:rPr lang="en-ID" sz="1800">
                          <a:effectLst/>
                          <a:latin typeface="Arial Narrow" panose="020B0606020202030204" pitchFamily="34" charset="0"/>
                          <a:ea typeface="Times New Roman" panose="02020603050405020304" pitchFamily="18" charset="0"/>
                          <a:cs typeface="Times New Roman" panose="02020603050405020304" pitchFamily="18" charset="0"/>
                        </a:rPr>
                        <a:t>... Undang-Undang Nomor 6 Tahun 2023 tentang Penetapan Peraturan Pemerintah Pengganti Undang-Undang Nomor 2 Tahun 2022 tentang Cipta Kerja Menjadi Undang-Undang, </a:t>
                      </a:r>
                    </a:p>
                  </a:txBody>
                  <a:tcPr marL="36000" marR="36000" marT="0" marB="0"/>
                </a:tc>
                <a:extLst>
                  <a:ext uri="{0D108BD9-81ED-4DB2-BD59-A6C34878D82A}">
                    <a16:rowId xmlns:a16="http://schemas.microsoft.com/office/drawing/2014/main" val="3443788525"/>
                  </a:ext>
                </a:extLst>
              </a:tr>
            </a:tbl>
          </a:graphicData>
        </a:graphic>
      </p:graphicFrame>
    </p:spTree>
    <p:extLst>
      <p:ext uri="{BB962C8B-B14F-4D97-AF65-F5344CB8AC3E}">
        <p14:creationId xmlns:p14="http://schemas.microsoft.com/office/powerpoint/2010/main" val="417658548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83C20A-E191-5DA8-BD48-B922A9FFF86C}"/>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C310876-9EC8-4D6A-9280-8F5627B50B79}"/>
              </a:ext>
            </a:extLst>
          </p:cNvPr>
          <p:cNvSpPr>
            <a:spLocks noGrp="1"/>
          </p:cNvSpPr>
          <p:nvPr>
            <p:ph type="sldNum" sz="quarter" idx="12"/>
          </p:nvPr>
        </p:nvSpPr>
        <p:spPr/>
        <p:txBody>
          <a:bodyPr/>
          <a:lstStyle/>
          <a:p>
            <a:fld id="{A41DA790-10AA-4C91-B558-F29F37CE99B4}" type="slidenum">
              <a:rPr lang="en-US" smtClean="0"/>
              <a:t>24</a:t>
            </a:fld>
            <a:endParaRPr lang="en-US"/>
          </a:p>
        </p:txBody>
      </p:sp>
      <p:sp>
        <p:nvSpPr>
          <p:cNvPr id="10" name="Title 9">
            <a:extLst>
              <a:ext uri="{FF2B5EF4-FFF2-40B4-BE49-F238E27FC236}">
                <a16:creationId xmlns:a16="http://schemas.microsoft.com/office/drawing/2014/main" id="{DF06497E-9FD7-B5D2-4235-EAB56F159609}"/>
              </a:ext>
            </a:extLst>
          </p:cNvPr>
          <p:cNvSpPr>
            <a:spLocks noGrp="1"/>
          </p:cNvSpPr>
          <p:nvPr>
            <p:ph type="title"/>
          </p:nvPr>
        </p:nvSpPr>
        <p:spPr/>
        <p:txBody>
          <a:bodyPr/>
          <a:lstStyle/>
          <a:p>
            <a:r>
              <a:rPr lang="en-US"/>
              <a:t>#2 Rubrica est Lex di PMK 28/2026</a:t>
            </a:r>
            <a:endParaRPr lang="en-ID"/>
          </a:p>
        </p:txBody>
      </p:sp>
      <p:graphicFrame>
        <p:nvGraphicFramePr>
          <p:cNvPr id="9" name="Table 7">
            <a:extLst>
              <a:ext uri="{FF2B5EF4-FFF2-40B4-BE49-F238E27FC236}">
                <a16:creationId xmlns:a16="http://schemas.microsoft.com/office/drawing/2014/main" id="{3B5CC214-05E9-FAE3-8F50-88A931C4A921}"/>
              </a:ext>
            </a:extLst>
          </p:cNvPr>
          <p:cNvGraphicFramePr>
            <a:graphicFrameLocks noGrp="1"/>
          </p:cNvGraphicFramePr>
          <p:nvPr>
            <p:ph idx="1"/>
            <p:extLst>
              <p:ext uri="{D42A27DB-BD31-4B8C-83A1-F6EECF244321}">
                <p14:modId xmlns:p14="http://schemas.microsoft.com/office/powerpoint/2010/main" val="2583364142"/>
              </p:ext>
            </p:extLst>
          </p:nvPr>
        </p:nvGraphicFramePr>
        <p:xfrm>
          <a:off x="414338" y="1695450"/>
          <a:ext cx="11344273" cy="2743200"/>
        </p:xfrm>
        <a:graphic>
          <a:graphicData uri="http://schemas.openxmlformats.org/drawingml/2006/table">
            <a:tbl>
              <a:tblPr firstRow="1" bandRow="1">
                <a:tableStyleId>{93296810-A885-4BE3-A3E7-6D5BEEA58F35}</a:tableStyleId>
              </a:tblPr>
              <a:tblGrid>
                <a:gridCol w="521423">
                  <a:extLst>
                    <a:ext uri="{9D8B030D-6E8A-4147-A177-3AD203B41FA5}">
                      <a16:colId xmlns:a16="http://schemas.microsoft.com/office/drawing/2014/main" val="3739428915"/>
                    </a:ext>
                  </a:extLst>
                </a:gridCol>
                <a:gridCol w="8641627">
                  <a:extLst>
                    <a:ext uri="{9D8B030D-6E8A-4147-A177-3AD203B41FA5}">
                      <a16:colId xmlns:a16="http://schemas.microsoft.com/office/drawing/2014/main" val="2380864523"/>
                    </a:ext>
                  </a:extLst>
                </a:gridCol>
                <a:gridCol w="2181223">
                  <a:extLst>
                    <a:ext uri="{9D8B030D-6E8A-4147-A177-3AD203B41FA5}">
                      <a16:colId xmlns:a16="http://schemas.microsoft.com/office/drawing/2014/main" val="645841760"/>
                    </a:ext>
                  </a:extLst>
                </a:gridCol>
              </a:tblGrid>
              <a:tr h="138871">
                <a:tc>
                  <a:txBody>
                    <a:bodyPr/>
                    <a:lstStyle/>
                    <a:p>
                      <a:pPr marL="0" marR="0" algn="ctr" eaLnBrk="0" fontAlgn="base" hangingPunct="0">
                        <a:lnSpc>
                          <a:spcPct val="100000"/>
                        </a:lnSpc>
                      </a:pPr>
                      <a:r>
                        <a:rPr lang="en-US" sz="1800" kern="100">
                          <a:effectLst/>
                          <a:latin typeface="Arial Narrow" panose="020B0606020202030204" pitchFamily="34" charset="0"/>
                        </a:rPr>
                        <a:t>Bab</a:t>
                      </a:r>
                      <a:endParaRPr lang="en-ID" sz="1800" kern="100">
                        <a:effectLst/>
                        <a:latin typeface="Arial Narrow" panose="020B0606020202030204" pitchFamily="34" charset="0"/>
                        <a:ea typeface="Times New Roman" panose="02020603050405020304" pitchFamily="18" charset="0"/>
                      </a:endParaRPr>
                    </a:p>
                  </a:txBody>
                  <a:tcPr marL="36000" marR="36000" marT="0" marB="0"/>
                </a:tc>
                <a:tc>
                  <a:txBody>
                    <a:bodyPr/>
                    <a:lstStyle/>
                    <a:p>
                      <a:pPr marL="24130" marR="0" algn="ctr" eaLnBrk="0" fontAlgn="base" hangingPunct="0">
                        <a:lnSpc>
                          <a:spcPct val="100000"/>
                        </a:lnSpc>
                      </a:pPr>
                      <a:r>
                        <a:rPr lang="en-US" sz="1800" kern="100">
                          <a:effectLst/>
                          <a:latin typeface="Arial Narrow" panose="020B0606020202030204" pitchFamily="34" charset="0"/>
                        </a:rPr>
                        <a:t>Judul Bab</a:t>
                      </a:r>
                      <a:endParaRPr lang="en-ID" sz="1800" kern="100">
                        <a:effectLst/>
                        <a:latin typeface="Arial Narrow" panose="020B0606020202030204" pitchFamily="34" charset="0"/>
                        <a:ea typeface="Times New Roman" panose="02020603050405020304" pitchFamily="18" charset="0"/>
                      </a:endParaRPr>
                    </a:p>
                  </a:txBody>
                  <a:tcPr marL="36000" marR="36000" marT="0" marB="0"/>
                </a:tc>
                <a:tc>
                  <a:txBody>
                    <a:bodyPr/>
                    <a:lstStyle/>
                    <a:p>
                      <a:pPr marL="0" marR="0" algn="ctr" eaLnBrk="0" fontAlgn="base" hangingPunct="0">
                        <a:lnSpc>
                          <a:spcPct val="100000"/>
                        </a:lnSpc>
                      </a:pPr>
                      <a:r>
                        <a:rPr lang="en-US" sz="1800" kern="100">
                          <a:effectLst/>
                          <a:latin typeface="Arial Narrow" panose="020B0606020202030204" pitchFamily="34" charset="0"/>
                        </a:rPr>
                        <a:t>Pasal</a:t>
                      </a:r>
                      <a:endParaRPr lang="en-ID" sz="1800" kern="100">
                        <a:effectLst/>
                        <a:latin typeface="Arial Narrow" panose="020B0606020202030204" pitchFamily="34" charset="0"/>
                        <a:ea typeface="Times New Roman" panose="02020603050405020304" pitchFamily="18" charset="0"/>
                      </a:endParaRPr>
                    </a:p>
                  </a:txBody>
                  <a:tcPr marL="36000" marR="36000" marT="0" marB="0"/>
                </a:tc>
                <a:extLst>
                  <a:ext uri="{0D108BD9-81ED-4DB2-BD59-A6C34878D82A}">
                    <a16:rowId xmlns:a16="http://schemas.microsoft.com/office/drawing/2014/main" val="2279510443"/>
                  </a:ext>
                </a:extLst>
              </a:tr>
              <a:tr h="138871">
                <a:tc>
                  <a:txBody>
                    <a:bodyPr/>
                    <a:lstStyle/>
                    <a:p>
                      <a:pPr marL="0" marR="0" algn="ctr">
                        <a:buNone/>
                      </a:pPr>
                      <a:r>
                        <a:rPr lang="id-ID" sz="1800">
                          <a:effectLst/>
                          <a:latin typeface="Arial Narrow" panose="020B0606020202030204" pitchFamily="34" charset="0"/>
                          <a:ea typeface="Times New Roman" panose="02020603050405020304" pitchFamily="18" charset="0"/>
                          <a:cs typeface="Times New Roman" panose="02020603050405020304" pitchFamily="18" charset="0"/>
                        </a:rPr>
                        <a:t>1</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id-ID" sz="1800">
                          <a:effectLst/>
                          <a:latin typeface="Arial Narrow" panose="020B0606020202030204" pitchFamily="34" charset="0"/>
                          <a:ea typeface="Times New Roman" panose="02020603050405020304" pitchFamily="18" charset="0"/>
                          <a:cs typeface="Times New Roman" panose="02020603050405020304" pitchFamily="18" charset="0"/>
                        </a:rPr>
                        <a:t>Ketentuan Umum</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id-ID" sz="1800">
                          <a:effectLst/>
                          <a:latin typeface="Arial Narrow" panose="020B0606020202030204" pitchFamily="34" charset="0"/>
                          <a:ea typeface="Times New Roman" panose="02020603050405020304" pitchFamily="18" charset="0"/>
                          <a:cs typeface="Times New Roman" panose="02020603050405020304" pitchFamily="18" charset="0"/>
                        </a:rPr>
                        <a:t>1</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extLst>
                  <a:ext uri="{0D108BD9-81ED-4DB2-BD59-A6C34878D82A}">
                    <a16:rowId xmlns:a16="http://schemas.microsoft.com/office/drawing/2014/main" val="1755920978"/>
                  </a:ext>
                </a:extLst>
              </a:tr>
              <a:tr h="138871">
                <a:tc>
                  <a:txBody>
                    <a:bodyPr/>
                    <a:lstStyle/>
                    <a:p>
                      <a:pPr marL="0" marR="0" algn="ctr">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2</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Ruang Lingkup</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2</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extLst>
                  <a:ext uri="{0D108BD9-81ED-4DB2-BD59-A6C34878D82A}">
                    <a16:rowId xmlns:a16="http://schemas.microsoft.com/office/drawing/2014/main" val="3443788525"/>
                  </a:ext>
                </a:extLst>
              </a:tr>
              <a:tr h="138871">
                <a:tc>
                  <a:txBody>
                    <a:bodyPr/>
                    <a:lstStyle/>
                    <a:p>
                      <a:pPr marL="0" marR="0" algn="ctr">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3</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Pengembalian Pendahuluan Kelebihan Pembayaran Pajak Bagi Wajib Pajak dengan </a:t>
                      </a:r>
                      <a:r>
                        <a:rPr lang="en-ID" sz="1800">
                          <a:effectLst/>
                          <a:highlight>
                            <a:srgbClr val="FFFF00"/>
                          </a:highlight>
                          <a:latin typeface="Arial Narrow" panose="020B0606020202030204" pitchFamily="34" charset="0"/>
                          <a:ea typeface="Times New Roman" panose="02020603050405020304" pitchFamily="18" charset="0"/>
                          <a:cs typeface="Times New Roman" panose="02020603050405020304" pitchFamily="18" charset="0"/>
                        </a:rPr>
                        <a:t>Kriteria Tertentu</a:t>
                      </a:r>
                    </a:p>
                  </a:txBody>
                  <a:tcPr marL="36000" marR="36000" marT="0" marB="0"/>
                </a:tc>
                <a:tc>
                  <a:txBody>
                    <a:bodyPr/>
                    <a:lstStyle/>
                    <a:p>
                      <a:pPr marL="0" marR="0">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3, 4, 5, 6, 7, 8</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extLst>
                  <a:ext uri="{0D108BD9-81ED-4DB2-BD59-A6C34878D82A}">
                    <a16:rowId xmlns:a16="http://schemas.microsoft.com/office/drawing/2014/main" val="264824215"/>
                  </a:ext>
                </a:extLst>
              </a:tr>
              <a:tr h="138871">
                <a:tc>
                  <a:txBody>
                    <a:bodyPr/>
                    <a:lstStyle/>
                    <a:p>
                      <a:pPr marL="0" marR="0" algn="ctr">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4</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Pengembalian Pendahuluan Kelebihan Pembayaran Pajak Bagi Wajib Pajak yang Memenuhi </a:t>
                      </a:r>
                      <a:r>
                        <a:rPr lang="en-ID" sz="1800">
                          <a:effectLst/>
                          <a:highlight>
                            <a:srgbClr val="FFFF00"/>
                          </a:highlight>
                          <a:latin typeface="Arial Narrow" panose="020B0606020202030204" pitchFamily="34" charset="0"/>
                          <a:ea typeface="Times New Roman" panose="02020603050405020304" pitchFamily="18" charset="0"/>
                          <a:cs typeface="Times New Roman" panose="02020603050405020304" pitchFamily="18" charset="0"/>
                        </a:rPr>
                        <a:t>Persyaratan Tertentu</a:t>
                      </a:r>
                    </a:p>
                  </a:txBody>
                  <a:tcPr marL="36000" marR="36000" marT="0" marB="0"/>
                </a:tc>
                <a:tc>
                  <a:txBody>
                    <a:bodyPr/>
                    <a:lstStyle/>
                    <a:p>
                      <a:pPr marL="0" marR="0">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9, 10, 11, 12</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extLst>
                  <a:ext uri="{0D108BD9-81ED-4DB2-BD59-A6C34878D82A}">
                    <a16:rowId xmlns:a16="http://schemas.microsoft.com/office/drawing/2014/main" val="452709121"/>
                  </a:ext>
                </a:extLst>
              </a:tr>
              <a:tr h="138871">
                <a:tc>
                  <a:txBody>
                    <a:bodyPr/>
                    <a:lstStyle/>
                    <a:p>
                      <a:pPr marL="0" marR="0" algn="ctr">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5</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Pengembalian Pendahuluan Kelebihan Pembayaran Pajak Bagi PKP </a:t>
                      </a:r>
                      <a:r>
                        <a:rPr lang="en-ID" sz="1800">
                          <a:effectLst/>
                          <a:highlight>
                            <a:srgbClr val="FFFF00"/>
                          </a:highlight>
                          <a:latin typeface="Arial Narrow" panose="020B0606020202030204" pitchFamily="34" charset="0"/>
                          <a:ea typeface="Times New Roman" panose="02020603050405020304" pitchFamily="18" charset="0"/>
                          <a:cs typeface="Times New Roman" panose="02020603050405020304" pitchFamily="18" charset="0"/>
                        </a:rPr>
                        <a:t>Berisiko Rendah</a:t>
                      </a:r>
                    </a:p>
                  </a:txBody>
                  <a:tcPr marL="36000" marR="36000" marT="0" marB="0"/>
                </a:tc>
                <a:tc>
                  <a:txBody>
                    <a:bodyPr/>
                    <a:lstStyle/>
                    <a:p>
                      <a:pPr marL="0" marR="0">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13, 14,15, 16, 17,18</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extLst>
                  <a:ext uri="{0D108BD9-81ED-4DB2-BD59-A6C34878D82A}">
                    <a16:rowId xmlns:a16="http://schemas.microsoft.com/office/drawing/2014/main" val="674178987"/>
                  </a:ext>
                </a:extLst>
              </a:tr>
              <a:tr h="138871">
                <a:tc>
                  <a:txBody>
                    <a:bodyPr/>
                    <a:lstStyle/>
                    <a:p>
                      <a:pPr marL="0" marR="0" algn="ctr">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6</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Ketentuan Lain-lain</a:t>
                      </a:r>
                    </a:p>
                  </a:txBody>
                  <a:tcPr marL="36000" marR="36000" marT="0" marB="0"/>
                </a:tc>
                <a:tc>
                  <a:txBody>
                    <a:bodyPr/>
                    <a:lstStyle/>
                    <a:p>
                      <a:pPr marL="0" marR="0">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19. 20, 21, 22, 23, 24</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extLst>
                  <a:ext uri="{0D108BD9-81ED-4DB2-BD59-A6C34878D82A}">
                    <a16:rowId xmlns:a16="http://schemas.microsoft.com/office/drawing/2014/main" val="3043153304"/>
                  </a:ext>
                </a:extLst>
              </a:tr>
              <a:tr h="138871">
                <a:tc>
                  <a:txBody>
                    <a:bodyPr/>
                    <a:lstStyle/>
                    <a:p>
                      <a:pPr marL="0" marR="0" algn="ctr">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7</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Ketentuan Peralihan</a:t>
                      </a:r>
                    </a:p>
                  </a:txBody>
                  <a:tcPr marL="36000" marR="36000" marT="0" marB="0"/>
                </a:tc>
                <a:tc>
                  <a:txBody>
                    <a:bodyPr/>
                    <a:lstStyle/>
                    <a:p>
                      <a:pPr marL="0" marR="0">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25</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extLst>
                  <a:ext uri="{0D108BD9-81ED-4DB2-BD59-A6C34878D82A}">
                    <a16:rowId xmlns:a16="http://schemas.microsoft.com/office/drawing/2014/main" val="1981126221"/>
                  </a:ext>
                </a:extLst>
              </a:tr>
              <a:tr h="138871">
                <a:tc>
                  <a:txBody>
                    <a:bodyPr/>
                    <a:lstStyle/>
                    <a:p>
                      <a:pPr marL="0" marR="0" algn="ctr">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8</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Ketentuan Penutup</a:t>
                      </a:r>
                    </a:p>
                  </a:txBody>
                  <a:tcPr marL="36000" marR="36000" marT="0" marB="0"/>
                </a:tc>
                <a:tc>
                  <a:txBody>
                    <a:bodyPr/>
                    <a:lstStyle/>
                    <a:p>
                      <a:pPr marL="0" marR="0">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26, 27</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extLst>
                  <a:ext uri="{0D108BD9-81ED-4DB2-BD59-A6C34878D82A}">
                    <a16:rowId xmlns:a16="http://schemas.microsoft.com/office/drawing/2014/main" val="643849837"/>
                  </a:ext>
                </a:extLst>
              </a:tr>
            </a:tbl>
          </a:graphicData>
        </a:graphic>
      </p:graphicFrame>
    </p:spTree>
    <p:extLst>
      <p:ext uri="{BB962C8B-B14F-4D97-AF65-F5344CB8AC3E}">
        <p14:creationId xmlns:p14="http://schemas.microsoft.com/office/powerpoint/2010/main" val="16444911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4F5F72-084B-D60E-FCBD-20E3798EEE1F}"/>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4122B056-24EA-263A-A96C-3A920F1D12B7}"/>
              </a:ext>
            </a:extLst>
          </p:cNvPr>
          <p:cNvSpPr>
            <a:spLocks noGrp="1"/>
          </p:cNvSpPr>
          <p:nvPr>
            <p:ph type="sldNum" sz="quarter" idx="12"/>
          </p:nvPr>
        </p:nvSpPr>
        <p:spPr/>
        <p:txBody>
          <a:bodyPr/>
          <a:lstStyle/>
          <a:p>
            <a:fld id="{A41DA790-10AA-4C91-B558-F29F37CE99B4}" type="slidenum">
              <a:rPr lang="en-US" smtClean="0"/>
              <a:t>25</a:t>
            </a:fld>
            <a:endParaRPr lang="en-US"/>
          </a:p>
        </p:txBody>
      </p:sp>
      <p:sp>
        <p:nvSpPr>
          <p:cNvPr id="10" name="Title 9">
            <a:extLst>
              <a:ext uri="{FF2B5EF4-FFF2-40B4-BE49-F238E27FC236}">
                <a16:creationId xmlns:a16="http://schemas.microsoft.com/office/drawing/2014/main" id="{41CD4F41-13EE-ABEF-06DF-2EFE507F3742}"/>
              </a:ext>
            </a:extLst>
          </p:cNvPr>
          <p:cNvSpPr>
            <a:spLocks noGrp="1"/>
          </p:cNvSpPr>
          <p:nvPr>
            <p:ph type="title"/>
          </p:nvPr>
        </p:nvSpPr>
        <p:spPr/>
        <p:txBody>
          <a:bodyPr/>
          <a:lstStyle/>
          <a:p>
            <a:r>
              <a:rPr lang="en-US"/>
              <a:t>#2 Rubrica est Lex di PMK 28/2026</a:t>
            </a:r>
            <a:endParaRPr lang="en-ID"/>
          </a:p>
        </p:txBody>
      </p:sp>
      <p:graphicFrame>
        <p:nvGraphicFramePr>
          <p:cNvPr id="9" name="Table 7">
            <a:extLst>
              <a:ext uri="{FF2B5EF4-FFF2-40B4-BE49-F238E27FC236}">
                <a16:creationId xmlns:a16="http://schemas.microsoft.com/office/drawing/2014/main" id="{BCDA9EAB-607D-7913-7FA1-43BED351EF88}"/>
              </a:ext>
            </a:extLst>
          </p:cNvPr>
          <p:cNvGraphicFramePr>
            <a:graphicFrameLocks noGrp="1"/>
          </p:cNvGraphicFramePr>
          <p:nvPr>
            <p:ph idx="1"/>
            <p:extLst>
              <p:ext uri="{D42A27DB-BD31-4B8C-83A1-F6EECF244321}">
                <p14:modId xmlns:p14="http://schemas.microsoft.com/office/powerpoint/2010/main" val="2633441115"/>
              </p:ext>
            </p:extLst>
          </p:nvPr>
        </p:nvGraphicFramePr>
        <p:xfrm>
          <a:off x="414338" y="1695450"/>
          <a:ext cx="11344273" cy="4937760"/>
        </p:xfrm>
        <a:graphic>
          <a:graphicData uri="http://schemas.openxmlformats.org/drawingml/2006/table">
            <a:tbl>
              <a:tblPr firstRow="1" bandRow="1">
                <a:tableStyleId>{5C22544A-7EE6-4342-B048-85BDC9FD1C3A}</a:tableStyleId>
              </a:tblPr>
              <a:tblGrid>
                <a:gridCol w="417869">
                  <a:extLst>
                    <a:ext uri="{9D8B030D-6E8A-4147-A177-3AD203B41FA5}">
                      <a16:colId xmlns:a16="http://schemas.microsoft.com/office/drawing/2014/main" val="3739428915"/>
                    </a:ext>
                  </a:extLst>
                </a:gridCol>
                <a:gridCol w="8507002">
                  <a:extLst>
                    <a:ext uri="{9D8B030D-6E8A-4147-A177-3AD203B41FA5}">
                      <a16:colId xmlns:a16="http://schemas.microsoft.com/office/drawing/2014/main" val="2380864523"/>
                    </a:ext>
                  </a:extLst>
                </a:gridCol>
                <a:gridCol w="2419402">
                  <a:extLst>
                    <a:ext uri="{9D8B030D-6E8A-4147-A177-3AD203B41FA5}">
                      <a16:colId xmlns:a16="http://schemas.microsoft.com/office/drawing/2014/main" val="645841760"/>
                    </a:ext>
                  </a:extLst>
                </a:gridCol>
              </a:tblGrid>
              <a:tr h="138871">
                <a:tc>
                  <a:txBody>
                    <a:bodyPr/>
                    <a:lstStyle/>
                    <a:p>
                      <a:pPr marL="0" marR="0" algn="ctr" eaLnBrk="0" fontAlgn="base" hangingPunct="0">
                        <a:lnSpc>
                          <a:spcPct val="100000"/>
                        </a:lnSpc>
                      </a:pPr>
                      <a:r>
                        <a:rPr lang="en-US" sz="1800" kern="100">
                          <a:effectLst/>
                          <a:latin typeface="Arial Narrow" panose="020B0606020202030204" pitchFamily="34" charset="0"/>
                          <a:ea typeface="Times New Roman" panose="02020603050405020304" pitchFamily="18" charset="0"/>
                        </a:rPr>
                        <a:t>No</a:t>
                      </a:r>
                      <a:endParaRPr lang="en-ID" sz="1800" kern="100">
                        <a:effectLst/>
                        <a:latin typeface="Arial Narrow" panose="020B0606020202030204" pitchFamily="34" charset="0"/>
                        <a:ea typeface="Times New Roman" panose="02020603050405020304" pitchFamily="18" charset="0"/>
                      </a:endParaRPr>
                    </a:p>
                  </a:txBody>
                  <a:tcPr marL="36000" marR="36000" marT="0" marB="0"/>
                </a:tc>
                <a:tc>
                  <a:txBody>
                    <a:bodyPr/>
                    <a:lstStyle/>
                    <a:p>
                      <a:pPr marL="24130" marR="0" algn="ctr" eaLnBrk="0" fontAlgn="base" hangingPunct="0">
                        <a:lnSpc>
                          <a:spcPct val="100000"/>
                        </a:lnSpc>
                      </a:pPr>
                      <a:r>
                        <a:rPr lang="en-US" sz="1800" kern="100">
                          <a:effectLst/>
                          <a:latin typeface="Arial Narrow" panose="020B0606020202030204" pitchFamily="34" charset="0"/>
                          <a:ea typeface="Times New Roman" panose="02020603050405020304" pitchFamily="18" charset="0"/>
                        </a:rPr>
                        <a:t>Isi Lampiran PMK 28/2026</a:t>
                      </a:r>
                      <a:endParaRPr lang="en-ID" sz="1800" kern="100">
                        <a:effectLst/>
                        <a:latin typeface="Arial Narrow" panose="020B0606020202030204" pitchFamily="34" charset="0"/>
                        <a:ea typeface="Times New Roman" panose="02020603050405020304" pitchFamily="18" charset="0"/>
                      </a:endParaRPr>
                    </a:p>
                  </a:txBody>
                  <a:tcPr marL="36000" marR="36000" marT="0" marB="0"/>
                </a:tc>
                <a:tc>
                  <a:txBody>
                    <a:bodyPr/>
                    <a:lstStyle/>
                    <a:p>
                      <a:pPr marL="0" marR="0" algn="ctr" eaLnBrk="0" fontAlgn="base" hangingPunct="0">
                        <a:lnSpc>
                          <a:spcPct val="100000"/>
                        </a:lnSpc>
                      </a:pPr>
                      <a:r>
                        <a:rPr lang="en-US" sz="1800" kern="100">
                          <a:effectLst/>
                          <a:latin typeface="Arial Narrow" panose="020B0606020202030204" pitchFamily="34" charset="0"/>
                          <a:ea typeface="Times New Roman" panose="02020603050405020304" pitchFamily="18" charset="0"/>
                        </a:rPr>
                        <a:t>Pasal Terkait</a:t>
                      </a:r>
                      <a:endParaRPr lang="en-ID" sz="1800" kern="100">
                        <a:effectLst/>
                        <a:latin typeface="Arial Narrow" panose="020B0606020202030204" pitchFamily="34" charset="0"/>
                        <a:ea typeface="Times New Roman" panose="02020603050405020304" pitchFamily="18" charset="0"/>
                      </a:endParaRPr>
                    </a:p>
                  </a:txBody>
                  <a:tcPr marL="36000" marR="36000" marT="0" marB="0"/>
                </a:tc>
                <a:extLst>
                  <a:ext uri="{0D108BD9-81ED-4DB2-BD59-A6C34878D82A}">
                    <a16:rowId xmlns:a16="http://schemas.microsoft.com/office/drawing/2014/main" val="2279510443"/>
                  </a:ext>
                </a:extLst>
              </a:tr>
              <a:tr h="138871">
                <a:tc>
                  <a:txBody>
                    <a:bodyPr/>
                    <a:lstStyle/>
                    <a:p>
                      <a:pPr marL="0" marR="0">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1.</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ID" sz="1800" kern="100">
                          <a:effectLst/>
                          <a:latin typeface="Arial Narrow" panose="020B0606020202030204" pitchFamily="34" charset="0"/>
                          <a:ea typeface="Times New Roman" panose="02020603050405020304" pitchFamily="18" charset="0"/>
                          <a:cs typeface="Times New Roman" panose="02020603050405020304" pitchFamily="18" charset="0"/>
                        </a:rPr>
                        <a:t>Contoh Format </a:t>
                      </a:r>
                    </a:p>
                  </a:txBody>
                  <a:tcPr marL="36000" marR="36000" marT="0" marB="0"/>
                </a:tc>
                <a:tc>
                  <a:txBody>
                    <a:bodyPr/>
                    <a:lstStyle/>
                    <a:p>
                      <a:endParaRPr lang="en-ID" sz="1800">
                        <a:latin typeface="Arial Narrow" panose="020B0606020202030204" pitchFamily="34" charset="0"/>
                      </a:endParaRPr>
                    </a:p>
                  </a:txBody>
                  <a:tcPr marL="36000" marR="36000" marT="0" marB="0"/>
                </a:tc>
                <a:extLst>
                  <a:ext uri="{0D108BD9-81ED-4DB2-BD59-A6C34878D82A}">
                    <a16:rowId xmlns:a16="http://schemas.microsoft.com/office/drawing/2014/main" val="3684395751"/>
                  </a:ext>
                </a:extLst>
              </a:tr>
              <a:tr h="138871">
                <a:tc>
                  <a:txBody>
                    <a:bodyPr/>
                    <a:lstStyle/>
                    <a:p>
                      <a:pPr marL="0" marR="0" algn="r">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1A</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ID" sz="1800" kern="100">
                          <a:effectLst/>
                          <a:latin typeface="Arial Narrow" panose="020B0606020202030204" pitchFamily="34" charset="0"/>
                          <a:ea typeface="Times New Roman" panose="02020603050405020304" pitchFamily="18" charset="0"/>
                          <a:cs typeface="Times New Roman" panose="02020603050405020304" pitchFamily="18" charset="0"/>
                        </a:rPr>
                        <a:t>Permohonan penetapan wajib pajak dengan kriteria tertentu</a:t>
                      </a:r>
                    </a:p>
                  </a:txBody>
                  <a:tcPr marL="36000" marR="36000" marT="0" marB="0"/>
                </a:tc>
                <a:tc>
                  <a:txBody>
                    <a:bodyPr/>
                    <a:lstStyle/>
                    <a:p>
                      <a:r>
                        <a:rPr lang="en-ID" sz="1800" kern="100">
                          <a:effectLst/>
                          <a:latin typeface="Arial Narrow" panose="020B0606020202030204" pitchFamily="34" charset="0"/>
                          <a:ea typeface="Times New Roman" panose="02020603050405020304" pitchFamily="18" charset="0"/>
                          <a:cs typeface="Times New Roman" panose="02020603050405020304" pitchFamily="18" charset="0"/>
                        </a:rPr>
                        <a:t>Pasal 4 ayat (1)</a:t>
                      </a:r>
                      <a:endParaRPr lang="en-ID" sz="1800">
                        <a:latin typeface="Arial Narrow" panose="020B0606020202030204" pitchFamily="34" charset="0"/>
                      </a:endParaRPr>
                    </a:p>
                  </a:txBody>
                  <a:tcPr marL="36000" marR="36000" marT="0" marB="0"/>
                </a:tc>
                <a:extLst>
                  <a:ext uri="{0D108BD9-81ED-4DB2-BD59-A6C34878D82A}">
                    <a16:rowId xmlns:a16="http://schemas.microsoft.com/office/drawing/2014/main" val="1755920978"/>
                  </a:ext>
                </a:extLst>
              </a:tr>
              <a:tr h="138871">
                <a:tc>
                  <a:txBody>
                    <a:bodyPr/>
                    <a:lstStyle/>
                    <a:p>
                      <a:pPr marL="0" marR="0" algn="r">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1B</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ID" sz="1800" kern="100">
                          <a:effectLst/>
                          <a:latin typeface="Arial Narrow" panose="020B0606020202030204" pitchFamily="34" charset="0"/>
                          <a:ea typeface="Times New Roman" panose="02020603050405020304" pitchFamily="18" charset="0"/>
                          <a:cs typeface="Times New Roman" panose="02020603050405020304" pitchFamily="18" charset="0"/>
                        </a:rPr>
                        <a:t>Permohonan penetapan PKP berisiko rendah</a:t>
                      </a:r>
                    </a:p>
                  </a:txBody>
                  <a:tcPr marL="36000" marR="36000" marT="0" marB="0"/>
                </a:tc>
                <a:tc>
                  <a:txBody>
                    <a:bodyPr/>
                    <a:lstStyle/>
                    <a:p>
                      <a:r>
                        <a:rPr lang="en-ID" sz="1800" kern="100">
                          <a:effectLst/>
                          <a:latin typeface="Arial Narrow" panose="020B0606020202030204" pitchFamily="34" charset="0"/>
                          <a:ea typeface="Times New Roman" panose="02020603050405020304" pitchFamily="18" charset="0"/>
                          <a:cs typeface="Times New Roman" panose="02020603050405020304" pitchFamily="18" charset="0"/>
                        </a:rPr>
                        <a:t>Pasal 14 ayat (1)</a:t>
                      </a:r>
                      <a:endParaRPr lang="en-ID" sz="1800">
                        <a:latin typeface="Arial Narrow" panose="020B0606020202030204" pitchFamily="34" charset="0"/>
                      </a:endParaRPr>
                    </a:p>
                  </a:txBody>
                  <a:tcPr marL="36000" marR="36000" marT="0" marB="0"/>
                </a:tc>
                <a:extLst>
                  <a:ext uri="{0D108BD9-81ED-4DB2-BD59-A6C34878D82A}">
                    <a16:rowId xmlns:a16="http://schemas.microsoft.com/office/drawing/2014/main" val="1959360995"/>
                  </a:ext>
                </a:extLst>
              </a:tr>
              <a:tr h="138871">
                <a:tc>
                  <a:txBody>
                    <a:bodyPr/>
                    <a:lstStyle/>
                    <a:p>
                      <a:pPr marL="0" marR="0" algn="r">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1C</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ID" sz="1800" kern="100">
                          <a:effectLst/>
                          <a:latin typeface="Arial Narrow" panose="020B0606020202030204" pitchFamily="34" charset="0"/>
                          <a:ea typeface="Times New Roman" panose="02020603050405020304" pitchFamily="18" charset="0"/>
                          <a:cs typeface="Times New Roman" panose="02020603050405020304" pitchFamily="18" charset="0"/>
                        </a:rPr>
                        <a:t>Surat keputusan penetapan wajib pajak dengan kriteria tertentu</a:t>
                      </a:r>
                    </a:p>
                  </a:txBody>
                  <a:tcPr marL="36000" marR="36000" marT="0" marB="0"/>
                </a:tc>
                <a:tc>
                  <a:txBody>
                    <a:bodyPr/>
                    <a:lstStyle/>
                    <a:p>
                      <a:r>
                        <a:rPr lang="en-ID" sz="1800" kern="100">
                          <a:effectLst/>
                          <a:latin typeface="Arial Narrow" panose="020B0606020202030204" pitchFamily="34" charset="0"/>
                          <a:ea typeface="Times New Roman" panose="02020603050405020304" pitchFamily="18" charset="0"/>
                          <a:cs typeface="Times New Roman" panose="02020603050405020304" pitchFamily="18" charset="0"/>
                        </a:rPr>
                        <a:t>Pasal 4 ayat (3) huruf a</a:t>
                      </a:r>
                      <a:endParaRPr lang="en-ID" sz="1800">
                        <a:latin typeface="Arial Narrow" panose="020B0606020202030204" pitchFamily="34" charset="0"/>
                      </a:endParaRPr>
                    </a:p>
                  </a:txBody>
                  <a:tcPr marL="36000" marR="36000" marT="0" marB="0"/>
                </a:tc>
                <a:extLst>
                  <a:ext uri="{0D108BD9-81ED-4DB2-BD59-A6C34878D82A}">
                    <a16:rowId xmlns:a16="http://schemas.microsoft.com/office/drawing/2014/main" val="681578242"/>
                  </a:ext>
                </a:extLst>
              </a:tr>
              <a:tr h="138871">
                <a:tc>
                  <a:txBody>
                    <a:bodyPr/>
                    <a:lstStyle/>
                    <a:p>
                      <a:pPr marL="0" marR="0" algn="r">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1D</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ID" sz="1800" kern="100">
                          <a:effectLst/>
                          <a:latin typeface="Arial Narrow" panose="020B0606020202030204" pitchFamily="34" charset="0"/>
                          <a:ea typeface="Times New Roman" panose="02020603050405020304" pitchFamily="18" charset="0"/>
                          <a:cs typeface="Times New Roman" panose="02020603050405020304" pitchFamily="18" charset="0"/>
                        </a:rPr>
                        <a:t>Surat keputusan penetapan PKP berisiko rendah</a:t>
                      </a:r>
                    </a:p>
                  </a:txBody>
                  <a:tcPr marL="36000" marR="36000" marT="0" marB="0"/>
                </a:tc>
                <a:tc>
                  <a:txBody>
                    <a:bodyPr/>
                    <a:lstStyle/>
                    <a:p>
                      <a:r>
                        <a:rPr lang="en-ID" sz="1800" kern="100">
                          <a:effectLst/>
                          <a:latin typeface="Arial Narrow" panose="020B0606020202030204" pitchFamily="34" charset="0"/>
                          <a:ea typeface="Times New Roman" panose="02020603050405020304" pitchFamily="18" charset="0"/>
                          <a:cs typeface="Times New Roman" panose="02020603050405020304" pitchFamily="18" charset="0"/>
                        </a:rPr>
                        <a:t>Pasal 14 ayat (5) huruf a</a:t>
                      </a:r>
                      <a:endParaRPr lang="en-ID" sz="1800">
                        <a:latin typeface="Arial Narrow" panose="020B0606020202030204" pitchFamily="34" charset="0"/>
                      </a:endParaRPr>
                    </a:p>
                  </a:txBody>
                  <a:tcPr marL="36000" marR="36000" marT="0" marB="0"/>
                </a:tc>
                <a:extLst>
                  <a:ext uri="{0D108BD9-81ED-4DB2-BD59-A6C34878D82A}">
                    <a16:rowId xmlns:a16="http://schemas.microsoft.com/office/drawing/2014/main" val="2298210508"/>
                  </a:ext>
                </a:extLst>
              </a:tr>
              <a:tr h="138871">
                <a:tc>
                  <a:txBody>
                    <a:bodyPr/>
                    <a:lstStyle/>
                    <a:p>
                      <a:pPr marL="0" marR="0" algn="r">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1E</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ID" sz="1800" kern="100">
                          <a:effectLst/>
                          <a:latin typeface="Arial Narrow" panose="020B0606020202030204" pitchFamily="34" charset="0"/>
                          <a:ea typeface="Times New Roman" panose="02020603050405020304" pitchFamily="18" charset="0"/>
                          <a:cs typeface="Times New Roman" panose="02020603050405020304" pitchFamily="18" charset="0"/>
                        </a:rPr>
                        <a:t>Surat pemberitahuan penolakan permohonan penetapan wajib pajak dengan kriteria tertentu</a:t>
                      </a:r>
                    </a:p>
                  </a:txBody>
                  <a:tcPr marL="36000" marR="36000" marT="0" marB="0"/>
                </a:tc>
                <a:tc>
                  <a:txBody>
                    <a:bodyPr/>
                    <a:lstStyle/>
                    <a:p>
                      <a:r>
                        <a:rPr lang="en-ID" sz="1800" kern="100">
                          <a:effectLst/>
                          <a:latin typeface="Arial Narrow" panose="020B0606020202030204" pitchFamily="34" charset="0"/>
                          <a:ea typeface="Times New Roman" panose="02020603050405020304" pitchFamily="18" charset="0"/>
                          <a:cs typeface="Times New Roman" panose="02020603050405020304" pitchFamily="18" charset="0"/>
                        </a:rPr>
                        <a:t>Pasal 4 ayat (3) huruf b</a:t>
                      </a:r>
                      <a:endParaRPr lang="en-ID" sz="1800">
                        <a:latin typeface="Arial Narrow" panose="020B0606020202030204" pitchFamily="34" charset="0"/>
                      </a:endParaRPr>
                    </a:p>
                  </a:txBody>
                  <a:tcPr marL="36000" marR="36000" marT="0" marB="0"/>
                </a:tc>
                <a:extLst>
                  <a:ext uri="{0D108BD9-81ED-4DB2-BD59-A6C34878D82A}">
                    <a16:rowId xmlns:a16="http://schemas.microsoft.com/office/drawing/2014/main" val="81576645"/>
                  </a:ext>
                </a:extLst>
              </a:tr>
              <a:tr h="138871">
                <a:tc>
                  <a:txBody>
                    <a:bodyPr/>
                    <a:lstStyle/>
                    <a:p>
                      <a:pPr marL="0" marR="0" algn="r">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1F</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ID" sz="1800" kern="100">
                          <a:effectLst/>
                          <a:latin typeface="Arial Narrow" panose="020B0606020202030204" pitchFamily="34" charset="0"/>
                          <a:ea typeface="Times New Roman" panose="02020603050405020304" pitchFamily="18" charset="0"/>
                          <a:cs typeface="Times New Roman" panose="02020603050405020304" pitchFamily="18" charset="0"/>
                        </a:rPr>
                        <a:t>Surat pemberitahuan penolakan permohonan penetapan PKP berisiko rendah</a:t>
                      </a:r>
                    </a:p>
                  </a:txBody>
                  <a:tcPr marL="36000" marR="36000" marT="0" marB="0"/>
                </a:tc>
                <a:tc>
                  <a:txBody>
                    <a:bodyPr/>
                    <a:lstStyle/>
                    <a:p>
                      <a:r>
                        <a:rPr lang="en-ID" sz="1800" kern="100">
                          <a:effectLst/>
                          <a:latin typeface="Arial Narrow" panose="020B0606020202030204" pitchFamily="34" charset="0"/>
                          <a:ea typeface="Times New Roman" panose="02020603050405020304" pitchFamily="18" charset="0"/>
                          <a:cs typeface="Times New Roman" panose="02020603050405020304" pitchFamily="18" charset="0"/>
                        </a:rPr>
                        <a:t>Pasal 14 ayat (5) huruf b</a:t>
                      </a:r>
                      <a:endParaRPr lang="en-ID" sz="1800">
                        <a:latin typeface="Arial Narrow" panose="020B0606020202030204" pitchFamily="34" charset="0"/>
                      </a:endParaRPr>
                    </a:p>
                  </a:txBody>
                  <a:tcPr marL="36000" marR="36000" marT="0" marB="0"/>
                </a:tc>
                <a:extLst>
                  <a:ext uri="{0D108BD9-81ED-4DB2-BD59-A6C34878D82A}">
                    <a16:rowId xmlns:a16="http://schemas.microsoft.com/office/drawing/2014/main" val="1948783167"/>
                  </a:ext>
                </a:extLst>
              </a:tr>
              <a:tr h="138871">
                <a:tc>
                  <a:txBody>
                    <a:bodyPr/>
                    <a:lstStyle/>
                    <a:p>
                      <a:pPr marL="0" marR="0" algn="r">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1G</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ID" sz="1800" kern="100">
                          <a:effectLst/>
                          <a:latin typeface="Arial Narrow" panose="020B0606020202030204" pitchFamily="34" charset="0"/>
                          <a:ea typeface="Times New Roman" panose="02020603050405020304" pitchFamily="18" charset="0"/>
                          <a:cs typeface="Times New Roman" panose="02020603050405020304" pitchFamily="18" charset="0"/>
                        </a:rPr>
                        <a:t>Surat keputusan pencabutan penetapan wajib pajak dengan kriteria tertentu</a:t>
                      </a:r>
                    </a:p>
                  </a:txBody>
                  <a:tcPr marL="36000" marR="36000" marT="0" marB="0"/>
                </a:tc>
                <a:tc>
                  <a:txBody>
                    <a:bodyPr/>
                    <a:lstStyle/>
                    <a:p>
                      <a:r>
                        <a:rPr lang="en-ID" sz="1800" kern="100">
                          <a:effectLst/>
                          <a:latin typeface="Arial Narrow" panose="020B0606020202030204" pitchFamily="34" charset="0"/>
                          <a:ea typeface="Times New Roman" panose="02020603050405020304" pitchFamily="18" charset="0"/>
                          <a:cs typeface="Times New Roman" panose="02020603050405020304" pitchFamily="18" charset="0"/>
                        </a:rPr>
                        <a:t>Pasal 5 ayat (3)</a:t>
                      </a:r>
                      <a:endParaRPr lang="en-ID" sz="1800">
                        <a:latin typeface="Arial Narrow" panose="020B0606020202030204" pitchFamily="34" charset="0"/>
                      </a:endParaRPr>
                    </a:p>
                  </a:txBody>
                  <a:tcPr marL="36000" marR="36000" marT="0" marB="0"/>
                </a:tc>
                <a:extLst>
                  <a:ext uri="{0D108BD9-81ED-4DB2-BD59-A6C34878D82A}">
                    <a16:rowId xmlns:a16="http://schemas.microsoft.com/office/drawing/2014/main" val="959508242"/>
                  </a:ext>
                </a:extLst>
              </a:tr>
              <a:tr h="138871">
                <a:tc>
                  <a:txBody>
                    <a:bodyPr/>
                    <a:lstStyle/>
                    <a:p>
                      <a:pPr marL="0" marR="0" algn="r">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1H</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ID" sz="1800" kern="100">
                          <a:effectLst/>
                          <a:latin typeface="Arial Narrow" panose="020B0606020202030204" pitchFamily="34" charset="0"/>
                          <a:ea typeface="Times New Roman" panose="02020603050405020304" pitchFamily="18" charset="0"/>
                          <a:cs typeface="Times New Roman" panose="02020603050405020304" pitchFamily="18" charset="0"/>
                        </a:rPr>
                        <a:t>Surat keputusan pencabutan penetapan PKP berisiko rendah</a:t>
                      </a:r>
                    </a:p>
                  </a:txBody>
                  <a:tcPr marL="36000" marR="36000" marT="0" marB="0"/>
                </a:tc>
                <a:tc>
                  <a:txBody>
                    <a:bodyPr/>
                    <a:lstStyle/>
                    <a:p>
                      <a:r>
                        <a:rPr lang="en-ID" sz="1800" kern="100">
                          <a:effectLst/>
                          <a:latin typeface="Arial Narrow" panose="020B0606020202030204" pitchFamily="34" charset="0"/>
                          <a:ea typeface="Times New Roman" panose="02020603050405020304" pitchFamily="18" charset="0"/>
                          <a:cs typeface="Times New Roman" panose="02020603050405020304" pitchFamily="18" charset="0"/>
                        </a:rPr>
                        <a:t>Pasal 15 ayat (3)</a:t>
                      </a:r>
                      <a:endParaRPr lang="en-ID" sz="1800">
                        <a:latin typeface="Arial Narrow" panose="020B0606020202030204" pitchFamily="34" charset="0"/>
                      </a:endParaRPr>
                    </a:p>
                  </a:txBody>
                  <a:tcPr marL="36000" marR="36000" marT="0" marB="0"/>
                </a:tc>
                <a:extLst>
                  <a:ext uri="{0D108BD9-81ED-4DB2-BD59-A6C34878D82A}">
                    <a16:rowId xmlns:a16="http://schemas.microsoft.com/office/drawing/2014/main" val="3809243969"/>
                  </a:ext>
                </a:extLst>
              </a:tr>
              <a:tr h="138871">
                <a:tc rowSpan="4">
                  <a:txBody>
                    <a:bodyPr/>
                    <a:lstStyle/>
                    <a:p>
                      <a:pPr marL="0" marR="0" algn="r">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1I</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ID" sz="1800" kern="100">
                          <a:effectLst/>
                          <a:latin typeface="Arial Narrow" panose="020B0606020202030204" pitchFamily="34" charset="0"/>
                          <a:ea typeface="Times New Roman" panose="02020603050405020304" pitchFamily="18" charset="0"/>
                          <a:cs typeface="Times New Roman" panose="02020603050405020304" pitchFamily="18" charset="0"/>
                        </a:rPr>
                        <a:t>Surat Keputusan Pengembalian Pendahuluan Kelebihan Pajak bagi;</a:t>
                      </a:r>
                    </a:p>
                  </a:txBody>
                  <a:tcPr marL="36000" marR="36000" marT="0" marB="0"/>
                </a:tc>
                <a:tc>
                  <a:txBody>
                    <a:bodyPr/>
                    <a:lstStyle/>
                    <a:p>
                      <a:endParaRPr lang="en-ID" sz="1800">
                        <a:latin typeface="Arial Narrow" panose="020B0606020202030204" pitchFamily="34" charset="0"/>
                      </a:endParaRPr>
                    </a:p>
                  </a:txBody>
                  <a:tcPr marL="36000" marR="36000" marT="0" marB="0"/>
                </a:tc>
                <a:extLst>
                  <a:ext uri="{0D108BD9-81ED-4DB2-BD59-A6C34878D82A}">
                    <a16:rowId xmlns:a16="http://schemas.microsoft.com/office/drawing/2014/main" val="2662975297"/>
                  </a:ext>
                </a:extLst>
              </a:tr>
              <a:tr h="138871">
                <a:tc vMerge="1">
                  <a:txBody>
                    <a:bodyPr/>
                    <a:lstStyle/>
                    <a:p>
                      <a:pPr marL="0" marR="0">
                        <a:buNone/>
                      </a:pP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ID" sz="1800" kern="100">
                          <a:effectLst/>
                          <a:latin typeface="Arial Narrow" panose="020B0606020202030204" pitchFamily="34" charset="0"/>
                          <a:ea typeface="Times New Roman" panose="02020603050405020304" pitchFamily="18" charset="0"/>
                          <a:cs typeface="Times New Roman" panose="02020603050405020304" pitchFamily="18" charset="0"/>
                        </a:rPr>
                        <a:t>a. Wajib Pajak dengan kriteria tertentu atau</a:t>
                      </a:r>
                    </a:p>
                  </a:txBody>
                  <a:tcPr marL="36000" marR="36000" marT="0" marB="0"/>
                </a:tc>
                <a:tc>
                  <a:txBody>
                    <a:bodyPr/>
                    <a:lstStyle/>
                    <a:p>
                      <a:r>
                        <a:rPr lang="en-ID" sz="1800" kern="100">
                          <a:effectLst/>
                          <a:latin typeface="Arial Narrow" panose="020B0606020202030204" pitchFamily="34" charset="0"/>
                          <a:ea typeface="Times New Roman" panose="02020603050405020304" pitchFamily="18" charset="0"/>
                          <a:cs typeface="Times New Roman" panose="02020603050405020304" pitchFamily="18" charset="0"/>
                        </a:rPr>
                        <a:t>Pasal 7 ayat (1) huruf a</a:t>
                      </a:r>
                      <a:endParaRPr lang="en-ID" sz="1800">
                        <a:latin typeface="Arial Narrow" panose="020B0606020202030204" pitchFamily="34" charset="0"/>
                      </a:endParaRPr>
                    </a:p>
                  </a:txBody>
                  <a:tcPr marL="36000" marR="36000" marT="0" marB="0"/>
                </a:tc>
                <a:extLst>
                  <a:ext uri="{0D108BD9-81ED-4DB2-BD59-A6C34878D82A}">
                    <a16:rowId xmlns:a16="http://schemas.microsoft.com/office/drawing/2014/main" val="3573744048"/>
                  </a:ext>
                </a:extLst>
              </a:tr>
              <a:tr h="138871">
                <a:tc vMerge="1">
                  <a:txBody>
                    <a:bodyPr/>
                    <a:lstStyle/>
                    <a:p>
                      <a:pPr marL="0" marR="0">
                        <a:buNone/>
                      </a:pP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ID" sz="1800" kern="100">
                          <a:effectLst/>
                          <a:latin typeface="Arial Narrow" panose="020B0606020202030204" pitchFamily="34" charset="0"/>
                          <a:ea typeface="Times New Roman" panose="02020603050405020304" pitchFamily="18" charset="0"/>
                          <a:cs typeface="Times New Roman" panose="02020603050405020304" pitchFamily="18" charset="0"/>
                        </a:rPr>
                        <a:t>b. Wajib Pajak yang memenuhi persyaratan tertentu</a:t>
                      </a:r>
                    </a:p>
                  </a:txBody>
                  <a:tcPr marL="36000" marR="36000" marT="0" marB="0"/>
                </a:tc>
                <a:tc>
                  <a:txBody>
                    <a:bodyPr/>
                    <a:lstStyle/>
                    <a:p>
                      <a:r>
                        <a:rPr lang="en-ID" sz="1800" kern="100">
                          <a:effectLst/>
                          <a:latin typeface="Arial Narrow" panose="020B0606020202030204" pitchFamily="34" charset="0"/>
                          <a:ea typeface="Times New Roman" panose="02020603050405020304" pitchFamily="18" charset="0"/>
                          <a:cs typeface="Times New Roman" panose="02020603050405020304" pitchFamily="18" charset="0"/>
                        </a:rPr>
                        <a:t>Pasal 11 ayat (1) huruf a</a:t>
                      </a:r>
                      <a:endParaRPr lang="en-ID" sz="1800">
                        <a:latin typeface="Arial Narrow" panose="020B0606020202030204" pitchFamily="34" charset="0"/>
                      </a:endParaRPr>
                    </a:p>
                  </a:txBody>
                  <a:tcPr marL="36000" marR="36000" marT="0" marB="0"/>
                </a:tc>
                <a:extLst>
                  <a:ext uri="{0D108BD9-81ED-4DB2-BD59-A6C34878D82A}">
                    <a16:rowId xmlns:a16="http://schemas.microsoft.com/office/drawing/2014/main" val="187381489"/>
                  </a:ext>
                </a:extLst>
              </a:tr>
              <a:tr h="138871">
                <a:tc vMerge="1">
                  <a:txBody>
                    <a:bodyPr/>
                    <a:lstStyle/>
                    <a:p>
                      <a:pPr marL="0" marR="0">
                        <a:buNone/>
                      </a:pP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ID" sz="1800" kern="100">
                          <a:effectLst/>
                          <a:latin typeface="Arial Narrow" panose="020B0606020202030204" pitchFamily="34" charset="0"/>
                          <a:ea typeface="Times New Roman" panose="02020603050405020304" pitchFamily="18" charset="0"/>
                          <a:cs typeface="Times New Roman" panose="02020603050405020304" pitchFamily="18" charset="0"/>
                        </a:rPr>
                        <a:t>untuk Wajib Pajak yang menyampaikan SPT Tahunan PPh orang pribadi bernilai lebih bayar</a:t>
                      </a:r>
                    </a:p>
                  </a:txBody>
                  <a:tcPr marL="36000" marR="36000" marT="0" marB="0"/>
                </a:tc>
                <a:tc>
                  <a:txBody>
                    <a:bodyPr/>
                    <a:lstStyle/>
                    <a:p>
                      <a:endParaRPr lang="en-ID" sz="1800">
                        <a:latin typeface="Arial Narrow" panose="020B0606020202030204" pitchFamily="34" charset="0"/>
                      </a:endParaRPr>
                    </a:p>
                  </a:txBody>
                  <a:tcPr marL="36000" marR="36000" marT="0" marB="0"/>
                </a:tc>
                <a:extLst>
                  <a:ext uri="{0D108BD9-81ED-4DB2-BD59-A6C34878D82A}">
                    <a16:rowId xmlns:a16="http://schemas.microsoft.com/office/drawing/2014/main" val="4089463255"/>
                  </a:ext>
                </a:extLst>
              </a:tr>
              <a:tr h="138871">
                <a:tc rowSpan="4">
                  <a:txBody>
                    <a:bodyPr/>
                    <a:lstStyle/>
                    <a:p>
                      <a:pPr marL="0" marR="0" algn="r">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1J</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ID" sz="1800" kern="100">
                          <a:effectLst/>
                          <a:latin typeface="Arial Narrow" panose="020B0606020202030204" pitchFamily="34" charset="0"/>
                          <a:ea typeface="Times New Roman" panose="02020603050405020304" pitchFamily="18" charset="0"/>
                          <a:cs typeface="Times New Roman" panose="02020603050405020304" pitchFamily="18" charset="0"/>
                        </a:rPr>
                        <a:t>Surat Keputusan Pengembalian Pendahuluan Kelebihan Pajak bagi</a:t>
                      </a:r>
                    </a:p>
                  </a:txBody>
                  <a:tcPr marL="36000" marR="36000" marT="0" marB="0"/>
                </a:tc>
                <a:tc>
                  <a:txBody>
                    <a:bodyPr/>
                    <a:lstStyle/>
                    <a:p>
                      <a:endParaRPr lang="en-ID" sz="1800">
                        <a:latin typeface="Arial Narrow" panose="020B0606020202030204" pitchFamily="34" charset="0"/>
                      </a:endParaRPr>
                    </a:p>
                  </a:txBody>
                  <a:tcPr marL="36000" marR="36000" marT="0" marB="0"/>
                </a:tc>
                <a:extLst>
                  <a:ext uri="{0D108BD9-81ED-4DB2-BD59-A6C34878D82A}">
                    <a16:rowId xmlns:a16="http://schemas.microsoft.com/office/drawing/2014/main" val="3398263267"/>
                  </a:ext>
                </a:extLst>
              </a:tr>
              <a:tr h="138871">
                <a:tc vMerge="1">
                  <a:txBody>
                    <a:bodyPr/>
                    <a:lstStyle/>
                    <a:p>
                      <a:pPr marL="0" marR="0">
                        <a:buNone/>
                      </a:pP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US" sz="1800" kern="100">
                          <a:effectLst/>
                          <a:latin typeface="Arial Narrow" panose="020B0606020202030204" pitchFamily="34" charset="0"/>
                          <a:ea typeface="Times New Roman" panose="02020603050405020304" pitchFamily="18" charset="0"/>
                          <a:cs typeface="Times New Roman" panose="02020603050405020304" pitchFamily="18" charset="0"/>
                        </a:rPr>
                        <a:t>a. </a:t>
                      </a:r>
                      <a:r>
                        <a:rPr lang="en-ID" sz="1800" kern="100">
                          <a:effectLst/>
                          <a:latin typeface="Arial Narrow" panose="020B0606020202030204" pitchFamily="34" charset="0"/>
                          <a:ea typeface="Times New Roman" panose="02020603050405020304" pitchFamily="18" charset="0"/>
                          <a:cs typeface="Times New Roman" panose="02020603050405020304" pitchFamily="18" charset="0"/>
                        </a:rPr>
                        <a:t>Wajib Pajak dengan kriteria tertentu, atau</a:t>
                      </a:r>
                    </a:p>
                  </a:txBody>
                  <a:tcPr marL="36000" marR="36000" marT="0" marB="0"/>
                </a:tc>
                <a:tc>
                  <a:txBody>
                    <a:bodyPr/>
                    <a:lstStyle/>
                    <a:p>
                      <a:r>
                        <a:rPr lang="en-ID" sz="1800" kern="100">
                          <a:effectLst/>
                          <a:latin typeface="Arial Narrow" panose="020B0606020202030204" pitchFamily="34" charset="0"/>
                          <a:ea typeface="Times New Roman" panose="02020603050405020304" pitchFamily="18" charset="0"/>
                          <a:cs typeface="Times New Roman" panose="02020603050405020304" pitchFamily="18" charset="0"/>
                        </a:rPr>
                        <a:t>Pasal 7 ayat (1) huruf a</a:t>
                      </a:r>
                      <a:endParaRPr lang="en-ID" sz="1800">
                        <a:latin typeface="Arial Narrow" panose="020B0606020202030204" pitchFamily="34" charset="0"/>
                      </a:endParaRPr>
                    </a:p>
                  </a:txBody>
                  <a:tcPr marL="36000" marR="36000" marT="0" marB="0"/>
                </a:tc>
                <a:extLst>
                  <a:ext uri="{0D108BD9-81ED-4DB2-BD59-A6C34878D82A}">
                    <a16:rowId xmlns:a16="http://schemas.microsoft.com/office/drawing/2014/main" val="3477586950"/>
                  </a:ext>
                </a:extLst>
              </a:tr>
              <a:tr h="138871">
                <a:tc vMerge="1">
                  <a:txBody>
                    <a:bodyPr/>
                    <a:lstStyle/>
                    <a:p>
                      <a:pPr marL="0" marR="0">
                        <a:buNone/>
                      </a:pP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ID" sz="1800" kern="100">
                          <a:effectLst/>
                          <a:latin typeface="Arial Narrow" panose="020B0606020202030204" pitchFamily="34" charset="0"/>
                          <a:ea typeface="Times New Roman" panose="02020603050405020304" pitchFamily="18" charset="0"/>
                          <a:cs typeface="Times New Roman" panose="02020603050405020304" pitchFamily="18" charset="0"/>
                        </a:rPr>
                        <a:t>b. Wajib Pajak yang memenuhi persyaratan tertentu</a:t>
                      </a:r>
                    </a:p>
                  </a:txBody>
                  <a:tcPr marL="36000" marR="36000" marT="0" marB="0"/>
                </a:tc>
                <a:tc>
                  <a:txBody>
                    <a:bodyPr/>
                    <a:lstStyle/>
                    <a:p>
                      <a:r>
                        <a:rPr lang="en-ID" sz="1800" kern="100">
                          <a:effectLst/>
                          <a:latin typeface="Arial Narrow" panose="020B0606020202030204" pitchFamily="34" charset="0"/>
                          <a:ea typeface="Times New Roman" panose="02020603050405020304" pitchFamily="18" charset="0"/>
                          <a:cs typeface="Times New Roman" panose="02020603050405020304" pitchFamily="18" charset="0"/>
                        </a:rPr>
                        <a:t>Pasal 11 ayat (1) huruf a</a:t>
                      </a:r>
                      <a:endParaRPr lang="en-ID" sz="1800">
                        <a:latin typeface="Arial Narrow" panose="020B0606020202030204" pitchFamily="34" charset="0"/>
                      </a:endParaRPr>
                    </a:p>
                  </a:txBody>
                  <a:tcPr marL="36000" marR="36000" marT="0" marB="0"/>
                </a:tc>
                <a:extLst>
                  <a:ext uri="{0D108BD9-81ED-4DB2-BD59-A6C34878D82A}">
                    <a16:rowId xmlns:a16="http://schemas.microsoft.com/office/drawing/2014/main" val="3023397321"/>
                  </a:ext>
                </a:extLst>
              </a:tr>
              <a:tr h="138871">
                <a:tc vMerge="1">
                  <a:txBody>
                    <a:bodyPr/>
                    <a:lstStyle/>
                    <a:p>
                      <a:pPr marL="0" marR="0">
                        <a:buNone/>
                      </a:pP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ID" sz="1800" kern="100">
                          <a:effectLst/>
                          <a:latin typeface="Arial Narrow" panose="020B0606020202030204" pitchFamily="34" charset="0"/>
                          <a:ea typeface="Times New Roman" panose="02020603050405020304" pitchFamily="18" charset="0"/>
                          <a:cs typeface="Times New Roman" panose="02020603050405020304" pitchFamily="18" charset="0"/>
                        </a:rPr>
                        <a:t>untuk Wajib Pajak yang menyampaikan SPT Tahunan PPh Badan bernilai lebih bayar</a:t>
                      </a:r>
                    </a:p>
                  </a:txBody>
                  <a:tcPr marL="36000" marR="36000" marT="0" marB="0"/>
                </a:tc>
                <a:tc>
                  <a:txBody>
                    <a:bodyPr/>
                    <a:lstStyle/>
                    <a:p>
                      <a:endParaRPr lang="en-ID" sz="1800">
                        <a:latin typeface="Arial Narrow" panose="020B0606020202030204" pitchFamily="34" charset="0"/>
                      </a:endParaRPr>
                    </a:p>
                  </a:txBody>
                  <a:tcPr marL="36000" marR="36000" marT="0" marB="0"/>
                </a:tc>
                <a:extLst>
                  <a:ext uri="{0D108BD9-81ED-4DB2-BD59-A6C34878D82A}">
                    <a16:rowId xmlns:a16="http://schemas.microsoft.com/office/drawing/2014/main" val="1833467668"/>
                  </a:ext>
                </a:extLst>
              </a:tr>
            </a:tbl>
          </a:graphicData>
        </a:graphic>
      </p:graphicFrame>
    </p:spTree>
    <p:extLst>
      <p:ext uri="{BB962C8B-B14F-4D97-AF65-F5344CB8AC3E}">
        <p14:creationId xmlns:p14="http://schemas.microsoft.com/office/powerpoint/2010/main" val="32116500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23EAF8-8CF4-887D-32D6-98C3CF26EA17}"/>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C68B603-07F2-1C9D-8548-EF2D4D7A1305}"/>
              </a:ext>
            </a:extLst>
          </p:cNvPr>
          <p:cNvSpPr>
            <a:spLocks noGrp="1"/>
          </p:cNvSpPr>
          <p:nvPr>
            <p:ph type="sldNum" sz="quarter" idx="12"/>
          </p:nvPr>
        </p:nvSpPr>
        <p:spPr/>
        <p:txBody>
          <a:bodyPr/>
          <a:lstStyle/>
          <a:p>
            <a:fld id="{A41DA790-10AA-4C91-B558-F29F37CE99B4}" type="slidenum">
              <a:rPr lang="en-US" smtClean="0"/>
              <a:t>26</a:t>
            </a:fld>
            <a:endParaRPr lang="en-US"/>
          </a:p>
        </p:txBody>
      </p:sp>
      <p:sp>
        <p:nvSpPr>
          <p:cNvPr id="10" name="Title 9">
            <a:extLst>
              <a:ext uri="{FF2B5EF4-FFF2-40B4-BE49-F238E27FC236}">
                <a16:creationId xmlns:a16="http://schemas.microsoft.com/office/drawing/2014/main" id="{EF9A8A05-3253-0A44-5B7C-6C94EED87355}"/>
              </a:ext>
            </a:extLst>
          </p:cNvPr>
          <p:cNvSpPr>
            <a:spLocks noGrp="1"/>
          </p:cNvSpPr>
          <p:nvPr>
            <p:ph type="title"/>
          </p:nvPr>
        </p:nvSpPr>
        <p:spPr/>
        <p:txBody>
          <a:bodyPr/>
          <a:lstStyle/>
          <a:p>
            <a:r>
              <a:rPr lang="en-US"/>
              <a:t>#2 Rubrica est Lex di PMK 28/2026</a:t>
            </a:r>
            <a:endParaRPr lang="en-ID"/>
          </a:p>
        </p:txBody>
      </p:sp>
      <p:graphicFrame>
        <p:nvGraphicFramePr>
          <p:cNvPr id="9" name="Table 7">
            <a:extLst>
              <a:ext uri="{FF2B5EF4-FFF2-40B4-BE49-F238E27FC236}">
                <a16:creationId xmlns:a16="http://schemas.microsoft.com/office/drawing/2014/main" id="{07EAE7BD-504C-3740-B933-A1CB6160D12D}"/>
              </a:ext>
            </a:extLst>
          </p:cNvPr>
          <p:cNvGraphicFramePr>
            <a:graphicFrameLocks noGrp="1"/>
          </p:cNvGraphicFramePr>
          <p:nvPr>
            <p:ph idx="1"/>
            <p:extLst>
              <p:ext uri="{D42A27DB-BD31-4B8C-83A1-F6EECF244321}">
                <p14:modId xmlns:p14="http://schemas.microsoft.com/office/powerpoint/2010/main" val="1431121399"/>
              </p:ext>
            </p:extLst>
          </p:nvPr>
        </p:nvGraphicFramePr>
        <p:xfrm>
          <a:off x="414338" y="1695450"/>
          <a:ext cx="11344273" cy="4114800"/>
        </p:xfrm>
        <a:graphic>
          <a:graphicData uri="http://schemas.openxmlformats.org/drawingml/2006/table">
            <a:tbl>
              <a:tblPr firstRow="1" bandRow="1">
                <a:tableStyleId>{5C22544A-7EE6-4342-B048-85BDC9FD1C3A}</a:tableStyleId>
              </a:tblPr>
              <a:tblGrid>
                <a:gridCol w="442912">
                  <a:extLst>
                    <a:ext uri="{9D8B030D-6E8A-4147-A177-3AD203B41FA5}">
                      <a16:colId xmlns:a16="http://schemas.microsoft.com/office/drawing/2014/main" val="3739428915"/>
                    </a:ext>
                  </a:extLst>
                </a:gridCol>
                <a:gridCol w="8199420">
                  <a:extLst>
                    <a:ext uri="{9D8B030D-6E8A-4147-A177-3AD203B41FA5}">
                      <a16:colId xmlns:a16="http://schemas.microsoft.com/office/drawing/2014/main" val="2380864523"/>
                    </a:ext>
                  </a:extLst>
                </a:gridCol>
                <a:gridCol w="2701941">
                  <a:extLst>
                    <a:ext uri="{9D8B030D-6E8A-4147-A177-3AD203B41FA5}">
                      <a16:colId xmlns:a16="http://schemas.microsoft.com/office/drawing/2014/main" val="645841760"/>
                    </a:ext>
                  </a:extLst>
                </a:gridCol>
              </a:tblGrid>
              <a:tr h="138871">
                <a:tc>
                  <a:txBody>
                    <a:bodyPr/>
                    <a:lstStyle/>
                    <a:p>
                      <a:pPr marL="0" marR="0" algn="ctr" eaLnBrk="0" fontAlgn="base" hangingPunct="0">
                        <a:lnSpc>
                          <a:spcPct val="100000"/>
                        </a:lnSpc>
                      </a:pPr>
                      <a:r>
                        <a:rPr lang="en-US" sz="1800" kern="100">
                          <a:effectLst/>
                          <a:latin typeface="Arial Narrow" panose="020B0606020202030204" pitchFamily="34" charset="0"/>
                          <a:ea typeface="Times New Roman" panose="02020603050405020304" pitchFamily="18" charset="0"/>
                        </a:rPr>
                        <a:t>No</a:t>
                      </a:r>
                      <a:endParaRPr lang="en-ID" sz="1800" kern="100">
                        <a:effectLst/>
                        <a:latin typeface="Arial Narrow" panose="020B0606020202030204" pitchFamily="34" charset="0"/>
                        <a:ea typeface="Times New Roman" panose="02020603050405020304" pitchFamily="18" charset="0"/>
                      </a:endParaRPr>
                    </a:p>
                  </a:txBody>
                  <a:tcPr marL="36000" marR="36000" marT="0" marB="0"/>
                </a:tc>
                <a:tc>
                  <a:txBody>
                    <a:bodyPr/>
                    <a:lstStyle/>
                    <a:p>
                      <a:pPr marL="24130" marR="0" algn="ctr" eaLnBrk="0" fontAlgn="base" hangingPunct="0">
                        <a:lnSpc>
                          <a:spcPct val="100000"/>
                        </a:lnSpc>
                      </a:pPr>
                      <a:r>
                        <a:rPr lang="en-US" sz="1800" kern="100">
                          <a:effectLst/>
                          <a:latin typeface="Arial Narrow" panose="020B0606020202030204" pitchFamily="34" charset="0"/>
                          <a:ea typeface="Times New Roman" panose="02020603050405020304" pitchFamily="18" charset="0"/>
                        </a:rPr>
                        <a:t>Isi Lampiran PMK 28/2026</a:t>
                      </a:r>
                      <a:endParaRPr lang="en-ID" sz="1800" kern="100">
                        <a:effectLst/>
                        <a:latin typeface="Arial Narrow" panose="020B0606020202030204" pitchFamily="34" charset="0"/>
                        <a:ea typeface="Times New Roman" panose="02020603050405020304" pitchFamily="18" charset="0"/>
                      </a:endParaRPr>
                    </a:p>
                  </a:txBody>
                  <a:tcPr marL="36000" marR="36000" marT="0" marB="0"/>
                </a:tc>
                <a:tc>
                  <a:txBody>
                    <a:bodyPr/>
                    <a:lstStyle/>
                    <a:p>
                      <a:pPr marL="0" marR="0" algn="ctr" eaLnBrk="0" fontAlgn="base" hangingPunct="0">
                        <a:lnSpc>
                          <a:spcPct val="100000"/>
                        </a:lnSpc>
                      </a:pPr>
                      <a:r>
                        <a:rPr lang="en-US" sz="1800" kern="100">
                          <a:effectLst/>
                          <a:latin typeface="Arial Narrow" panose="020B0606020202030204" pitchFamily="34" charset="0"/>
                          <a:ea typeface="Times New Roman" panose="02020603050405020304" pitchFamily="18" charset="0"/>
                        </a:rPr>
                        <a:t>Pasal Terkait</a:t>
                      </a:r>
                      <a:endParaRPr lang="en-ID" sz="1800" kern="100">
                        <a:effectLst/>
                        <a:latin typeface="Arial Narrow" panose="020B0606020202030204" pitchFamily="34" charset="0"/>
                        <a:ea typeface="Times New Roman" panose="02020603050405020304" pitchFamily="18" charset="0"/>
                      </a:endParaRPr>
                    </a:p>
                  </a:txBody>
                  <a:tcPr marL="36000" marR="36000" marT="0" marB="0"/>
                </a:tc>
                <a:extLst>
                  <a:ext uri="{0D108BD9-81ED-4DB2-BD59-A6C34878D82A}">
                    <a16:rowId xmlns:a16="http://schemas.microsoft.com/office/drawing/2014/main" val="2279510443"/>
                  </a:ext>
                </a:extLst>
              </a:tr>
              <a:tr h="138871">
                <a:tc>
                  <a:txBody>
                    <a:bodyPr/>
                    <a:lstStyle/>
                    <a:p>
                      <a:pPr marL="0" marR="0" algn="r">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1K</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ID" sz="1800" kern="100">
                          <a:effectLst/>
                          <a:latin typeface="Arial Narrow" panose="020B0606020202030204" pitchFamily="34" charset="0"/>
                          <a:ea typeface="Times New Roman" panose="02020603050405020304" pitchFamily="18" charset="0"/>
                          <a:cs typeface="Times New Roman" panose="02020603050405020304" pitchFamily="18" charset="0"/>
                        </a:rPr>
                        <a:t>Surat Keputusan Pengembalian Pendahuluan Kelebihan Pajak bagi:</a:t>
                      </a:r>
                    </a:p>
                  </a:txBody>
                  <a:tcPr marL="36000" marR="36000" marT="0" marB="0"/>
                </a:tc>
                <a:tc>
                  <a:txBody>
                    <a:bodyPr/>
                    <a:lstStyle/>
                    <a:p>
                      <a:endParaRPr lang="en-ID" sz="1800">
                        <a:latin typeface="Arial Narrow" panose="020B0606020202030204" pitchFamily="34" charset="0"/>
                      </a:endParaRPr>
                    </a:p>
                  </a:txBody>
                  <a:tcPr marL="36000" marR="36000" marT="0" marB="0"/>
                </a:tc>
                <a:extLst>
                  <a:ext uri="{0D108BD9-81ED-4DB2-BD59-A6C34878D82A}">
                    <a16:rowId xmlns:a16="http://schemas.microsoft.com/office/drawing/2014/main" val="3443788525"/>
                  </a:ext>
                </a:extLst>
              </a:tr>
              <a:tr h="138871">
                <a:tc>
                  <a:txBody>
                    <a:bodyPr/>
                    <a:lstStyle/>
                    <a:p>
                      <a:pPr marL="0" marR="0" algn="r">
                        <a:buNone/>
                      </a:pP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ID" sz="1800" kern="100">
                          <a:effectLst/>
                          <a:latin typeface="Arial Narrow" panose="020B0606020202030204" pitchFamily="34" charset="0"/>
                          <a:ea typeface="Times New Roman" panose="02020603050405020304" pitchFamily="18" charset="0"/>
                          <a:cs typeface="Times New Roman" panose="02020603050405020304" pitchFamily="18" charset="0"/>
                        </a:rPr>
                        <a:t>a) Wajib Pajak dengan kriteria tertentu</a:t>
                      </a:r>
                    </a:p>
                  </a:txBody>
                  <a:tcPr marL="36000" marR="36000" marT="0" marB="0"/>
                </a:tc>
                <a:tc>
                  <a:txBody>
                    <a:bodyPr/>
                    <a:lstStyle/>
                    <a:p>
                      <a:pPr marL="0" marR="0">
                        <a:buNone/>
                      </a:pPr>
                      <a:r>
                        <a:rPr lang="en-ID" sz="1800" kern="100">
                          <a:effectLst/>
                          <a:latin typeface="Arial Narrow" panose="020B0606020202030204" pitchFamily="34" charset="0"/>
                          <a:ea typeface="Times New Roman" panose="02020603050405020304" pitchFamily="18" charset="0"/>
                          <a:cs typeface="Times New Roman" panose="02020603050405020304" pitchFamily="18" charset="0"/>
                        </a:rPr>
                        <a:t>Pasal 7 ayat (1) huruf a</a:t>
                      </a:r>
                    </a:p>
                  </a:txBody>
                  <a:tcPr marL="36000" marR="36000" marT="0" marB="0"/>
                </a:tc>
                <a:extLst>
                  <a:ext uri="{0D108BD9-81ED-4DB2-BD59-A6C34878D82A}">
                    <a16:rowId xmlns:a16="http://schemas.microsoft.com/office/drawing/2014/main" val="264824215"/>
                  </a:ext>
                </a:extLst>
              </a:tr>
              <a:tr h="138871">
                <a:tc>
                  <a:txBody>
                    <a:bodyPr/>
                    <a:lstStyle/>
                    <a:p>
                      <a:pPr marL="0" marR="0" algn="r">
                        <a:buNone/>
                      </a:pP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ID" sz="1800" kern="100">
                          <a:effectLst/>
                          <a:latin typeface="Arial Narrow" panose="020B0606020202030204" pitchFamily="34" charset="0"/>
                          <a:ea typeface="Times New Roman" panose="02020603050405020304" pitchFamily="18" charset="0"/>
                          <a:cs typeface="Times New Roman" panose="02020603050405020304" pitchFamily="18" charset="0"/>
                        </a:rPr>
                        <a:t>b) Wajib Pajak yang memenuhi persyaratan tertentu sebagaimana dimaksud dalam; atau</a:t>
                      </a:r>
                    </a:p>
                  </a:txBody>
                  <a:tcPr marL="36000" marR="36000" marT="0" marB="0"/>
                </a:tc>
                <a:tc>
                  <a:txBody>
                    <a:bodyPr/>
                    <a:lstStyle/>
                    <a:p>
                      <a:pPr marL="0" marR="0">
                        <a:buNone/>
                      </a:pPr>
                      <a:r>
                        <a:rPr lang="en-ID" sz="1800" kern="100">
                          <a:effectLst/>
                          <a:latin typeface="Arial Narrow" panose="020B0606020202030204" pitchFamily="34" charset="0"/>
                          <a:ea typeface="Times New Roman" panose="02020603050405020304" pitchFamily="18" charset="0"/>
                          <a:cs typeface="Times New Roman" panose="02020603050405020304" pitchFamily="18" charset="0"/>
                        </a:rPr>
                        <a:t>Pasal 11 ayat (1) huruf a</a:t>
                      </a:r>
                    </a:p>
                  </a:txBody>
                  <a:tcPr marL="36000" marR="36000" marT="0" marB="0"/>
                </a:tc>
                <a:extLst>
                  <a:ext uri="{0D108BD9-81ED-4DB2-BD59-A6C34878D82A}">
                    <a16:rowId xmlns:a16="http://schemas.microsoft.com/office/drawing/2014/main" val="452709121"/>
                  </a:ext>
                </a:extLst>
              </a:tr>
              <a:tr h="138871">
                <a:tc>
                  <a:txBody>
                    <a:bodyPr/>
                    <a:lstStyle/>
                    <a:p>
                      <a:pPr marL="0" marR="0" algn="r">
                        <a:buNone/>
                      </a:pP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ID" sz="1800" kern="100">
                          <a:effectLst/>
                          <a:latin typeface="Arial Narrow" panose="020B0606020202030204" pitchFamily="34" charset="0"/>
                          <a:ea typeface="Times New Roman" panose="02020603050405020304" pitchFamily="18" charset="0"/>
                          <a:cs typeface="Times New Roman" panose="02020603050405020304" pitchFamily="18" charset="0"/>
                        </a:rPr>
                        <a:t>c) Pengusaha Kena Pajak berisiko rendah</a:t>
                      </a:r>
                    </a:p>
                  </a:txBody>
                  <a:tcPr marL="36000" marR="36000" marT="0" marB="0"/>
                </a:tc>
                <a:tc>
                  <a:txBody>
                    <a:bodyPr/>
                    <a:lstStyle/>
                    <a:p>
                      <a:pPr marL="0" marR="0">
                        <a:buNone/>
                      </a:pPr>
                      <a:r>
                        <a:rPr lang="en-ID" sz="1800" kern="100">
                          <a:effectLst/>
                          <a:latin typeface="Arial Narrow" panose="020B0606020202030204" pitchFamily="34" charset="0"/>
                          <a:ea typeface="Times New Roman" panose="02020603050405020304" pitchFamily="18" charset="0"/>
                          <a:cs typeface="Times New Roman" panose="02020603050405020304" pitchFamily="18" charset="0"/>
                        </a:rPr>
                        <a:t>Pasal 17 ayat (1) huruf a</a:t>
                      </a:r>
                      <a:endParaRPr lang="en-ID" sz="1800" kern="100">
                        <a:effectLst/>
                        <a:latin typeface="Arial Narrow" panose="020B0606020202030204" pitchFamily="34" charset="0"/>
                      </a:endParaRPr>
                    </a:p>
                  </a:txBody>
                  <a:tcPr marL="36000" marR="36000" marT="0" marB="0"/>
                </a:tc>
                <a:extLst>
                  <a:ext uri="{0D108BD9-81ED-4DB2-BD59-A6C34878D82A}">
                    <a16:rowId xmlns:a16="http://schemas.microsoft.com/office/drawing/2014/main" val="674178987"/>
                  </a:ext>
                </a:extLst>
              </a:tr>
              <a:tr h="138871">
                <a:tc>
                  <a:txBody>
                    <a:bodyPr/>
                    <a:lstStyle/>
                    <a:p>
                      <a:pPr marL="0" marR="0" algn="r">
                        <a:buNone/>
                      </a:pP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a:buNone/>
                      </a:pPr>
                      <a:r>
                        <a:rPr lang="en-ID" sz="1800" kern="100">
                          <a:effectLst/>
                          <a:latin typeface="Arial Narrow" panose="020B0606020202030204" pitchFamily="34" charset="0"/>
                        </a:rPr>
                        <a:t>yang menyampaikan SPT Masa PPN bernilai lebih bayar</a:t>
                      </a:r>
                      <a:endParaRPr lang="en-ID" sz="1800" kern="1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endParaRPr lang="en-ID" sz="1800" kern="100">
                        <a:effectLst/>
                        <a:latin typeface="Arial Narrow" panose="020B0606020202030204" pitchFamily="34" charset="0"/>
                      </a:endParaRPr>
                    </a:p>
                  </a:txBody>
                  <a:tcPr marL="36000" marR="36000" marT="0" marB="0"/>
                </a:tc>
                <a:extLst>
                  <a:ext uri="{0D108BD9-81ED-4DB2-BD59-A6C34878D82A}">
                    <a16:rowId xmlns:a16="http://schemas.microsoft.com/office/drawing/2014/main" val="3163789099"/>
                  </a:ext>
                </a:extLst>
              </a:tr>
              <a:tr h="138871">
                <a:tc>
                  <a:txBody>
                    <a:bodyPr/>
                    <a:lstStyle/>
                    <a:p>
                      <a:pPr marL="0" marR="0" algn="r">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1L</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ID" sz="1800" kern="100">
                          <a:effectLst/>
                          <a:latin typeface="Arial Narrow" panose="020B0606020202030204" pitchFamily="34" charset="0"/>
                          <a:ea typeface="Times New Roman" panose="02020603050405020304" pitchFamily="18" charset="0"/>
                          <a:cs typeface="Times New Roman" panose="02020603050405020304" pitchFamily="18" charset="0"/>
                        </a:rPr>
                        <a:t>Surat permohonan pengembalian pendahuluan kelebihan pembayaran pajak atas selisih kelebihan pembayaran pajak yang belum dikembalikan</a:t>
                      </a:r>
                    </a:p>
                  </a:txBody>
                  <a:tcPr marL="36000" marR="36000" marT="0" marB="0"/>
                </a:tc>
                <a:tc>
                  <a:txBody>
                    <a:bodyPr/>
                    <a:lstStyle/>
                    <a:p>
                      <a:r>
                        <a:rPr lang="en-ID" sz="1800" kern="100">
                          <a:effectLst/>
                          <a:latin typeface="Arial Narrow" panose="020B0606020202030204" pitchFamily="34" charset="0"/>
                          <a:ea typeface="Times New Roman" panose="02020603050405020304" pitchFamily="18" charset="0"/>
                          <a:cs typeface="Times New Roman" panose="02020603050405020304" pitchFamily="18" charset="0"/>
                        </a:rPr>
                        <a:t>Pasal 8 ayat (1), </a:t>
                      </a:r>
                    </a:p>
                    <a:p>
                      <a:r>
                        <a:rPr lang="en-ID" sz="1800" kern="100">
                          <a:effectLst/>
                          <a:latin typeface="Arial Narrow" panose="020B0606020202030204" pitchFamily="34" charset="0"/>
                          <a:ea typeface="Times New Roman" panose="02020603050405020304" pitchFamily="18" charset="0"/>
                          <a:cs typeface="Times New Roman" panose="02020603050405020304" pitchFamily="18" charset="0"/>
                        </a:rPr>
                        <a:t>Pasal 12 ayat (1), dan </a:t>
                      </a:r>
                    </a:p>
                    <a:p>
                      <a:r>
                        <a:rPr lang="en-ID" sz="1800" kern="100">
                          <a:effectLst/>
                          <a:latin typeface="Arial Narrow" panose="020B0606020202030204" pitchFamily="34" charset="0"/>
                          <a:ea typeface="Times New Roman" panose="02020603050405020304" pitchFamily="18" charset="0"/>
                          <a:cs typeface="Times New Roman" panose="02020603050405020304" pitchFamily="18" charset="0"/>
                        </a:rPr>
                        <a:t>Pasal 18 ayat (1)</a:t>
                      </a:r>
                      <a:endParaRPr lang="en-ID" sz="1800">
                        <a:latin typeface="Arial Narrow" panose="020B0606020202030204" pitchFamily="34" charset="0"/>
                      </a:endParaRPr>
                    </a:p>
                  </a:txBody>
                  <a:tcPr marL="36000" marR="36000" marT="0" marB="0"/>
                </a:tc>
                <a:extLst>
                  <a:ext uri="{0D108BD9-81ED-4DB2-BD59-A6C34878D82A}">
                    <a16:rowId xmlns:a16="http://schemas.microsoft.com/office/drawing/2014/main" val="3043153304"/>
                  </a:ext>
                </a:extLst>
              </a:tr>
              <a:tr h="138871">
                <a:tc>
                  <a:txBody>
                    <a:bodyPr/>
                    <a:lstStyle/>
                    <a:p>
                      <a:pPr marL="0" marR="0" algn="r">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1M</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ID" sz="1800" kern="100">
                          <a:effectLst/>
                          <a:latin typeface="Arial Narrow" panose="020B0606020202030204" pitchFamily="34" charset="0"/>
                          <a:ea typeface="Times New Roman" panose="02020603050405020304" pitchFamily="18" charset="0"/>
                          <a:cs typeface="Times New Roman" panose="02020603050405020304" pitchFamily="18" charset="0"/>
                        </a:rPr>
                        <a:t>Surat pemberitahuan tidak dapat diberikan pengembalian pendahuluan kelebihan pembayaran pajak atau tidak terdapat kelebihan pembayaran pajak</a:t>
                      </a:r>
                    </a:p>
                  </a:txBody>
                  <a:tcPr marL="36000" marR="36000" marT="0" marB="0"/>
                </a:tc>
                <a:tc>
                  <a:txBody>
                    <a:bodyPr/>
                    <a:lstStyle/>
                    <a:p>
                      <a:r>
                        <a:rPr lang="en-ID" sz="1800" kern="100">
                          <a:effectLst/>
                          <a:latin typeface="Arial Narrow" panose="020B0606020202030204" pitchFamily="34" charset="0"/>
                          <a:ea typeface="Times New Roman" panose="02020603050405020304" pitchFamily="18" charset="0"/>
                          <a:cs typeface="Times New Roman" panose="02020603050405020304" pitchFamily="18" charset="0"/>
                        </a:rPr>
                        <a:t>Pasal 7 ayat (1) huruf b, </a:t>
                      </a:r>
                    </a:p>
                    <a:p>
                      <a:r>
                        <a:rPr lang="en-ID" sz="1800" kern="100">
                          <a:effectLst/>
                          <a:latin typeface="Arial Narrow" panose="020B0606020202030204" pitchFamily="34" charset="0"/>
                          <a:ea typeface="Times New Roman" panose="02020603050405020304" pitchFamily="18" charset="0"/>
                          <a:cs typeface="Times New Roman" panose="02020603050405020304" pitchFamily="18" charset="0"/>
                        </a:rPr>
                        <a:t>Pasal 11 ayat (1) huruf b, dan </a:t>
                      </a:r>
                    </a:p>
                    <a:p>
                      <a:r>
                        <a:rPr lang="en-ID" sz="1800" kern="100">
                          <a:effectLst/>
                          <a:latin typeface="Arial Narrow" panose="020B0606020202030204" pitchFamily="34" charset="0"/>
                          <a:ea typeface="Times New Roman" panose="02020603050405020304" pitchFamily="18" charset="0"/>
                          <a:cs typeface="Times New Roman" panose="02020603050405020304" pitchFamily="18" charset="0"/>
                        </a:rPr>
                        <a:t>Pasal 17 ayat (1) huruf b</a:t>
                      </a:r>
                      <a:endParaRPr lang="en-ID" sz="1800">
                        <a:latin typeface="Arial Narrow" panose="020B0606020202030204" pitchFamily="34" charset="0"/>
                      </a:endParaRPr>
                    </a:p>
                  </a:txBody>
                  <a:tcPr marL="36000" marR="36000" marT="0" marB="0"/>
                </a:tc>
                <a:extLst>
                  <a:ext uri="{0D108BD9-81ED-4DB2-BD59-A6C34878D82A}">
                    <a16:rowId xmlns:a16="http://schemas.microsoft.com/office/drawing/2014/main" val="1981126221"/>
                  </a:ext>
                </a:extLst>
              </a:tr>
              <a:tr h="138871">
                <a:tc>
                  <a:txBody>
                    <a:bodyPr/>
                    <a:lstStyle/>
                    <a:p>
                      <a:pPr marL="0" marR="0" algn="r">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1N</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ID" sz="1800" kern="100">
                          <a:effectLst/>
                          <a:latin typeface="Arial Narrow" panose="020B0606020202030204" pitchFamily="34" charset="0"/>
                          <a:ea typeface="Times New Roman" panose="02020603050405020304" pitchFamily="18" charset="0"/>
                          <a:cs typeface="Times New Roman" panose="02020603050405020304" pitchFamily="18" charset="0"/>
                        </a:rPr>
                        <a:t>Surat pernyataan pemenuhan kriteria laporan keuangan</a:t>
                      </a:r>
                    </a:p>
                  </a:txBody>
                  <a:tcPr marL="36000" marR="36000" marT="0" marB="0"/>
                </a:tc>
                <a:tc>
                  <a:txBody>
                    <a:bodyPr/>
                    <a:lstStyle/>
                    <a:p>
                      <a:r>
                        <a:rPr lang="en-ID" sz="1800" kern="100">
                          <a:effectLst/>
                          <a:latin typeface="Arial Narrow" panose="020B0606020202030204" pitchFamily="34" charset="0"/>
                          <a:ea typeface="Times New Roman" panose="02020603050405020304" pitchFamily="18" charset="0"/>
                          <a:cs typeface="Times New Roman" panose="02020603050405020304" pitchFamily="18" charset="0"/>
                        </a:rPr>
                        <a:t>Pasal 3 ayat (5) huruf c dan f</a:t>
                      </a:r>
                      <a:endParaRPr lang="en-ID" sz="1800">
                        <a:latin typeface="Arial Narrow" panose="020B0606020202030204" pitchFamily="34" charset="0"/>
                      </a:endParaRPr>
                    </a:p>
                  </a:txBody>
                  <a:tcPr marL="36000" marR="36000" marT="0" marB="0"/>
                </a:tc>
                <a:extLst>
                  <a:ext uri="{0D108BD9-81ED-4DB2-BD59-A6C34878D82A}">
                    <a16:rowId xmlns:a16="http://schemas.microsoft.com/office/drawing/2014/main" val="643849837"/>
                  </a:ext>
                </a:extLst>
              </a:tr>
              <a:tr h="138871">
                <a:tc>
                  <a:txBody>
                    <a:bodyPr/>
                    <a:lstStyle/>
                    <a:p>
                      <a:pPr marL="0" marR="0">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2.</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ID" sz="1800" kern="100">
                          <a:effectLst/>
                          <a:latin typeface="Arial Narrow" panose="020B0606020202030204" pitchFamily="34" charset="0"/>
                          <a:ea typeface="Times New Roman" panose="02020603050405020304" pitchFamily="18" charset="0"/>
                          <a:cs typeface="Times New Roman" panose="02020603050405020304" pitchFamily="18" charset="0"/>
                        </a:rPr>
                        <a:t>Contoh penghitungan pemenuhan kegiatan tertentu pada permohonan pengembalian pendahuluan kelebihan pembayaran pajak bagi Pengusaha Kena Pajak berisiko rendah</a:t>
                      </a:r>
                    </a:p>
                  </a:txBody>
                  <a:tcPr marL="36000" marR="36000" marT="0" marB="0"/>
                </a:tc>
                <a:tc>
                  <a:txBody>
                    <a:bodyPr/>
                    <a:lstStyle/>
                    <a:p>
                      <a:r>
                        <a:rPr lang="en-ID" sz="1800" kern="100">
                          <a:effectLst/>
                          <a:latin typeface="Arial Narrow" panose="020B0606020202030204" pitchFamily="34" charset="0"/>
                          <a:ea typeface="Times New Roman" panose="02020603050405020304" pitchFamily="18" charset="0"/>
                          <a:cs typeface="Times New Roman" panose="02020603050405020304" pitchFamily="18" charset="0"/>
                        </a:rPr>
                        <a:t>Pasal 16 ayat (5)</a:t>
                      </a:r>
                      <a:endParaRPr lang="en-ID" sz="1800">
                        <a:latin typeface="Arial Narrow" panose="020B0606020202030204" pitchFamily="34" charset="0"/>
                      </a:endParaRPr>
                    </a:p>
                  </a:txBody>
                  <a:tcPr marL="36000" marR="36000" marT="0" marB="0"/>
                </a:tc>
                <a:extLst>
                  <a:ext uri="{0D108BD9-81ED-4DB2-BD59-A6C34878D82A}">
                    <a16:rowId xmlns:a16="http://schemas.microsoft.com/office/drawing/2014/main" val="3598256062"/>
                  </a:ext>
                </a:extLst>
              </a:tr>
            </a:tbl>
          </a:graphicData>
        </a:graphic>
      </p:graphicFrame>
    </p:spTree>
    <p:extLst>
      <p:ext uri="{BB962C8B-B14F-4D97-AF65-F5344CB8AC3E}">
        <p14:creationId xmlns:p14="http://schemas.microsoft.com/office/powerpoint/2010/main" val="161984894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9F1C49-CA43-0C8E-F7C5-9B886C3B588B}"/>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7E50ACA-80DE-10A6-F579-45F635ED1AE7}"/>
              </a:ext>
            </a:extLst>
          </p:cNvPr>
          <p:cNvSpPr>
            <a:spLocks noGrp="1"/>
          </p:cNvSpPr>
          <p:nvPr>
            <p:ph type="sldNum" sz="quarter" idx="12"/>
          </p:nvPr>
        </p:nvSpPr>
        <p:spPr/>
        <p:txBody>
          <a:bodyPr/>
          <a:lstStyle/>
          <a:p>
            <a:fld id="{A41DA790-10AA-4C91-B558-F29F37CE99B4}" type="slidenum">
              <a:rPr lang="en-US" smtClean="0"/>
              <a:t>27</a:t>
            </a:fld>
            <a:endParaRPr lang="en-US"/>
          </a:p>
        </p:txBody>
      </p:sp>
      <p:sp>
        <p:nvSpPr>
          <p:cNvPr id="10" name="Title 9">
            <a:extLst>
              <a:ext uri="{FF2B5EF4-FFF2-40B4-BE49-F238E27FC236}">
                <a16:creationId xmlns:a16="http://schemas.microsoft.com/office/drawing/2014/main" id="{F8F71D57-849B-5708-7539-A660204A6003}"/>
              </a:ext>
            </a:extLst>
          </p:cNvPr>
          <p:cNvSpPr>
            <a:spLocks noGrp="1"/>
          </p:cNvSpPr>
          <p:nvPr>
            <p:ph type="title"/>
          </p:nvPr>
        </p:nvSpPr>
        <p:spPr/>
        <p:txBody>
          <a:bodyPr>
            <a:normAutofit/>
          </a:bodyPr>
          <a:lstStyle/>
          <a:p>
            <a:r>
              <a:rPr lang="en-US"/>
              <a:t>#3 Ketentuan Restitusi Pajak</a:t>
            </a:r>
            <a:endParaRPr lang="en-ID"/>
          </a:p>
        </p:txBody>
      </p:sp>
      <p:graphicFrame>
        <p:nvGraphicFramePr>
          <p:cNvPr id="9" name="Table 7">
            <a:extLst>
              <a:ext uri="{FF2B5EF4-FFF2-40B4-BE49-F238E27FC236}">
                <a16:creationId xmlns:a16="http://schemas.microsoft.com/office/drawing/2014/main" id="{D2EB9C18-272A-BD68-CC5D-7FD83B436EC3}"/>
              </a:ext>
            </a:extLst>
          </p:cNvPr>
          <p:cNvGraphicFramePr>
            <a:graphicFrameLocks noGrp="1"/>
          </p:cNvGraphicFramePr>
          <p:nvPr>
            <p:ph idx="1"/>
            <p:extLst>
              <p:ext uri="{D42A27DB-BD31-4B8C-83A1-F6EECF244321}">
                <p14:modId xmlns:p14="http://schemas.microsoft.com/office/powerpoint/2010/main" val="2575174454"/>
              </p:ext>
            </p:extLst>
          </p:nvPr>
        </p:nvGraphicFramePr>
        <p:xfrm>
          <a:off x="414338" y="1695450"/>
          <a:ext cx="11344273" cy="3840480"/>
        </p:xfrm>
        <a:graphic>
          <a:graphicData uri="http://schemas.openxmlformats.org/drawingml/2006/table">
            <a:tbl>
              <a:tblPr firstRow="1" bandRow="1">
                <a:tableStyleId>{21E4AEA4-8DFA-4A89-87EB-49C32662AFE0}</a:tableStyleId>
              </a:tblPr>
              <a:tblGrid>
                <a:gridCol w="448691">
                  <a:extLst>
                    <a:ext uri="{9D8B030D-6E8A-4147-A177-3AD203B41FA5}">
                      <a16:colId xmlns:a16="http://schemas.microsoft.com/office/drawing/2014/main" val="3739428915"/>
                    </a:ext>
                  </a:extLst>
                </a:gridCol>
                <a:gridCol w="1294544">
                  <a:extLst>
                    <a:ext uri="{9D8B030D-6E8A-4147-A177-3AD203B41FA5}">
                      <a16:colId xmlns:a16="http://schemas.microsoft.com/office/drawing/2014/main" val="2380864523"/>
                    </a:ext>
                  </a:extLst>
                </a:gridCol>
                <a:gridCol w="9601038">
                  <a:extLst>
                    <a:ext uri="{9D8B030D-6E8A-4147-A177-3AD203B41FA5}">
                      <a16:colId xmlns:a16="http://schemas.microsoft.com/office/drawing/2014/main" val="645841760"/>
                    </a:ext>
                  </a:extLst>
                </a:gridCol>
              </a:tblGrid>
              <a:tr h="138871">
                <a:tc>
                  <a:txBody>
                    <a:bodyPr/>
                    <a:lstStyle/>
                    <a:p>
                      <a:pPr marL="0" marR="0" algn="ctr" eaLnBrk="0" fontAlgn="base" hangingPunct="0">
                        <a:lnSpc>
                          <a:spcPct val="100000"/>
                        </a:lnSpc>
                      </a:pPr>
                      <a:r>
                        <a:rPr lang="en-US" sz="1800" kern="100">
                          <a:effectLst/>
                          <a:latin typeface="Arial Narrow" panose="020B0606020202030204" pitchFamily="34" charset="0"/>
                          <a:ea typeface="Times New Roman" panose="02020603050405020304" pitchFamily="18" charset="0"/>
                        </a:rPr>
                        <a:t>No</a:t>
                      </a:r>
                      <a:endParaRPr lang="en-ID" sz="1800" kern="100">
                        <a:effectLst/>
                        <a:latin typeface="Arial Narrow" panose="020B0606020202030204" pitchFamily="34" charset="0"/>
                        <a:ea typeface="Times New Roman" panose="02020603050405020304" pitchFamily="18" charset="0"/>
                      </a:endParaRPr>
                    </a:p>
                  </a:txBody>
                  <a:tcPr marL="36000" marR="36000" marT="0" marB="0"/>
                </a:tc>
                <a:tc>
                  <a:txBody>
                    <a:bodyPr/>
                    <a:lstStyle/>
                    <a:p>
                      <a:pPr marL="24130" marR="0" algn="ctr" eaLnBrk="0" fontAlgn="base" hangingPunct="0">
                        <a:lnSpc>
                          <a:spcPct val="100000"/>
                        </a:lnSpc>
                      </a:pPr>
                      <a:r>
                        <a:rPr lang="en-US" sz="1800" kern="100">
                          <a:effectLst/>
                          <a:latin typeface="Arial Narrow" panose="020B0606020202030204" pitchFamily="34" charset="0"/>
                          <a:ea typeface="Times New Roman" panose="02020603050405020304" pitchFamily="18" charset="0"/>
                        </a:rPr>
                        <a:t>Aturan</a:t>
                      </a:r>
                      <a:endParaRPr lang="en-ID" sz="1800" kern="100">
                        <a:effectLst/>
                        <a:latin typeface="Arial Narrow" panose="020B0606020202030204" pitchFamily="34" charset="0"/>
                        <a:ea typeface="Times New Roman" panose="02020603050405020304" pitchFamily="18" charset="0"/>
                      </a:endParaRPr>
                    </a:p>
                  </a:txBody>
                  <a:tcPr marL="36000" marR="36000" marT="0" marB="0"/>
                </a:tc>
                <a:tc>
                  <a:txBody>
                    <a:bodyPr/>
                    <a:lstStyle/>
                    <a:p>
                      <a:pPr marL="0" marR="0" algn="ctr" eaLnBrk="0" fontAlgn="base" hangingPunct="0">
                        <a:lnSpc>
                          <a:spcPct val="100000"/>
                        </a:lnSpc>
                      </a:pPr>
                      <a:r>
                        <a:rPr lang="en-US" sz="1800" kern="100">
                          <a:effectLst/>
                          <a:latin typeface="Arial Narrow" panose="020B0606020202030204" pitchFamily="34" charset="0"/>
                          <a:ea typeface="Times New Roman" panose="02020603050405020304" pitchFamily="18" charset="0"/>
                        </a:rPr>
                        <a:t>Isi Pasal</a:t>
                      </a:r>
                      <a:endParaRPr lang="en-ID" sz="1800" kern="100">
                        <a:effectLst/>
                        <a:latin typeface="Arial Narrow" panose="020B0606020202030204" pitchFamily="34" charset="0"/>
                        <a:ea typeface="Times New Roman" panose="02020603050405020304" pitchFamily="18" charset="0"/>
                      </a:endParaRPr>
                    </a:p>
                  </a:txBody>
                  <a:tcPr marL="36000" marR="36000" marT="0" marB="0"/>
                </a:tc>
                <a:extLst>
                  <a:ext uri="{0D108BD9-81ED-4DB2-BD59-A6C34878D82A}">
                    <a16:rowId xmlns:a16="http://schemas.microsoft.com/office/drawing/2014/main" val="2279510443"/>
                  </a:ext>
                </a:extLst>
              </a:tr>
              <a:tr h="138871">
                <a:tc>
                  <a:txBody>
                    <a:bodyPr/>
                    <a:lstStyle/>
                    <a:p>
                      <a:pPr marL="0" marR="0" algn="ctr">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1</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UU KUP</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Pasal 17B</a:t>
                      </a:r>
                    </a:p>
                    <a:p>
                      <a:pPr marL="360000" marR="0" indent="-360000">
                        <a:buNone/>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(1) 	Direktur Jenderal Pajak setelah melakukan pemeriksaan atas permohonan pengembalian kelebihan pembayaran pajak, selain permohonan pengembalian kelebihan pembayaran pajak dari Wajib Pajak sebagaimana dimaksud dalam </a:t>
                      </a:r>
                      <a:r>
                        <a:rPr lang="en-ID" sz="1800">
                          <a:effectLst/>
                          <a:highlight>
                            <a:srgbClr val="FFFF00"/>
                          </a:highlight>
                          <a:latin typeface="Arial Narrow" panose="020B0606020202030204" pitchFamily="34" charset="0"/>
                          <a:ea typeface="Times New Roman" panose="02020603050405020304" pitchFamily="18" charset="0"/>
                          <a:cs typeface="Times New Roman" panose="02020603050405020304" pitchFamily="18" charset="0"/>
                        </a:rPr>
                        <a:t>Pasal 17C</a:t>
                      </a:r>
                      <a:r>
                        <a:rPr lang="en-ID" sz="1800">
                          <a:effectLst/>
                          <a:latin typeface="Arial Narrow" panose="020B0606020202030204" pitchFamily="34" charset="0"/>
                          <a:ea typeface="Times New Roman" panose="02020603050405020304" pitchFamily="18" charset="0"/>
                          <a:cs typeface="Times New Roman" panose="02020603050405020304" pitchFamily="18" charset="0"/>
                        </a:rPr>
                        <a:t> dan Wajib Pajak sebagaimana dimaksud dalam </a:t>
                      </a:r>
                      <a:r>
                        <a:rPr lang="en-ID" sz="1800">
                          <a:effectLst/>
                          <a:highlight>
                            <a:srgbClr val="FFFF00"/>
                          </a:highlight>
                          <a:latin typeface="Arial Narrow" panose="020B0606020202030204" pitchFamily="34" charset="0"/>
                          <a:ea typeface="Times New Roman" panose="02020603050405020304" pitchFamily="18" charset="0"/>
                          <a:cs typeface="Times New Roman" panose="02020603050405020304" pitchFamily="18" charset="0"/>
                        </a:rPr>
                        <a:t>Pasal 17D</a:t>
                      </a:r>
                      <a:r>
                        <a:rPr lang="en-ID" sz="1800">
                          <a:effectLst/>
                          <a:latin typeface="Arial Narrow" panose="020B0606020202030204" pitchFamily="34" charset="0"/>
                          <a:ea typeface="Times New Roman" panose="02020603050405020304" pitchFamily="18" charset="0"/>
                          <a:cs typeface="Times New Roman" panose="02020603050405020304" pitchFamily="18" charset="0"/>
                        </a:rPr>
                        <a:t>, harus menerbitkan surat ketetapan pajak paling lama 12 (dua belas) bulan sejak surat permohonan diterima secara lengkap.</a:t>
                      </a:r>
                    </a:p>
                    <a:p>
                      <a:pPr marL="360000" marR="0" indent="-360000">
                        <a:buNone/>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(1a) Ketentuan sebagaimana dimaksud pada ayat (1) tidak berlaku terhadap Wajib Pajak yang sedang dilakukan pemeriksaan bukti permulaan tindak pidana di bidang perpajakan yang ketentuannya diatur dengan atau berdasarkan Peraturan Menteri Keuangan.</a:t>
                      </a:r>
                    </a:p>
                    <a:p>
                      <a:pPr marL="360000" marR="0" indent="-360000">
                        <a:buNone/>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(2) 	Apabila setelah melampaui jangka waktu sebagaimana dimaksud pada ayat (1) Direktur Jenderal Pajak tidak memberi suatu keputusan, permohonan pengembalian kelebihan pembayaran pajak dianggap dikabulkan dan Surat Ketetapan Pajak Lebih Bayar harus diterbitkan paling lama 1 (satu) bulan setelah jangka waktu tersebut berakhir.</a:t>
                      </a:r>
                    </a:p>
                  </a:txBody>
                  <a:tcPr marL="36000" marR="36000" marT="0" marB="0"/>
                </a:tc>
                <a:extLst>
                  <a:ext uri="{0D108BD9-81ED-4DB2-BD59-A6C34878D82A}">
                    <a16:rowId xmlns:a16="http://schemas.microsoft.com/office/drawing/2014/main" val="1755920978"/>
                  </a:ext>
                </a:extLst>
              </a:tr>
            </a:tbl>
          </a:graphicData>
        </a:graphic>
      </p:graphicFrame>
    </p:spTree>
    <p:extLst>
      <p:ext uri="{BB962C8B-B14F-4D97-AF65-F5344CB8AC3E}">
        <p14:creationId xmlns:p14="http://schemas.microsoft.com/office/powerpoint/2010/main" val="419672175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9EF84D-5F1A-52D9-CF8C-27917FFD99FE}"/>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BAB09FEE-B9AD-23E7-5CD1-7C4C8E7D573A}"/>
              </a:ext>
            </a:extLst>
          </p:cNvPr>
          <p:cNvSpPr>
            <a:spLocks noGrp="1"/>
          </p:cNvSpPr>
          <p:nvPr>
            <p:ph type="sldNum" sz="quarter" idx="12"/>
          </p:nvPr>
        </p:nvSpPr>
        <p:spPr/>
        <p:txBody>
          <a:bodyPr/>
          <a:lstStyle/>
          <a:p>
            <a:fld id="{A41DA790-10AA-4C91-B558-F29F37CE99B4}" type="slidenum">
              <a:rPr lang="en-US" smtClean="0"/>
              <a:t>28</a:t>
            </a:fld>
            <a:endParaRPr lang="en-US"/>
          </a:p>
        </p:txBody>
      </p:sp>
      <p:sp>
        <p:nvSpPr>
          <p:cNvPr id="10" name="Title 9">
            <a:extLst>
              <a:ext uri="{FF2B5EF4-FFF2-40B4-BE49-F238E27FC236}">
                <a16:creationId xmlns:a16="http://schemas.microsoft.com/office/drawing/2014/main" id="{C5D66C24-C485-EF65-45FC-CDDEF30294AC}"/>
              </a:ext>
            </a:extLst>
          </p:cNvPr>
          <p:cNvSpPr>
            <a:spLocks noGrp="1"/>
          </p:cNvSpPr>
          <p:nvPr>
            <p:ph type="title"/>
          </p:nvPr>
        </p:nvSpPr>
        <p:spPr/>
        <p:txBody>
          <a:bodyPr>
            <a:normAutofit/>
          </a:bodyPr>
          <a:lstStyle/>
          <a:p>
            <a:r>
              <a:rPr lang="en-US"/>
              <a:t>#3 Ketentuan Restitusi Pajak</a:t>
            </a:r>
            <a:endParaRPr lang="en-ID"/>
          </a:p>
        </p:txBody>
      </p:sp>
      <p:graphicFrame>
        <p:nvGraphicFramePr>
          <p:cNvPr id="9" name="Table 7">
            <a:extLst>
              <a:ext uri="{FF2B5EF4-FFF2-40B4-BE49-F238E27FC236}">
                <a16:creationId xmlns:a16="http://schemas.microsoft.com/office/drawing/2014/main" id="{5CC681F2-8A86-0CF0-3D7F-3B5BEC7EB33E}"/>
              </a:ext>
            </a:extLst>
          </p:cNvPr>
          <p:cNvGraphicFramePr>
            <a:graphicFrameLocks noGrp="1"/>
          </p:cNvGraphicFramePr>
          <p:nvPr>
            <p:ph idx="1"/>
            <p:extLst>
              <p:ext uri="{D42A27DB-BD31-4B8C-83A1-F6EECF244321}">
                <p14:modId xmlns:p14="http://schemas.microsoft.com/office/powerpoint/2010/main" val="1088080008"/>
              </p:ext>
            </p:extLst>
          </p:nvPr>
        </p:nvGraphicFramePr>
        <p:xfrm>
          <a:off x="414338" y="1695450"/>
          <a:ext cx="11344273" cy="4663440"/>
        </p:xfrm>
        <a:graphic>
          <a:graphicData uri="http://schemas.openxmlformats.org/drawingml/2006/table">
            <a:tbl>
              <a:tblPr firstRow="1" bandRow="1">
                <a:tableStyleId>{21E4AEA4-8DFA-4A89-87EB-49C32662AFE0}</a:tableStyleId>
              </a:tblPr>
              <a:tblGrid>
                <a:gridCol w="448691">
                  <a:extLst>
                    <a:ext uri="{9D8B030D-6E8A-4147-A177-3AD203B41FA5}">
                      <a16:colId xmlns:a16="http://schemas.microsoft.com/office/drawing/2014/main" val="3739428915"/>
                    </a:ext>
                  </a:extLst>
                </a:gridCol>
                <a:gridCol w="1294544">
                  <a:extLst>
                    <a:ext uri="{9D8B030D-6E8A-4147-A177-3AD203B41FA5}">
                      <a16:colId xmlns:a16="http://schemas.microsoft.com/office/drawing/2014/main" val="2380864523"/>
                    </a:ext>
                  </a:extLst>
                </a:gridCol>
                <a:gridCol w="9601038">
                  <a:extLst>
                    <a:ext uri="{9D8B030D-6E8A-4147-A177-3AD203B41FA5}">
                      <a16:colId xmlns:a16="http://schemas.microsoft.com/office/drawing/2014/main" val="645841760"/>
                    </a:ext>
                  </a:extLst>
                </a:gridCol>
              </a:tblGrid>
              <a:tr h="138871">
                <a:tc>
                  <a:txBody>
                    <a:bodyPr/>
                    <a:lstStyle/>
                    <a:p>
                      <a:pPr marL="0" marR="0" algn="ctr" eaLnBrk="0" fontAlgn="base" hangingPunct="0">
                        <a:lnSpc>
                          <a:spcPct val="100000"/>
                        </a:lnSpc>
                      </a:pPr>
                      <a:r>
                        <a:rPr lang="en-US" sz="1800" kern="100">
                          <a:effectLst/>
                          <a:latin typeface="Arial Narrow" panose="020B0606020202030204" pitchFamily="34" charset="0"/>
                          <a:ea typeface="Times New Roman" panose="02020603050405020304" pitchFamily="18" charset="0"/>
                        </a:rPr>
                        <a:t>No</a:t>
                      </a:r>
                      <a:endParaRPr lang="en-ID" sz="1800" kern="100">
                        <a:effectLst/>
                        <a:latin typeface="Arial Narrow" panose="020B0606020202030204" pitchFamily="34" charset="0"/>
                        <a:ea typeface="Times New Roman" panose="02020603050405020304" pitchFamily="18" charset="0"/>
                      </a:endParaRPr>
                    </a:p>
                  </a:txBody>
                  <a:tcPr marL="36000" marR="36000" marT="0" marB="0"/>
                </a:tc>
                <a:tc>
                  <a:txBody>
                    <a:bodyPr/>
                    <a:lstStyle/>
                    <a:p>
                      <a:pPr marL="24130" marR="0" algn="ctr" eaLnBrk="0" fontAlgn="base" hangingPunct="0">
                        <a:lnSpc>
                          <a:spcPct val="100000"/>
                        </a:lnSpc>
                      </a:pPr>
                      <a:r>
                        <a:rPr lang="en-US" sz="1800" kern="100">
                          <a:effectLst/>
                          <a:latin typeface="Arial Narrow" panose="020B0606020202030204" pitchFamily="34" charset="0"/>
                          <a:ea typeface="Times New Roman" panose="02020603050405020304" pitchFamily="18" charset="0"/>
                        </a:rPr>
                        <a:t>Aturan</a:t>
                      </a:r>
                      <a:endParaRPr lang="en-ID" sz="1800" kern="100">
                        <a:effectLst/>
                        <a:latin typeface="Arial Narrow" panose="020B0606020202030204" pitchFamily="34" charset="0"/>
                        <a:ea typeface="Times New Roman" panose="02020603050405020304" pitchFamily="18" charset="0"/>
                      </a:endParaRPr>
                    </a:p>
                  </a:txBody>
                  <a:tcPr marL="36000" marR="36000" marT="0" marB="0"/>
                </a:tc>
                <a:tc>
                  <a:txBody>
                    <a:bodyPr/>
                    <a:lstStyle/>
                    <a:p>
                      <a:pPr marL="0" marR="0" algn="ctr" eaLnBrk="0" fontAlgn="base" hangingPunct="0">
                        <a:lnSpc>
                          <a:spcPct val="100000"/>
                        </a:lnSpc>
                      </a:pPr>
                      <a:r>
                        <a:rPr lang="en-US" sz="1800" kern="100">
                          <a:effectLst/>
                          <a:latin typeface="Arial Narrow" panose="020B0606020202030204" pitchFamily="34" charset="0"/>
                          <a:ea typeface="Times New Roman" panose="02020603050405020304" pitchFamily="18" charset="0"/>
                        </a:rPr>
                        <a:t>Isi Pasal</a:t>
                      </a:r>
                      <a:endParaRPr lang="en-ID" sz="1800" kern="100">
                        <a:effectLst/>
                        <a:latin typeface="Arial Narrow" panose="020B0606020202030204" pitchFamily="34" charset="0"/>
                        <a:ea typeface="Times New Roman" panose="02020603050405020304" pitchFamily="18" charset="0"/>
                      </a:endParaRPr>
                    </a:p>
                  </a:txBody>
                  <a:tcPr marL="36000" marR="36000" marT="0" marB="0"/>
                </a:tc>
                <a:extLst>
                  <a:ext uri="{0D108BD9-81ED-4DB2-BD59-A6C34878D82A}">
                    <a16:rowId xmlns:a16="http://schemas.microsoft.com/office/drawing/2014/main" val="2279510443"/>
                  </a:ext>
                </a:extLst>
              </a:tr>
              <a:tr h="138871">
                <a:tc>
                  <a:txBody>
                    <a:bodyPr/>
                    <a:lstStyle/>
                    <a:p>
                      <a:pPr marL="0" marR="0" algn="ctr">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1</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UU KUP (</a:t>
                      </a:r>
                      <a:r>
                        <a:rPr lang="en-US" sz="1800">
                          <a:solidFill>
                            <a:srgbClr val="FF0000"/>
                          </a:solidFill>
                          <a:effectLst/>
                          <a:latin typeface="Arial Narrow" panose="020B0606020202030204" pitchFamily="34" charset="0"/>
                          <a:ea typeface="Times New Roman" panose="02020603050405020304" pitchFamily="18" charset="0"/>
                          <a:cs typeface="Times New Roman" panose="02020603050405020304" pitchFamily="18" charset="0"/>
                        </a:rPr>
                        <a:t>lanjutan</a:t>
                      </a:r>
                      <a:r>
                        <a:rPr lang="en-US" sz="1800">
                          <a:effectLst/>
                          <a:latin typeface="Arial Narrow" panose="020B0606020202030204" pitchFamily="34" charset="0"/>
                          <a:ea typeface="Times New Roman" panose="02020603050405020304" pitchFamily="18" charset="0"/>
                          <a:cs typeface="Times New Roman" panose="02020603050405020304" pitchFamily="18" charset="0"/>
                        </a:rPr>
                        <a:t>)</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Pasal 17C</a:t>
                      </a:r>
                    </a:p>
                    <a:p>
                      <a:pPr marL="360000" marR="0" indent="-360000">
                        <a:buNone/>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(1) Direktur Jenderal Pajak setelah melakukan penelitian atas permohonan pengembalian kelebihan pembayaran pajak dari Wajib Pajak </a:t>
                      </a:r>
                      <a:r>
                        <a:rPr lang="en-ID" sz="1800">
                          <a:effectLst/>
                          <a:highlight>
                            <a:srgbClr val="FFFF00"/>
                          </a:highlight>
                          <a:latin typeface="Arial Narrow" panose="020B0606020202030204" pitchFamily="34" charset="0"/>
                          <a:ea typeface="Times New Roman" panose="02020603050405020304" pitchFamily="18" charset="0"/>
                          <a:cs typeface="Times New Roman" panose="02020603050405020304" pitchFamily="18" charset="0"/>
                        </a:rPr>
                        <a:t>dengan kriteria tertentu</a:t>
                      </a:r>
                      <a:r>
                        <a:rPr lang="en-ID" sz="1800">
                          <a:effectLst/>
                          <a:latin typeface="Arial Narrow" panose="020B0606020202030204" pitchFamily="34" charset="0"/>
                          <a:ea typeface="Times New Roman" panose="02020603050405020304" pitchFamily="18" charset="0"/>
                          <a:cs typeface="Times New Roman" panose="02020603050405020304" pitchFamily="18" charset="0"/>
                        </a:rPr>
                        <a:t>, menerbitkan Surat Keputusan Pengembalian Pendahuluan Kelebihan Pajak paling lama 3 (tiga) bulan sejak permohonan diterima secara lengkap untuk Pajak Penghasilan, dan paling lama 1 (satu) bulan sejak permohonan diterima secara lengkap untuk Pajak Pertambahan Nilai.</a:t>
                      </a:r>
                    </a:p>
                    <a:p>
                      <a:pPr marL="360000" marR="0" indent="-360000">
                        <a:buNone/>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(2) </a:t>
                      </a:r>
                      <a:r>
                        <a:rPr lang="en-ID" sz="1800">
                          <a:effectLst/>
                          <a:highlight>
                            <a:srgbClr val="FFFF00"/>
                          </a:highlight>
                          <a:latin typeface="Arial Narrow" panose="020B0606020202030204" pitchFamily="34" charset="0"/>
                          <a:ea typeface="Times New Roman" panose="02020603050405020304" pitchFamily="18" charset="0"/>
                          <a:cs typeface="Times New Roman" panose="02020603050405020304" pitchFamily="18" charset="0"/>
                        </a:rPr>
                        <a:t>Kriteria tertentu </a:t>
                      </a:r>
                      <a:r>
                        <a:rPr lang="en-ID" sz="1800">
                          <a:effectLst/>
                          <a:latin typeface="Arial Narrow" panose="020B0606020202030204" pitchFamily="34" charset="0"/>
                          <a:ea typeface="Times New Roman" panose="02020603050405020304" pitchFamily="18" charset="0"/>
                          <a:cs typeface="Times New Roman" panose="02020603050405020304" pitchFamily="18" charset="0"/>
                        </a:rPr>
                        <a:t>sebagaimana dimaksud pada ayat (1) meliputi:</a:t>
                      </a:r>
                    </a:p>
                    <a:p>
                      <a:pPr marL="720000" marR="0" indent="-360000">
                        <a:buNone/>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a. 	tepat waktu dalam menyampaikan Surat Pemberitahuan;</a:t>
                      </a:r>
                    </a:p>
                    <a:p>
                      <a:pPr marL="720000" marR="0" indent="-360000">
                        <a:buNone/>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b. 	tidak mempunyai tunggakan pajak untuk semua jenis pajak, kecuali tunggakan pajak yang telah memperoleh izin untuk mengangsur atau menunda pembayaran pajak;</a:t>
                      </a:r>
                    </a:p>
                    <a:p>
                      <a:pPr marL="720000" marR="0" indent="-360000">
                        <a:buNone/>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c. 	Laporan Keuangan diaudit oleh Akuntan Publik atau lembaga pengawasan keuangan pemerintah dengan pendapat Wajar Tanpa Pengecualian selama 3 (tiga) tahun berturut-turut; dan</a:t>
                      </a:r>
                    </a:p>
                    <a:p>
                      <a:pPr marL="720000" marR="0" indent="-360000">
                        <a:buNone/>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d. 	tidak pernah dipidana karena melakukan tindak pidana di bidang perpajakan berdasarkan putusan pengadilan yang telah mempunyai kekuatan hukum tetap dalam jangka waktu 5 (lima) tahun terakhir.</a:t>
                      </a:r>
                    </a:p>
                    <a:p>
                      <a:pPr marL="360000" marR="0" indent="-360000">
                        <a:buNone/>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(3) 	Wajib Pajak dengan kriteria tertentu sebagaimana dimaksud pada ayat (2) ditetapkan dengan Keputusan Direktur Jenderal Pajak.</a:t>
                      </a:r>
                    </a:p>
                  </a:txBody>
                  <a:tcPr marL="36000" marR="36000" marT="0" marB="0"/>
                </a:tc>
                <a:extLst>
                  <a:ext uri="{0D108BD9-81ED-4DB2-BD59-A6C34878D82A}">
                    <a16:rowId xmlns:a16="http://schemas.microsoft.com/office/drawing/2014/main" val="1755920978"/>
                  </a:ext>
                </a:extLst>
              </a:tr>
            </a:tbl>
          </a:graphicData>
        </a:graphic>
      </p:graphicFrame>
    </p:spTree>
    <p:extLst>
      <p:ext uri="{BB962C8B-B14F-4D97-AF65-F5344CB8AC3E}">
        <p14:creationId xmlns:p14="http://schemas.microsoft.com/office/powerpoint/2010/main" val="100402101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EF3A3B-7029-AE79-4528-D17590712EE9}"/>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7DA41FC-4F24-1424-BE82-3C7770DA50D7}"/>
              </a:ext>
            </a:extLst>
          </p:cNvPr>
          <p:cNvSpPr>
            <a:spLocks noGrp="1"/>
          </p:cNvSpPr>
          <p:nvPr>
            <p:ph type="sldNum" sz="quarter" idx="12"/>
          </p:nvPr>
        </p:nvSpPr>
        <p:spPr/>
        <p:txBody>
          <a:bodyPr/>
          <a:lstStyle/>
          <a:p>
            <a:fld id="{A41DA790-10AA-4C91-B558-F29F37CE99B4}" type="slidenum">
              <a:rPr lang="en-US" smtClean="0"/>
              <a:t>29</a:t>
            </a:fld>
            <a:endParaRPr lang="en-US"/>
          </a:p>
        </p:txBody>
      </p:sp>
      <p:sp>
        <p:nvSpPr>
          <p:cNvPr id="10" name="Title 9">
            <a:extLst>
              <a:ext uri="{FF2B5EF4-FFF2-40B4-BE49-F238E27FC236}">
                <a16:creationId xmlns:a16="http://schemas.microsoft.com/office/drawing/2014/main" id="{01A60DC2-21C6-7A29-3F3F-1D93E5F69094}"/>
              </a:ext>
            </a:extLst>
          </p:cNvPr>
          <p:cNvSpPr>
            <a:spLocks noGrp="1"/>
          </p:cNvSpPr>
          <p:nvPr>
            <p:ph type="title"/>
          </p:nvPr>
        </p:nvSpPr>
        <p:spPr/>
        <p:txBody>
          <a:bodyPr/>
          <a:lstStyle/>
          <a:p>
            <a:r>
              <a:rPr lang="en-US"/>
              <a:t>#3 Ketentuan Restitusi Pajak</a:t>
            </a:r>
            <a:endParaRPr lang="en-ID"/>
          </a:p>
        </p:txBody>
      </p:sp>
      <p:graphicFrame>
        <p:nvGraphicFramePr>
          <p:cNvPr id="9" name="Table 7">
            <a:extLst>
              <a:ext uri="{FF2B5EF4-FFF2-40B4-BE49-F238E27FC236}">
                <a16:creationId xmlns:a16="http://schemas.microsoft.com/office/drawing/2014/main" id="{1C7A7E48-0797-9055-AB95-21D4CF9BC3C7}"/>
              </a:ext>
            </a:extLst>
          </p:cNvPr>
          <p:cNvGraphicFramePr>
            <a:graphicFrameLocks noGrp="1"/>
          </p:cNvGraphicFramePr>
          <p:nvPr>
            <p:ph idx="1"/>
            <p:extLst>
              <p:ext uri="{D42A27DB-BD31-4B8C-83A1-F6EECF244321}">
                <p14:modId xmlns:p14="http://schemas.microsoft.com/office/powerpoint/2010/main" val="681264813"/>
              </p:ext>
            </p:extLst>
          </p:nvPr>
        </p:nvGraphicFramePr>
        <p:xfrm>
          <a:off x="414338" y="1695450"/>
          <a:ext cx="11344274" cy="4937760"/>
        </p:xfrm>
        <a:graphic>
          <a:graphicData uri="http://schemas.openxmlformats.org/drawingml/2006/table">
            <a:tbl>
              <a:tblPr firstRow="1" bandRow="1">
                <a:tableStyleId>{21E4AEA4-8DFA-4A89-87EB-49C32662AFE0}</a:tableStyleId>
              </a:tblPr>
              <a:tblGrid>
                <a:gridCol w="448691">
                  <a:extLst>
                    <a:ext uri="{9D8B030D-6E8A-4147-A177-3AD203B41FA5}">
                      <a16:colId xmlns:a16="http://schemas.microsoft.com/office/drawing/2014/main" val="3739428915"/>
                    </a:ext>
                  </a:extLst>
                </a:gridCol>
                <a:gridCol w="1294544">
                  <a:extLst>
                    <a:ext uri="{9D8B030D-6E8A-4147-A177-3AD203B41FA5}">
                      <a16:colId xmlns:a16="http://schemas.microsoft.com/office/drawing/2014/main" val="2380864523"/>
                    </a:ext>
                  </a:extLst>
                </a:gridCol>
                <a:gridCol w="9601039">
                  <a:extLst>
                    <a:ext uri="{9D8B030D-6E8A-4147-A177-3AD203B41FA5}">
                      <a16:colId xmlns:a16="http://schemas.microsoft.com/office/drawing/2014/main" val="645841760"/>
                    </a:ext>
                  </a:extLst>
                </a:gridCol>
              </a:tblGrid>
              <a:tr h="138871">
                <a:tc>
                  <a:txBody>
                    <a:bodyPr/>
                    <a:lstStyle/>
                    <a:p>
                      <a:pPr marL="0" marR="0" algn="ctr" eaLnBrk="0" fontAlgn="base" hangingPunct="0">
                        <a:lnSpc>
                          <a:spcPct val="100000"/>
                        </a:lnSpc>
                      </a:pPr>
                      <a:r>
                        <a:rPr lang="en-US" sz="1800" kern="100">
                          <a:effectLst/>
                          <a:latin typeface="Arial Narrow" panose="020B0606020202030204" pitchFamily="34" charset="0"/>
                          <a:ea typeface="Times New Roman" panose="02020603050405020304" pitchFamily="18" charset="0"/>
                        </a:rPr>
                        <a:t>No</a:t>
                      </a:r>
                      <a:endParaRPr lang="en-ID" sz="1800" kern="100">
                        <a:effectLst/>
                        <a:latin typeface="Arial Narrow" panose="020B0606020202030204" pitchFamily="34" charset="0"/>
                        <a:ea typeface="Times New Roman" panose="02020603050405020304" pitchFamily="18" charset="0"/>
                      </a:endParaRPr>
                    </a:p>
                  </a:txBody>
                  <a:tcPr marL="36000" marR="36000" marT="0" marB="0"/>
                </a:tc>
                <a:tc>
                  <a:txBody>
                    <a:bodyPr/>
                    <a:lstStyle/>
                    <a:p>
                      <a:pPr marL="24130" marR="0" algn="ctr" eaLnBrk="0" fontAlgn="base" hangingPunct="0">
                        <a:lnSpc>
                          <a:spcPct val="100000"/>
                        </a:lnSpc>
                      </a:pPr>
                      <a:r>
                        <a:rPr lang="en-US" sz="1800" kern="100">
                          <a:effectLst/>
                          <a:latin typeface="Arial Narrow" panose="020B0606020202030204" pitchFamily="34" charset="0"/>
                          <a:ea typeface="Times New Roman" panose="02020603050405020304" pitchFamily="18" charset="0"/>
                        </a:rPr>
                        <a:t>Aturan</a:t>
                      </a:r>
                      <a:endParaRPr lang="en-ID" sz="1800" kern="100">
                        <a:effectLst/>
                        <a:latin typeface="Arial Narrow" panose="020B0606020202030204" pitchFamily="34" charset="0"/>
                        <a:ea typeface="Times New Roman" panose="02020603050405020304" pitchFamily="18" charset="0"/>
                      </a:endParaRPr>
                    </a:p>
                  </a:txBody>
                  <a:tcPr marL="36000" marR="36000" marT="0" marB="0"/>
                </a:tc>
                <a:tc>
                  <a:txBody>
                    <a:bodyPr/>
                    <a:lstStyle/>
                    <a:p>
                      <a:pPr marL="0" marR="0" algn="ctr" eaLnBrk="0" fontAlgn="base" hangingPunct="0">
                        <a:lnSpc>
                          <a:spcPct val="100000"/>
                        </a:lnSpc>
                      </a:pPr>
                      <a:r>
                        <a:rPr lang="en-US" sz="1800" kern="100">
                          <a:effectLst/>
                          <a:latin typeface="Arial Narrow" panose="020B0606020202030204" pitchFamily="34" charset="0"/>
                          <a:ea typeface="Times New Roman" panose="02020603050405020304" pitchFamily="18" charset="0"/>
                        </a:rPr>
                        <a:t>Isi Pasal</a:t>
                      </a:r>
                      <a:endParaRPr lang="en-ID" sz="1800" kern="100">
                        <a:effectLst/>
                        <a:latin typeface="Arial Narrow" panose="020B0606020202030204" pitchFamily="34" charset="0"/>
                        <a:ea typeface="Times New Roman" panose="02020603050405020304" pitchFamily="18" charset="0"/>
                      </a:endParaRPr>
                    </a:p>
                  </a:txBody>
                  <a:tcPr marL="36000" marR="36000" marT="0" marB="0"/>
                </a:tc>
                <a:extLst>
                  <a:ext uri="{0D108BD9-81ED-4DB2-BD59-A6C34878D82A}">
                    <a16:rowId xmlns:a16="http://schemas.microsoft.com/office/drawing/2014/main" val="2279510443"/>
                  </a:ext>
                </a:extLst>
              </a:tr>
              <a:tr h="138871">
                <a:tc>
                  <a:txBody>
                    <a:bodyPr/>
                    <a:lstStyle/>
                    <a:p>
                      <a:pPr marL="0" marR="0" algn="ctr">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1</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UU KUP (</a:t>
                      </a:r>
                      <a:r>
                        <a:rPr lang="en-US" sz="1800">
                          <a:solidFill>
                            <a:srgbClr val="FF0000"/>
                          </a:solidFill>
                          <a:effectLst/>
                          <a:latin typeface="Arial Narrow" panose="020B0606020202030204" pitchFamily="34" charset="0"/>
                          <a:ea typeface="Times New Roman" panose="02020603050405020304" pitchFamily="18" charset="0"/>
                          <a:cs typeface="Times New Roman" panose="02020603050405020304" pitchFamily="18" charset="0"/>
                        </a:rPr>
                        <a:t>lanjutan</a:t>
                      </a:r>
                      <a:r>
                        <a:rPr lang="en-US" sz="1800">
                          <a:effectLst/>
                          <a:latin typeface="Arial Narrow" panose="020B0606020202030204" pitchFamily="34" charset="0"/>
                          <a:ea typeface="Times New Roman" panose="02020603050405020304" pitchFamily="18" charset="0"/>
                          <a:cs typeface="Times New Roman" panose="02020603050405020304" pitchFamily="18" charset="0"/>
                        </a:rPr>
                        <a:t>)</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Pasal 17C</a:t>
                      </a:r>
                    </a:p>
                    <a:p>
                      <a:pPr marL="360000" marR="0" indent="-360000">
                        <a:buNone/>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(4) 	Direktur Jenderal Pajak dapat melakukan pemeriksaan terhadap Wajib Pajak sebagaimana dimaksud pada ayat (1), dan menerbitkan surat ketetapan pajak, setelah melakukan pengembalian pendahuluan kelebihan pajak.</a:t>
                      </a:r>
                    </a:p>
                    <a:p>
                      <a:pPr marL="360000" marR="0" indent="-360000">
                        <a:buNone/>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(5) 	Apabila berdasarkan hasil pemeriksaan sebagaimana dimaksud pada ayat (4), Direktur Jenderal Pajak menerbitkan Surat Ketetapan Pajak Kurang Bayar, jumlah kekurangan pajak ditambah dengan sanksi administrasi berupa </a:t>
                      </a:r>
                      <a:r>
                        <a:rPr lang="en-ID" sz="1800">
                          <a:effectLst/>
                          <a:highlight>
                            <a:srgbClr val="FFFF00"/>
                          </a:highlight>
                          <a:latin typeface="Arial Narrow" panose="020B0606020202030204" pitchFamily="34" charset="0"/>
                          <a:ea typeface="Times New Roman" panose="02020603050405020304" pitchFamily="18" charset="0"/>
                          <a:cs typeface="Times New Roman" panose="02020603050405020304" pitchFamily="18" charset="0"/>
                        </a:rPr>
                        <a:t>kenaikan sebesar 100% </a:t>
                      </a:r>
                      <a:r>
                        <a:rPr lang="en-ID" sz="1800">
                          <a:effectLst/>
                          <a:latin typeface="Arial Narrow" panose="020B0606020202030204" pitchFamily="34" charset="0"/>
                          <a:ea typeface="Times New Roman" panose="02020603050405020304" pitchFamily="18" charset="0"/>
                          <a:cs typeface="Times New Roman" panose="02020603050405020304" pitchFamily="18" charset="0"/>
                        </a:rPr>
                        <a:t>(seratus persen) dari jumlah kekurangan pembayaran pajak.</a:t>
                      </a:r>
                    </a:p>
                    <a:p>
                      <a:pPr marL="360000" marR="0" indent="-360000">
                        <a:buNone/>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(6) 	Wajib Pajak sebagaimana dimaksud pada ayat (1) tidak dapat diberikan pengembalian pendahuluan kelebihan pembayaran pajak apabila:</a:t>
                      </a:r>
                    </a:p>
                    <a:p>
                      <a:pPr marL="720000" marR="0" indent="-360000">
                        <a:buNone/>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a. 	terhadap Wajib Pajak tersebut dilakukan tindakan penyidikan tindak pidana di bidang perpajakan;</a:t>
                      </a:r>
                    </a:p>
                    <a:p>
                      <a:pPr marL="720000" marR="0" indent="-360000">
                        <a:buNone/>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b. 	terlambat menyampaikan Surat Pemberitahuan Masa untuk suatu jenis pajak tertentu 2 (dua) Masa Pajak berturut-turut;</a:t>
                      </a:r>
                    </a:p>
                    <a:p>
                      <a:pPr marL="720000" marR="0" indent="-360000">
                        <a:buNone/>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c. 	terlambat menyampaikan Surat Pemberitahuan Masa untuk suatu jenis pajak tertentu 3 (tiga) Masa Pajak dalam 1 (satu) tahun kalender; atau</a:t>
                      </a:r>
                    </a:p>
                    <a:p>
                      <a:pPr marL="720000" marR="0" indent="-360000">
                        <a:buNone/>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d. 	terlambat menyampaikan Surat Pemberitahuan Tahunan.</a:t>
                      </a:r>
                    </a:p>
                    <a:p>
                      <a:pPr marL="360000" marR="0" indent="-360000">
                        <a:buNone/>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(7) 	Tata cara penetapan Wajib Pajak dengan kriteria tertentu diatur dengan atau berdasarkan </a:t>
                      </a:r>
                      <a:r>
                        <a:rPr lang="en-ID" sz="1800">
                          <a:effectLst/>
                          <a:highlight>
                            <a:srgbClr val="00FFFF"/>
                          </a:highlight>
                          <a:latin typeface="Arial Narrow" panose="020B0606020202030204" pitchFamily="34" charset="0"/>
                          <a:ea typeface="Times New Roman" panose="02020603050405020304" pitchFamily="18" charset="0"/>
                          <a:cs typeface="Times New Roman" panose="02020603050405020304" pitchFamily="18" charset="0"/>
                        </a:rPr>
                        <a:t>Peraturan Menteri Keuangan.</a:t>
                      </a:r>
                    </a:p>
                  </a:txBody>
                  <a:tcPr marL="36000" marR="36000" marT="0" marB="0"/>
                </a:tc>
                <a:extLst>
                  <a:ext uri="{0D108BD9-81ED-4DB2-BD59-A6C34878D82A}">
                    <a16:rowId xmlns:a16="http://schemas.microsoft.com/office/drawing/2014/main" val="1755920978"/>
                  </a:ext>
                </a:extLst>
              </a:tr>
            </a:tbl>
          </a:graphicData>
        </a:graphic>
      </p:graphicFrame>
    </p:spTree>
    <p:extLst>
      <p:ext uri="{BB962C8B-B14F-4D97-AF65-F5344CB8AC3E}">
        <p14:creationId xmlns:p14="http://schemas.microsoft.com/office/powerpoint/2010/main" val="414776231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2294A39-28A8-16AC-4819-19F7E691129B}"/>
              </a:ext>
            </a:extLst>
          </p:cNvPr>
          <p:cNvSpPr>
            <a:spLocks noGrp="1"/>
          </p:cNvSpPr>
          <p:nvPr>
            <p:ph sz="half" idx="1"/>
          </p:nvPr>
        </p:nvSpPr>
        <p:spPr>
          <a:xfrm>
            <a:off x="415126" y="1671867"/>
            <a:ext cx="3769524" cy="4376273"/>
          </a:xfrm>
        </p:spPr>
        <p:txBody>
          <a:bodyPr/>
          <a:lstStyle/>
          <a:p>
            <a:pPr marL="0" indent="0">
              <a:buNone/>
            </a:pPr>
            <a:r>
              <a:rPr lang="en-US" sz="2400">
                <a:latin typeface="+mn-lt"/>
              </a:rPr>
              <a:t>“If you would </a:t>
            </a:r>
            <a:r>
              <a:rPr lang="en-US" sz="2400" u="sng">
                <a:latin typeface="+mn-lt"/>
              </a:rPr>
              <a:t>understand</a:t>
            </a:r>
            <a:r>
              <a:rPr lang="en-US" sz="2400">
                <a:latin typeface="+mn-lt"/>
              </a:rPr>
              <a:t> anything, observe its beginning and its development” (</a:t>
            </a:r>
            <a:r>
              <a:rPr lang="en-US" sz="2400">
                <a:effectLst/>
              </a:rPr>
              <a:t>Aristotle)</a:t>
            </a:r>
            <a:endParaRPr lang="en-US"/>
          </a:p>
        </p:txBody>
      </p:sp>
      <p:pic>
        <p:nvPicPr>
          <p:cNvPr id="18" name="Content Placeholder 17" descr="A road with colorful pins on it&#10;&#10;Description automatically generated">
            <a:extLst>
              <a:ext uri="{FF2B5EF4-FFF2-40B4-BE49-F238E27FC236}">
                <a16:creationId xmlns:a16="http://schemas.microsoft.com/office/drawing/2014/main" id="{FAEC0234-823E-4396-8423-3E8355F648DC}"/>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156200" y="-10082"/>
            <a:ext cx="5188495" cy="6846428"/>
          </a:xfrm>
          <a:prstGeom prst="rect">
            <a:avLst/>
          </a:prstGeom>
          <a:ln>
            <a:noFill/>
          </a:ln>
          <a:effectLst>
            <a:outerShdw blurRad="292100" dist="139700" dir="2700000" algn="tl" rotWithShape="0">
              <a:srgbClr val="333333">
                <a:alpha val="65000"/>
              </a:srgbClr>
            </a:outerShdw>
          </a:effectLst>
        </p:spPr>
      </p:pic>
      <p:sp>
        <p:nvSpPr>
          <p:cNvPr id="6" name="Slide Number Placeholder 5">
            <a:extLst>
              <a:ext uri="{FF2B5EF4-FFF2-40B4-BE49-F238E27FC236}">
                <a16:creationId xmlns:a16="http://schemas.microsoft.com/office/drawing/2014/main" id="{38B0F2C5-28AE-917A-CBBA-EBBF208340BD}"/>
              </a:ext>
            </a:extLst>
          </p:cNvPr>
          <p:cNvSpPr>
            <a:spLocks noGrp="1"/>
          </p:cNvSpPr>
          <p:nvPr>
            <p:ph type="sldNum" sz="quarter" idx="12"/>
          </p:nvPr>
        </p:nvSpPr>
        <p:spPr/>
        <p:txBody>
          <a:bodyPr/>
          <a:lstStyle/>
          <a:p>
            <a:fld id="{A41DA790-10AA-4C91-B558-F29F37CE99B4}" type="slidenum">
              <a:rPr lang="en-US" smtClean="0"/>
              <a:t>3</a:t>
            </a:fld>
            <a:endParaRPr lang="en-US"/>
          </a:p>
        </p:txBody>
      </p:sp>
      <p:sp>
        <p:nvSpPr>
          <p:cNvPr id="2" name="Title 1">
            <a:extLst>
              <a:ext uri="{FF2B5EF4-FFF2-40B4-BE49-F238E27FC236}">
                <a16:creationId xmlns:a16="http://schemas.microsoft.com/office/drawing/2014/main" id="{7404B9F5-230A-C70D-990B-AC74CAA32727}"/>
              </a:ext>
            </a:extLst>
          </p:cNvPr>
          <p:cNvSpPr>
            <a:spLocks noGrp="1"/>
          </p:cNvSpPr>
          <p:nvPr>
            <p:ph type="title"/>
          </p:nvPr>
        </p:nvSpPr>
        <p:spPr/>
        <p:txBody>
          <a:bodyPr/>
          <a:lstStyle/>
          <a:p>
            <a:r>
              <a:rPr lang="en-ID"/>
              <a:t>Spirit Hidup</a:t>
            </a:r>
            <a:endParaRPr lang="en-US"/>
          </a:p>
        </p:txBody>
      </p:sp>
      <p:sp>
        <p:nvSpPr>
          <p:cNvPr id="24" name="Slide Number Placeholder 5">
            <a:extLst>
              <a:ext uri="{FF2B5EF4-FFF2-40B4-BE49-F238E27FC236}">
                <a16:creationId xmlns:a16="http://schemas.microsoft.com/office/drawing/2014/main" id="{BEEB2EF2-D594-4003-B50F-B275CC3B1E5C}"/>
              </a:ext>
            </a:extLst>
          </p:cNvPr>
          <p:cNvSpPr txBox="1">
            <a:spLocks/>
          </p:cNvSpPr>
          <p:nvPr/>
        </p:nvSpPr>
        <p:spPr>
          <a:xfrm>
            <a:off x="9014972" y="6161467"/>
            <a:ext cx="2743200" cy="215444"/>
          </a:xfrm>
          <a:prstGeom prst="rect">
            <a:avLst/>
          </a:prstGeom>
        </p:spPr>
        <p:txBody>
          <a:bodyPr vert="horz" lIns="36000" tIns="0" rIns="36000" bIns="0" rtlCol="0" anchor="ctr">
            <a:spAutoFit/>
          </a:bodyPr>
          <a:lstStyle>
            <a:defPPr>
              <a:defRPr lang="en-US"/>
            </a:defPPr>
            <a:lvl1pPr marL="0" algn="r" defTabSz="914400" rtl="0" eaLnBrk="1" latinLnBrk="0" hangingPunct="1">
              <a:defRPr sz="1400" kern="1200">
                <a:solidFill>
                  <a:schemeClr val="tx1"/>
                </a:solidFill>
                <a:latin typeface="Arial Narrow" panose="020B0606020202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41DA790-10AA-4C91-B558-F29F37CE99B4}" type="slidenum">
              <a:rPr lang="en-US" smtClean="0"/>
              <a:pPr/>
              <a:t>3</a:t>
            </a:fld>
            <a:endParaRPr lang="en-US"/>
          </a:p>
        </p:txBody>
      </p:sp>
      <p:sp>
        <p:nvSpPr>
          <p:cNvPr id="19" name="TextBox 18">
            <a:extLst>
              <a:ext uri="{FF2B5EF4-FFF2-40B4-BE49-F238E27FC236}">
                <a16:creationId xmlns:a16="http://schemas.microsoft.com/office/drawing/2014/main" id="{3E3461EB-6C6F-4C70-BAC3-D32A3B80B122}"/>
              </a:ext>
            </a:extLst>
          </p:cNvPr>
          <p:cNvSpPr txBox="1"/>
          <p:nvPr/>
        </p:nvSpPr>
        <p:spPr>
          <a:xfrm>
            <a:off x="9804401" y="6209413"/>
            <a:ext cx="1492794" cy="400110"/>
          </a:xfrm>
          <a:prstGeom prst="rect">
            <a:avLst/>
          </a:prstGeom>
          <a:noFill/>
        </p:spPr>
        <p:txBody>
          <a:bodyPr wrap="square" rtlCol="0">
            <a:spAutoFit/>
          </a:bodyPr>
          <a:lstStyle/>
          <a:p>
            <a:r>
              <a:rPr lang="en-US" sz="2000" b="1">
                <a:solidFill>
                  <a:srgbClr val="C00000"/>
                </a:solidFill>
              </a:rPr>
              <a:t>Beginning</a:t>
            </a:r>
          </a:p>
        </p:txBody>
      </p:sp>
      <p:sp>
        <p:nvSpPr>
          <p:cNvPr id="40" name="TextBox 39">
            <a:extLst>
              <a:ext uri="{FF2B5EF4-FFF2-40B4-BE49-F238E27FC236}">
                <a16:creationId xmlns:a16="http://schemas.microsoft.com/office/drawing/2014/main" id="{B08F69CF-3AE9-47B7-B651-DDB2C5792667}"/>
              </a:ext>
            </a:extLst>
          </p:cNvPr>
          <p:cNvSpPr txBox="1"/>
          <p:nvPr/>
        </p:nvSpPr>
        <p:spPr>
          <a:xfrm>
            <a:off x="9187891" y="4714686"/>
            <a:ext cx="1812099" cy="400110"/>
          </a:xfrm>
          <a:prstGeom prst="rect">
            <a:avLst/>
          </a:prstGeom>
          <a:noFill/>
        </p:spPr>
        <p:txBody>
          <a:bodyPr wrap="none" rtlCol="0">
            <a:spAutoFit/>
          </a:bodyPr>
          <a:lstStyle/>
          <a:p>
            <a:r>
              <a:rPr lang="en-US" sz="2000" b="1">
                <a:solidFill>
                  <a:srgbClr val="C00000"/>
                </a:solidFill>
              </a:rPr>
              <a:t>Development 1</a:t>
            </a:r>
          </a:p>
        </p:txBody>
      </p:sp>
      <p:sp>
        <p:nvSpPr>
          <p:cNvPr id="41" name="TextBox 40">
            <a:extLst>
              <a:ext uri="{FF2B5EF4-FFF2-40B4-BE49-F238E27FC236}">
                <a16:creationId xmlns:a16="http://schemas.microsoft.com/office/drawing/2014/main" id="{EABB2AE0-44FD-4FC0-8339-15F7665E6D8B}"/>
              </a:ext>
            </a:extLst>
          </p:cNvPr>
          <p:cNvSpPr txBox="1"/>
          <p:nvPr/>
        </p:nvSpPr>
        <p:spPr>
          <a:xfrm>
            <a:off x="9086223" y="3574405"/>
            <a:ext cx="1812099" cy="400110"/>
          </a:xfrm>
          <a:prstGeom prst="rect">
            <a:avLst/>
          </a:prstGeom>
          <a:noFill/>
        </p:spPr>
        <p:txBody>
          <a:bodyPr wrap="none" rtlCol="0">
            <a:spAutoFit/>
          </a:bodyPr>
          <a:lstStyle/>
          <a:p>
            <a:r>
              <a:rPr lang="en-US" sz="2000" b="1">
                <a:solidFill>
                  <a:srgbClr val="C00000"/>
                </a:solidFill>
              </a:rPr>
              <a:t>Development 2</a:t>
            </a:r>
          </a:p>
        </p:txBody>
      </p:sp>
      <p:sp>
        <p:nvSpPr>
          <p:cNvPr id="42" name="TextBox 41">
            <a:extLst>
              <a:ext uri="{FF2B5EF4-FFF2-40B4-BE49-F238E27FC236}">
                <a16:creationId xmlns:a16="http://schemas.microsoft.com/office/drawing/2014/main" id="{444D978D-1A24-49E8-BB87-07FA8684A798}"/>
              </a:ext>
            </a:extLst>
          </p:cNvPr>
          <p:cNvSpPr txBox="1"/>
          <p:nvPr/>
        </p:nvSpPr>
        <p:spPr>
          <a:xfrm>
            <a:off x="5827288" y="2302065"/>
            <a:ext cx="1812099" cy="400110"/>
          </a:xfrm>
          <a:prstGeom prst="rect">
            <a:avLst/>
          </a:prstGeom>
          <a:noFill/>
        </p:spPr>
        <p:txBody>
          <a:bodyPr wrap="none" rtlCol="0">
            <a:spAutoFit/>
          </a:bodyPr>
          <a:lstStyle/>
          <a:p>
            <a:r>
              <a:rPr lang="en-US" sz="2000" b="1">
                <a:solidFill>
                  <a:srgbClr val="C00000"/>
                </a:solidFill>
              </a:rPr>
              <a:t>Development 3</a:t>
            </a:r>
          </a:p>
        </p:txBody>
      </p:sp>
      <p:sp>
        <p:nvSpPr>
          <p:cNvPr id="43" name="TextBox 42">
            <a:extLst>
              <a:ext uri="{FF2B5EF4-FFF2-40B4-BE49-F238E27FC236}">
                <a16:creationId xmlns:a16="http://schemas.microsoft.com/office/drawing/2014/main" id="{37D02A85-D7FE-4F97-8A6C-7CEA187F323E}"/>
              </a:ext>
            </a:extLst>
          </p:cNvPr>
          <p:cNvSpPr txBox="1"/>
          <p:nvPr/>
        </p:nvSpPr>
        <p:spPr>
          <a:xfrm>
            <a:off x="4557578" y="925099"/>
            <a:ext cx="1812099" cy="400110"/>
          </a:xfrm>
          <a:prstGeom prst="rect">
            <a:avLst/>
          </a:prstGeom>
          <a:noFill/>
        </p:spPr>
        <p:txBody>
          <a:bodyPr wrap="none" rtlCol="0">
            <a:spAutoFit/>
          </a:bodyPr>
          <a:lstStyle/>
          <a:p>
            <a:r>
              <a:rPr lang="en-US" sz="2000" b="1">
                <a:solidFill>
                  <a:srgbClr val="C00000"/>
                </a:solidFill>
              </a:rPr>
              <a:t>Development 4</a:t>
            </a:r>
          </a:p>
        </p:txBody>
      </p:sp>
      <p:sp>
        <p:nvSpPr>
          <p:cNvPr id="45" name="TextBox 44">
            <a:extLst>
              <a:ext uri="{FF2B5EF4-FFF2-40B4-BE49-F238E27FC236}">
                <a16:creationId xmlns:a16="http://schemas.microsoft.com/office/drawing/2014/main" id="{DB5644DE-6A6C-4339-B1E2-C57AC8052557}"/>
              </a:ext>
            </a:extLst>
          </p:cNvPr>
          <p:cNvSpPr txBox="1"/>
          <p:nvPr/>
        </p:nvSpPr>
        <p:spPr>
          <a:xfrm>
            <a:off x="5914260" y="340079"/>
            <a:ext cx="1812099" cy="400110"/>
          </a:xfrm>
          <a:prstGeom prst="rect">
            <a:avLst/>
          </a:prstGeom>
          <a:noFill/>
        </p:spPr>
        <p:txBody>
          <a:bodyPr wrap="none" rtlCol="0">
            <a:spAutoFit/>
          </a:bodyPr>
          <a:lstStyle/>
          <a:p>
            <a:r>
              <a:rPr lang="en-US" sz="2000" b="1">
                <a:solidFill>
                  <a:srgbClr val="C00000"/>
                </a:solidFill>
              </a:rPr>
              <a:t>Development 5</a:t>
            </a:r>
          </a:p>
        </p:txBody>
      </p:sp>
    </p:spTree>
    <p:extLst>
      <p:ext uri="{BB962C8B-B14F-4D97-AF65-F5344CB8AC3E}">
        <p14:creationId xmlns:p14="http://schemas.microsoft.com/office/powerpoint/2010/main" val="21741815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down)">
                                      <p:cBhvr>
                                        <p:cTn id="7" dur="1250"/>
                                        <p:tgtEl>
                                          <p:spTgt spid="18"/>
                                        </p:tgtEl>
                                      </p:cBhvr>
                                    </p:animEffect>
                                  </p:childTnLst>
                                </p:cTn>
                              </p:par>
                            </p:childTnLst>
                          </p:cTn>
                        </p:par>
                        <p:par>
                          <p:cTn id="8" fill="hold">
                            <p:stCondLst>
                              <p:cond delay="1250"/>
                            </p:stCondLst>
                            <p:childTnLst>
                              <p:par>
                                <p:cTn id="9" presetID="22" presetClass="entr" presetSubtype="8" fill="hold" grpId="0" nodeType="after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wipe(left)">
                                      <p:cBhvr>
                                        <p:cTn id="11" dur="1250"/>
                                        <p:tgtEl>
                                          <p:spTgt spid="19"/>
                                        </p:tgtEl>
                                      </p:cBhvr>
                                    </p:animEffect>
                                  </p:childTnLst>
                                </p:cTn>
                              </p:par>
                            </p:childTnLst>
                          </p:cTn>
                        </p:par>
                        <p:par>
                          <p:cTn id="12" fill="hold">
                            <p:stCondLst>
                              <p:cond delay="2500"/>
                            </p:stCondLst>
                            <p:childTnLst>
                              <p:par>
                                <p:cTn id="13" presetID="22" presetClass="entr" presetSubtype="8" fill="hold" grpId="0" nodeType="afterEffect">
                                  <p:stCondLst>
                                    <p:cond delay="0"/>
                                  </p:stCondLst>
                                  <p:childTnLst>
                                    <p:set>
                                      <p:cBhvr>
                                        <p:cTn id="14" dur="1" fill="hold">
                                          <p:stCondLst>
                                            <p:cond delay="0"/>
                                          </p:stCondLst>
                                        </p:cTn>
                                        <p:tgtEl>
                                          <p:spTgt spid="40"/>
                                        </p:tgtEl>
                                        <p:attrNameLst>
                                          <p:attrName>style.visibility</p:attrName>
                                        </p:attrNameLst>
                                      </p:cBhvr>
                                      <p:to>
                                        <p:strVal val="visible"/>
                                      </p:to>
                                    </p:set>
                                    <p:animEffect transition="in" filter="wipe(left)">
                                      <p:cBhvr>
                                        <p:cTn id="15" dur="1250"/>
                                        <p:tgtEl>
                                          <p:spTgt spid="40"/>
                                        </p:tgtEl>
                                      </p:cBhvr>
                                    </p:animEffect>
                                  </p:childTnLst>
                                </p:cTn>
                              </p:par>
                            </p:childTnLst>
                          </p:cTn>
                        </p:par>
                        <p:par>
                          <p:cTn id="16" fill="hold">
                            <p:stCondLst>
                              <p:cond delay="3750"/>
                            </p:stCondLst>
                            <p:childTnLst>
                              <p:par>
                                <p:cTn id="17" presetID="22" presetClass="entr" presetSubtype="8" fill="hold" grpId="0" nodeType="afterEffect">
                                  <p:stCondLst>
                                    <p:cond delay="0"/>
                                  </p:stCondLst>
                                  <p:childTnLst>
                                    <p:set>
                                      <p:cBhvr>
                                        <p:cTn id="18" dur="1" fill="hold">
                                          <p:stCondLst>
                                            <p:cond delay="0"/>
                                          </p:stCondLst>
                                        </p:cTn>
                                        <p:tgtEl>
                                          <p:spTgt spid="41"/>
                                        </p:tgtEl>
                                        <p:attrNameLst>
                                          <p:attrName>style.visibility</p:attrName>
                                        </p:attrNameLst>
                                      </p:cBhvr>
                                      <p:to>
                                        <p:strVal val="visible"/>
                                      </p:to>
                                    </p:set>
                                    <p:animEffect transition="in" filter="wipe(left)">
                                      <p:cBhvr>
                                        <p:cTn id="19" dur="1250"/>
                                        <p:tgtEl>
                                          <p:spTgt spid="41"/>
                                        </p:tgtEl>
                                      </p:cBhvr>
                                    </p:animEffect>
                                  </p:childTnLst>
                                </p:cTn>
                              </p:par>
                            </p:childTnLst>
                          </p:cTn>
                        </p:par>
                        <p:par>
                          <p:cTn id="20" fill="hold">
                            <p:stCondLst>
                              <p:cond delay="5000"/>
                            </p:stCondLst>
                            <p:childTnLst>
                              <p:par>
                                <p:cTn id="21" presetID="22" presetClass="entr" presetSubtype="8" fill="hold" grpId="0" nodeType="afterEffect">
                                  <p:stCondLst>
                                    <p:cond delay="0"/>
                                  </p:stCondLst>
                                  <p:childTnLst>
                                    <p:set>
                                      <p:cBhvr>
                                        <p:cTn id="22" dur="1" fill="hold">
                                          <p:stCondLst>
                                            <p:cond delay="0"/>
                                          </p:stCondLst>
                                        </p:cTn>
                                        <p:tgtEl>
                                          <p:spTgt spid="42"/>
                                        </p:tgtEl>
                                        <p:attrNameLst>
                                          <p:attrName>style.visibility</p:attrName>
                                        </p:attrNameLst>
                                      </p:cBhvr>
                                      <p:to>
                                        <p:strVal val="visible"/>
                                      </p:to>
                                    </p:set>
                                    <p:animEffect transition="in" filter="wipe(left)">
                                      <p:cBhvr>
                                        <p:cTn id="23" dur="1250"/>
                                        <p:tgtEl>
                                          <p:spTgt spid="42"/>
                                        </p:tgtEl>
                                      </p:cBhvr>
                                    </p:animEffect>
                                  </p:childTnLst>
                                </p:cTn>
                              </p:par>
                            </p:childTnLst>
                          </p:cTn>
                        </p:par>
                        <p:par>
                          <p:cTn id="24" fill="hold">
                            <p:stCondLst>
                              <p:cond delay="6250"/>
                            </p:stCondLst>
                            <p:childTnLst>
                              <p:par>
                                <p:cTn id="25" presetID="22" presetClass="entr" presetSubtype="8" fill="hold" grpId="0" nodeType="afterEffect">
                                  <p:stCondLst>
                                    <p:cond delay="0"/>
                                  </p:stCondLst>
                                  <p:childTnLst>
                                    <p:set>
                                      <p:cBhvr>
                                        <p:cTn id="26" dur="1" fill="hold">
                                          <p:stCondLst>
                                            <p:cond delay="0"/>
                                          </p:stCondLst>
                                        </p:cTn>
                                        <p:tgtEl>
                                          <p:spTgt spid="43"/>
                                        </p:tgtEl>
                                        <p:attrNameLst>
                                          <p:attrName>style.visibility</p:attrName>
                                        </p:attrNameLst>
                                      </p:cBhvr>
                                      <p:to>
                                        <p:strVal val="visible"/>
                                      </p:to>
                                    </p:set>
                                    <p:animEffect transition="in" filter="wipe(left)">
                                      <p:cBhvr>
                                        <p:cTn id="27" dur="1250"/>
                                        <p:tgtEl>
                                          <p:spTgt spid="43"/>
                                        </p:tgtEl>
                                      </p:cBhvr>
                                    </p:animEffect>
                                  </p:childTnLst>
                                </p:cTn>
                              </p:par>
                            </p:childTnLst>
                          </p:cTn>
                        </p:par>
                        <p:par>
                          <p:cTn id="28" fill="hold">
                            <p:stCondLst>
                              <p:cond delay="7500"/>
                            </p:stCondLst>
                            <p:childTnLst>
                              <p:par>
                                <p:cTn id="29" presetID="22" presetClass="entr" presetSubtype="8" fill="hold" grpId="0" nodeType="afterEffect">
                                  <p:stCondLst>
                                    <p:cond delay="0"/>
                                  </p:stCondLst>
                                  <p:childTnLst>
                                    <p:set>
                                      <p:cBhvr>
                                        <p:cTn id="30" dur="1" fill="hold">
                                          <p:stCondLst>
                                            <p:cond delay="0"/>
                                          </p:stCondLst>
                                        </p:cTn>
                                        <p:tgtEl>
                                          <p:spTgt spid="45"/>
                                        </p:tgtEl>
                                        <p:attrNameLst>
                                          <p:attrName>style.visibility</p:attrName>
                                        </p:attrNameLst>
                                      </p:cBhvr>
                                      <p:to>
                                        <p:strVal val="visible"/>
                                      </p:to>
                                    </p:set>
                                    <p:animEffect transition="in" filter="wipe(left)">
                                      <p:cBhvr>
                                        <p:cTn id="31" dur="125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22" presetClass="entr" presetSubtype="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up)">
                      <p:cBhvr>
                        <p:cTn dur="500"/>
                        <p:tgtEl>
                          <p:spTgt spid="3"/>
                        </p:tgtEl>
                      </p:cBhvr>
                    </p:animEffect>
                  </p:childTnLst>
                </p:cTn>
              </p:par>
            </p:tnLst>
          </p:tmpl>
          <p:tmpl lvl="2">
            <p:tnLst>
              <p:par>
                <p:cTn presetID="22" presetClass="entr" presetSubtype="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up)">
                      <p:cBhvr>
                        <p:cTn dur="500"/>
                        <p:tgtEl>
                          <p:spTgt spid="3"/>
                        </p:tgtEl>
                      </p:cBhvr>
                    </p:animEffect>
                  </p:childTnLst>
                </p:cTn>
              </p:par>
            </p:tnLst>
          </p:tmpl>
          <p:tmpl lvl="3">
            <p:tnLst>
              <p:par>
                <p:cTn presetID="22" presetClass="entr" presetSubtype="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up)">
                      <p:cBhvr>
                        <p:cTn dur="500"/>
                        <p:tgtEl>
                          <p:spTgt spid="3"/>
                        </p:tgtEl>
                      </p:cBhvr>
                    </p:animEffect>
                  </p:childTnLst>
                </p:cTn>
              </p:par>
            </p:tnLst>
          </p:tmpl>
          <p:tmpl lvl="4">
            <p:tnLst>
              <p:par>
                <p:cTn presetID="22" presetClass="entr" presetSubtype="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up)">
                      <p:cBhvr>
                        <p:cTn dur="500"/>
                        <p:tgtEl>
                          <p:spTgt spid="3"/>
                        </p:tgtEl>
                      </p:cBhvr>
                    </p:animEffect>
                  </p:childTnLst>
                </p:cTn>
              </p:par>
            </p:tnLst>
          </p:tmpl>
          <p:tmpl lvl="5">
            <p:tnLst>
              <p:par>
                <p:cTn presetID="22" presetClass="entr" presetSubtype="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up)">
                      <p:cBhvr>
                        <p:cTn dur="500"/>
                        <p:tgtEl>
                          <p:spTgt spid="3"/>
                        </p:tgtEl>
                      </p:cBhvr>
                    </p:animEffect>
                  </p:childTnLst>
                </p:cTn>
              </p:par>
            </p:tnLst>
          </p:tmpl>
        </p:tmplLst>
      </p:bldP>
      <p:bldP spid="3" grpId="1" uiExpand="1" build="p">
        <p:tmplLst>
          <p:tmpl lvl="1">
            <p:tnLst>
              <p:par>
                <p:cTn presetID="22" presetClass="entr" presetSubtype="8"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 lvl="2">
            <p:tnLst>
              <p:par>
                <p:cTn presetID="22" presetClass="entr" presetSubtype="8"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 lvl="3">
            <p:tnLst>
              <p:par>
                <p:cTn presetID="22" presetClass="entr" presetSubtype="8"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 lvl="4">
            <p:tnLst>
              <p:par>
                <p:cTn presetID="22" presetClass="entr" presetSubtype="8"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 lvl="5">
            <p:tnLst>
              <p:par>
                <p:cTn presetID="22" presetClass="entr" presetSubtype="8"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P spid="3" grpId="2" uiExpand="1" build="p">
        <p:tmplLst>
          <p:tmpl lvl="1">
            <p:tnLst>
              <p:par>
                <p:cTn presetID="22" presetClass="entr" presetSubtype="8"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 lvl="2">
            <p:tnLst>
              <p:par>
                <p:cTn presetID="22" presetClass="entr" presetSubtype="8"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 lvl="3">
            <p:tnLst>
              <p:par>
                <p:cTn presetID="22" presetClass="entr" presetSubtype="8"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 lvl="4">
            <p:tnLst>
              <p:par>
                <p:cTn presetID="22" presetClass="entr" presetSubtype="8"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 lvl="5">
            <p:tnLst>
              <p:par>
                <p:cTn presetID="22" presetClass="entr" presetSubtype="8"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P spid="2" grpId="0"/>
      <p:bldP spid="2" grpId="1"/>
      <p:bldP spid="19" grpId="0"/>
      <p:bldP spid="40" grpId="0"/>
      <p:bldP spid="41" grpId="0"/>
      <p:bldP spid="42" grpId="0"/>
      <p:bldP spid="43" grpId="0"/>
      <p:bldP spid="45"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D9BE15-583A-96C3-E907-8DA6B078626B}"/>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88F473EE-75D3-4A59-66DB-1DC362A9BD77}"/>
              </a:ext>
            </a:extLst>
          </p:cNvPr>
          <p:cNvSpPr>
            <a:spLocks noGrp="1"/>
          </p:cNvSpPr>
          <p:nvPr>
            <p:ph type="sldNum" sz="quarter" idx="12"/>
          </p:nvPr>
        </p:nvSpPr>
        <p:spPr/>
        <p:txBody>
          <a:bodyPr/>
          <a:lstStyle/>
          <a:p>
            <a:fld id="{A41DA790-10AA-4C91-B558-F29F37CE99B4}" type="slidenum">
              <a:rPr lang="en-US" smtClean="0"/>
              <a:t>30</a:t>
            </a:fld>
            <a:endParaRPr lang="en-US"/>
          </a:p>
        </p:txBody>
      </p:sp>
      <p:sp>
        <p:nvSpPr>
          <p:cNvPr id="10" name="Title 9">
            <a:extLst>
              <a:ext uri="{FF2B5EF4-FFF2-40B4-BE49-F238E27FC236}">
                <a16:creationId xmlns:a16="http://schemas.microsoft.com/office/drawing/2014/main" id="{3C960C9F-C131-C3D6-6DFE-681151302B52}"/>
              </a:ext>
            </a:extLst>
          </p:cNvPr>
          <p:cNvSpPr>
            <a:spLocks noGrp="1"/>
          </p:cNvSpPr>
          <p:nvPr>
            <p:ph type="title"/>
          </p:nvPr>
        </p:nvSpPr>
        <p:spPr/>
        <p:txBody>
          <a:bodyPr/>
          <a:lstStyle/>
          <a:p>
            <a:r>
              <a:rPr lang="en-US"/>
              <a:t>#3 Ketentuan Restitusi Pajak</a:t>
            </a:r>
            <a:endParaRPr lang="en-ID"/>
          </a:p>
        </p:txBody>
      </p:sp>
      <p:graphicFrame>
        <p:nvGraphicFramePr>
          <p:cNvPr id="9" name="Table 7">
            <a:extLst>
              <a:ext uri="{FF2B5EF4-FFF2-40B4-BE49-F238E27FC236}">
                <a16:creationId xmlns:a16="http://schemas.microsoft.com/office/drawing/2014/main" id="{60944166-F9C0-1DB1-DBA3-27582807DC08}"/>
              </a:ext>
            </a:extLst>
          </p:cNvPr>
          <p:cNvGraphicFramePr>
            <a:graphicFrameLocks noGrp="1"/>
          </p:cNvGraphicFramePr>
          <p:nvPr>
            <p:ph idx="1"/>
            <p:extLst>
              <p:ext uri="{D42A27DB-BD31-4B8C-83A1-F6EECF244321}">
                <p14:modId xmlns:p14="http://schemas.microsoft.com/office/powerpoint/2010/main" val="3280608423"/>
              </p:ext>
            </p:extLst>
          </p:nvPr>
        </p:nvGraphicFramePr>
        <p:xfrm>
          <a:off x="414338" y="1695450"/>
          <a:ext cx="11344274" cy="4389120"/>
        </p:xfrm>
        <a:graphic>
          <a:graphicData uri="http://schemas.openxmlformats.org/drawingml/2006/table">
            <a:tbl>
              <a:tblPr firstRow="1" bandRow="1">
                <a:tableStyleId>{21E4AEA4-8DFA-4A89-87EB-49C32662AFE0}</a:tableStyleId>
              </a:tblPr>
              <a:tblGrid>
                <a:gridCol w="448691">
                  <a:extLst>
                    <a:ext uri="{9D8B030D-6E8A-4147-A177-3AD203B41FA5}">
                      <a16:colId xmlns:a16="http://schemas.microsoft.com/office/drawing/2014/main" val="3739428915"/>
                    </a:ext>
                  </a:extLst>
                </a:gridCol>
                <a:gridCol w="1294544">
                  <a:extLst>
                    <a:ext uri="{9D8B030D-6E8A-4147-A177-3AD203B41FA5}">
                      <a16:colId xmlns:a16="http://schemas.microsoft.com/office/drawing/2014/main" val="2380864523"/>
                    </a:ext>
                  </a:extLst>
                </a:gridCol>
                <a:gridCol w="9601039">
                  <a:extLst>
                    <a:ext uri="{9D8B030D-6E8A-4147-A177-3AD203B41FA5}">
                      <a16:colId xmlns:a16="http://schemas.microsoft.com/office/drawing/2014/main" val="645841760"/>
                    </a:ext>
                  </a:extLst>
                </a:gridCol>
              </a:tblGrid>
              <a:tr h="138871">
                <a:tc>
                  <a:txBody>
                    <a:bodyPr/>
                    <a:lstStyle/>
                    <a:p>
                      <a:pPr marL="0" marR="0" algn="ctr" eaLnBrk="0" fontAlgn="base" hangingPunct="0">
                        <a:lnSpc>
                          <a:spcPct val="100000"/>
                        </a:lnSpc>
                      </a:pPr>
                      <a:r>
                        <a:rPr lang="en-US" sz="1800" kern="100">
                          <a:effectLst/>
                          <a:latin typeface="Arial Narrow" panose="020B0606020202030204" pitchFamily="34" charset="0"/>
                          <a:ea typeface="Times New Roman" panose="02020603050405020304" pitchFamily="18" charset="0"/>
                        </a:rPr>
                        <a:t>No</a:t>
                      </a:r>
                      <a:endParaRPr lang="en-ID" sz="1800" kern="100">
                        <a:effectLst/>
                        <a:latin typeface="Arial Narrow" panose="020B0606020202030204" pitchFamily="34" charset="0"/>
                        <a:ea typeface="Times New Roman" panose="02020603050405020304" pitchFamily="18" charset="0"/>
                      </a:endParaRPr>
                    </a:p>
                  </a:txBody>
                  <a:tcPr marL="36000" marR="36000" marT="0" marB="0"/>
                </a:tc>
                <a:tc>
                  <a:txBody>
                    <a:bodyPr/>
                    <a:lstStyle/>
                    <a:p>
                      <a:pPr marL="24130" marR="0" algn="ctr" eaLnBrk="0" fontAlgn="base" hangingPunct="0">
                        <a:lnSpc>
                          <a:spcPct val="100000"/>
                        </a:lnSpc>
                      </a:pPr>
                      <a:r>
                        <a:rPr lang="en-US" sz="1800" kern="100">
                          <a:effectLst/>
                          <a:latin typeface="Arial Narrow" panose="020B0606020202030204" pitchFamily="34" charset="0"/>
                          <a:ea typeface="Times New Roman" panose="02020603050405020304" pitchFamily="18" charset="0"/>
                        </a:rPr>
                        <a:t>Aturan</a:t>
                      </a:r>
                      <a:endParaRPr lang="en-ID" sz="1800" kern="100">
                        <a:effectLst/>
                        <a:latin typeface="Arial Narrow" panose="020B0606020202030204" pitchFamily="34" charset="0"/>
                        <a:ea typeface="Times New Roman" panose="02020603050405020304" pitchFamily="18" charset="0"/>
                      </a:endParaRPr>
                    </a:p>
                  </a:txBody>
                  <a:tcPr marL="36000" marR="36000" marT="0" marB="0"/>
                </a:tc>
                <a:tc>
                  <a:txBody>
                    <a:bodyPr/>
                    <a:lstStyle/>
                    <a:p>
                      <a:pPr marL="0" marR="0" algn="ctr" eaLnBrk="0" fontAlgn="base" hangingPunct="0">
                        <a:lnSpc>
                          <a:spcPct val="100000"/>
                        </a:lnSpc>
                      </a:pPr>
                      <a:r>
                        <a:rPr lang="en-US" sz="1800" kern="100">
                          <a:effectLst/>
                          <a:latin typeface="Arial Narrow" panose="020B0606020202030204" pitchFamily="34" charset="0"/>
                          <a:ea typeface="Times New Roman" panose="02020603050405020304" pitchFamily="18" charset="0"/>
                        </a:rPr>
                        <a:t>Isi Pasal</a:t>
                      </a:r>
                      <a:endParaRPr lang="en-ID" sz="1800" kern="100">
                        <a:effectLst/>
                        <a:latin typeface="Arial Narrow" panose="020B0606020202030204" pitchFamily="34" charset="0"/>
                        <a:ea typeface="Times New Roman" panose="02020603050405020304" pitchFamily="18" charset="0"/>
                      </a:endParaRPr>
                    </a:p>
                  </a:txBody>
                  <a:tcPr marL="36000" marR="36000" marT="0" marB="0"/>
                </a:tc>
                <a:extLst>
                  <a:ext uri="{0D108BD9-81ED-4DB2-BD59-A6C34878D82A}">
                    <a16:rowId xmlns:a16="http://schemas.microsoft.com/office/drawing/2014/main" val="2279510443"/>
                  </a:ext>
                </a:extLst>
              </a:tr>
              <a:tr h="138871">
                <a:tc>
                  <a:txBody>
                    <a:bodyPr/>
                    <a:lstStyle/>
                    <a:p>
                      <a:pPr marL="0" marR="0" algn="ctr">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1</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UU KUP (</a:t>
                      </a:r>
                      <a:r>
                        <a:rPr lang="en-US" sz="1800">
                          <a:solidFill>
                            <a:srgbClr val="FF0000"/>
                          </a:solidFill>
                          <a:effectLst/>
                          <a:latin typeface="Arial Narrow" panose="020B0606020202030204" pitchFamily="34" charset="0"/>
                          <a:ea typeface="Times New Roman" panose="02020603050405020304" pitchFamily="18" charset="0"/>
                          <a:cs typeface="Times New Roman" panose="02020603050405020304" pitchFamily="18" charset="0"/>
                        </a:rPr>
                        <a:t>lanjutan</a:t>
                      </a:r>
                      <a:r>
                        <a:rPr lang="en-US" sz="1800">
                          <a:effectLst/>
                          <a:latin typeface="Arial Narrow" panose="020B0606020202030204" pitchFamily="34" charset="0"/>
                          <a:ea typeface="Times New Roman" panose="02020603050405020304" pitchFamily="18" charset="0"/>
                          <a:cs typeface="Times New Roman" panose="02020603050405020304" pitchFamily="18" charset="0"/>
                        </a:rPr>
                        <a:t>)</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Pasal 17D</a:t>
                      </a:r>
                    </a:p>
                    <a:p>
                      <a:pPr marL="360000" marR="0" indent="-360000">
                        <a:buNone/>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(1) 	Direktur Jenderal Pajak setelah melakukan penelitian atas permohonan pengembalian kelebihan pembayaran pajak dari Wajib Pajak yang memenuhi </a:t>
                      </a:r>
                      <a:r>
                        <a:rPr lang="en-ID" sz="1800">
                          <a:effectLst/>
                          <a:highlight>
                            <a:srgbClr val="CCFF99"/>
                          </a:highlight>
                          <a:latin typeface="Arial Narrow" panose="020B0606020202030204" pitchFamily="34" charset="0"/>
                          <a:ea typeface="Times New Roman" panose="02020603050405020304" pitchFamily="18" charset="0"/>
                          <a:cs typeface="Times New Roman" panose="02020603050405020304" pitchFamily="18" charset="0"/>
                        </a:rPr>
                        <a:t>persyaratan tertentu</a:t>
                      </a:r>
                      <a:r>
                        <a:rPr lang="en-ID" sz="1800">
                          <a:effectLst/>
                          <a:latin typeface="Arial Narrow" panose="020B0606020202030204" pitchFamily="34" charset="0"/>
                          <a:ea typeface="Times New Roman" panose="02020603050405020304" pitchFamily="18" charset="0"/>
                          <a:cs typeface="Times New Roman" panose="02020603050405020304" pitchFamily="18" charset="0"/>
                        </a:rPr>
                        <a:t>, menerbitkan Surat Keputusan Pengembalian Pendahuluan Kelebihan Pajak paling lama 3 (tiga) bulan sejak permohonan diterima secara lengkap untuk Pajak Penghasilan, dan paling lama 1 (satu) bulan sejak permohonan diterima secara lengkap untuk Pajak Pertambahan Nilai.</a:t>
                      </a:r>
                    </a:p>
                    <a:p>
                      <a:pPr marL="360000" marR="0" indent="-360000">
                        <a:buNone/>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(2) 	Wajib Pajak sebagaimana dimaksud pada ayat (1) yang dapat diberikan pengembalian pendahuluan kelebihan pembayaran pajak adalah:</a:t>
                      </a:r>
                    </a:p>
                    <a:p>
                      <a:pPr marL="720000" marR="0" indent="-360000">
                        <a:buNone/>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a. 	Wajib Pajak orang pribadi yang tidak menjalankan usaha atau pekerjaan bebas;</a:t>
                      </a:r>
                    </a:p>
                    <a:p>
                      <a:pPr marL="720000" marR="0" indent="-360000">
                        <a:buNone/>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b. 	Wajib Pajak orang pribadi yang menjalankan usaha atau pekerjaan bebas dengan jumlah peredaran usaha dan jumlah lebih bayar sampai dengan jumlah tertentu;</a:t>
                      </a:r>
                    </a:p>
                    <a:p>
                      <a:pPr marL="720000" marR="0" indent="-360000">
                        <a:buNone/>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c. 	Wajib Pajak badan dengan jumlah peredaran usaha dan jumlah lebih bayar sampai dengan jumlah tertentu; atau</a:t>
                      </a:r>
                    </a:p>
                    <a:p>
                      <a:pPr marL="720000" marR="0" indent="-360000">
                        <a:buNone/>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d. 	Pengusaha Kena Pajak yang menyampaikan Surat Pemberitahuan Masa Pajak Pertambahan Nilai dengan jumlah penyerahan dan jumlah lebih bayar sampai dengan jumlah tertentu.</a:t>
                      </a:r>
                    </a:p>
                  </a:txBody>
                  <a:tcPr marL="36000" marR="36000" marT="0" marB="0"/>
                </a:tc>
                <a:extLst>
                  <a:ext uri="{0D108BD9-81ED-4DB2-BD59-A6C34878D82A}">
                    <a16:rowId xmlns:a16="http://schemas.microsoft.com/office/drawing/2014/main" val="1755920978"/>
                  </a:ext>
                </a:extLst>
              </a:tr>
            </a:tbl>
          </a:graphicData>
        </a:graphic>
      </p:graphicFrame>
    </p:spTree>
    <p:extLst>
      <p:ext uri="{BB962C8B-B14F-4D97-AF65-F5344CB8AC3E}">
        <p14:creationId xmlns:p14="http://schemas.microsoft.com/office/powerpoint/2010/main" val="42666044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0BBCD4-10E3-0D27-EDCE-56C7E835C28C}"/>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831EFE94-CA56-A5D7-81B0-3D69C3600559}"/>
              </a:ext>
            </a:extLst>
          </p:cNvPr>
          <p:cNvSpPr>
            <a:spLocks noGrp="1"/>
          </p:cNvSpPr>
          <p:nvPr>
            <p:ph type="sldNum" sz="quarter" idx="12"/>
          </p:nvPr>
        </p:nvSpPr>
        <p:spPr/>
        <p:txBody>
          <a:bodyPr/>
          <a:lstStyle/>
          <a:p>
            <a:fld id="{A41DA790-10AA-4C91-B558-F29F37CE99B4}" type="slidenum">
              <a:rPr lang="en-US" smtClean="0"/>
              <a:t>31</a:t>
            </a:fld>
            <a:endParaRPr lang="en-US"/>
          </a:p>
        </p:txBody>
      </p:sp>
      <p:sp>
        <p:nvSpPr>
          <p:cNvPr id="10" name="Title 9">
            <a:extLst>
              <a:ext uri="{FF2B5EF4-FFF2-40B4-BE49-F238E27FC236}">
                <a16:creationId xmlns:a16="http://schemas.microsoft.com/office/drawing/2014/main" id="{5BC2CE12-E9BF-526D-C2C4-E7C9D7EE3C44}"/>
              </a:ext>
            </a:extLst>
          </p:cNvPr>
          <p:cNvSpPr>
            <a:spLocks noGrp="1"/>
          </p:cNvSpPr>
          <p:nvPr>
            <p:ph type="title"/>
          </p:nvPr>
        </p:nvSpPr>
        <p:spPr/>
        <p:txBody>
          <a:bodyPr/>
          <a:lstStyle/>
          <a:p>
            <a:r>
              <a:rPr lang="en-US"/>
              <a:t>#3 Ketentuan Restitusi Pajak</a:t>
            </a:r>
            <a:endParaRPr lang="en-ID"/>
          </a:p>
        </p:txBody>
      </p:sp>
      <p:graphicFrame>
        <p:nvGraphicFramePr>
          <p:cNvPr id="9" name="Table 7">
            <a:extLst>
              <a:ext uri="{FF2B5EF4-FFF2-40B4-BE49-F238E27FC236}">
                <a16:creationId xmlns:a16="http://schemas.microsoft.com/office/drawing/2014/main" id="{417637F4-FF81-5DE2-802C-1030930F5DD5}"/>
              </a:ext>
            </a:extLst>
          </p:cNvPr>
          <p:cNvGraphicFramePr>
            <a:graphicFrameLocks noGrp="1"/>
          </p:cNvGraphicFramePr>
          <p:nvPr>
            <p:ph idx="1"/>
            <p:extLst>
              <p:ext uri="{D42A27DB-BD31-4B8C-83A1-F6EECF244321}">
                <p14:modId xmlns:p14="http://schemas.microsoft.com/office/powerpoint/2010/main" val="1809969476"/>
              </p:ext>
            </p:extLst>
          </p:nvPr>
        </p:nvGraphicFramePr>
        <p:xfrm>
          <a:off x="414338" y="1695450"/>
          <a:ext cx="11344274" cy="4663440"/>
        </p:xfrm>
        <a:graphic>
          <a:graphicData uri="http://schemas.openxmlformats.org/drawingml/2006/table">
            <a:tbl>
              <a:tblPr firstRow="1" bandRow="1">
                <a:tableStyleId>{21E4AEA4-8DFA-4A89-87EB-49C32662AFE0}</a:tableStyleId>
              </a:tblPr>
              <a:tblGrid>
                <a:gridCol w="448691">
                  <a:extLst>
                    <a:ext uri="{9D8B030D-6E8A-4147-A177-3AD203B41FA5}">
                      <a16:colId xmlns:a16="http://schemas.microsoft.com/office/drawing/2014/main" val="3739428915"/>
                    </a:ext>
                  </a:extLst>
                </a:gridCol>
                <a:gridCol w="1294544">
                  <a:extLst>
                    <a:ext uri="{9D8B030D-6E8A-4147-A177-3AD203B41FA5}">
                      <a16:colId xmlns:a16="http://schemas.microsoft.com/office/drawing/2014/main" val="2380864523"/>
                    </a:ext>
                  </a:extLst>
                </a:gridCol>
                <a:gridCol w="9601039">
                  <a:extLst>
                    <a:ext uri="{9D8B030D-6E8A-4147-A177-3AD203B41FA5}">
                      <a16:colId xmlns:a16="http://schemas.microsoft.com/office/drawing/2014/main" val="645841760"/>
                    </a:ext>
                  </a:extLst>
                </a:gridCol>
              </a:tblGrid>
              <a:tr h="138871">
                <a:tc>
                  <a:txBody>
                    <a:bodyPr/>
                    <a:lstStyle/>
                    <a:p>
                      <a:pPr marL="0" marR="0" algn="ctr" eaLnBrk="0" fontAlgn="base" hangingPunct="0">
                        <a:lnSpc>
                          <a:spcPct val="100000"/>
                        </a:lnSpc>
                      </a:pPr>
                      <a:r>
                        <a:rPr lang="en-US" sz="1800" kern="100">
                          <a:effectLst/>
                          <a:latin typeface="Arial Narrow" panose="020B0606020202030204" pitchFamily="34" charset="0"/>
                          <a:ea typeface="Times New Roman" panose="02020603050405020304" pitchFamily="18" charset="0"/>
                        </a:rPr>
                        <a:t>No</a:t>
                      </a:r>
                      <a:endParaRPr lang="en-ID" sz="1800" kern="100">
                        <a:effectLst/>
                        <a:latin typeface="Arial Narrow" panose="020B0606020202030204" pitchFamily="34" charset="0"/>
                        <a:ea typeface="Times New Roman" panose="02020603050405020304" pitchFamily="18" charset="0"/>
                      </a:endParaRPr>
                    </a:p>
                  </a:txBody>
                  <a:tcPr marL="36000" marR="36000" marT="0" marB="0"/>
                </a:tc>
                <a:tc>
                  <a:txBody>
                    <a:bodyPr/>
                    <a:lstStyle/>
                    <a:p>
                      <a:pPr marL="24130" marR="0" algn="ctr" eaLnBrk="0" fontAlgn="base" hangingPunct="0">
                        <a:lnSpc>
                          <a:spcPct val="100000"/>
                        </a:lnSpc>
                      </a:pPr>
                      <a:r>
                        <a:rPr lang="en-US" sz="1800" kern="100">
                          <a:effectLst/>
                          <a:latin typeface="Arial Narrow" panose="020B0606020202030204" pitchFamily="34" charset="0"/>
                          <a:ea typeface="Times New Roman" panose="02020603050405020304" pitchFamily="18" charset="0"/>
                        </a:rPr>
                        <a:t>Aturan</a:t>
                      </a:r>
                      <a:endParaRPr lang="en-ID" sz="1800" kern="100">
                        <a:effectLst/>
                        <a:latin typeface="Arial Narrow" panose="020B0606020202030204" pitchFamily="34" charset="0"/>
                        <a:ea typeface="Times New Roman" panose="02020603050405020304" pitchFamily="18" charset="0"/>
                      </a:endParaRPr>
                    </a:p>
                  </a:txBody>
                  <a:tcPr marL="36000" marR="36000" marT="0" marB="0"/>
                </a:tc>
                <a:tc>
                  <a:txBody>
                    <a:bodyPr/>
                    <a:lstStyle/>
                    <a:p>
                      <a:pPr marL="0" marR="0" algn="ctr" eaLnBrk="0" fontAlgn="base" hangingPunct="0">
                        <a:lnSpc>
                          <a:spcPct val="100000"/>
                        </a:lnSpc>
                      </a:pPr>
                      <a:r>
                        <a:rPr lang="en-US" sz="1800" kern="100">
                          <a:effectLst/>
                          <a:latin typeface="Arial Narrow" panose="020B0606020202030204" pitchFamily="34" charset="0"/>
                          <a:ea typeface="Times New Roman" panose="02020603050405020304" pitchFamily="18" charset="0"/>
                        </a:rPr>
                        <a:t>Isi Pasal</a:t>
                      </a:r>
                      <a:endParaRPr lang="en-ID" sz="1800" kern="100">
                        <a:effectLst/>
                        <a:latin typeface="Arial Narrow" panose="020B0606020202030204" pitchFamily="34" charset="0"/>
                        <a:ea typeface="Times New Roman" panose="02020603050405020304" pitchFamily="18" charset="0"/>
                      </a:endParaRPr>
                    </a:p>
                  </a:txBody>
                  <a:tcPr marL="36000" marR="36000" marT="0" marB="0"/>
                </a:tc>
                <a:extLst>
                  <a:ext uri="{0D108BD9-81ED-4DB2-BD59-A6C34878D82A}">
                    <a16:rowId xmlns:a16="http://schemas.microsoft.com/office/drawing/2014/main" val="2279510443"/>
                  </a:ext>
                </a:extLst>
              </a:tr>
              <a:tr h="138871">
                <a:tc>
                  <a:txBody>
                    <a:bodyPr/>
                    <a:lstStyle/>
                    <a:p>
                      <a:pPr marL="0" marR="0" algn="ctr">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1</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UU KUP (</a:t>
                      </a:r>
                      <a:r>
                        <a:rPr lang="en-US" sz="1800">
                          <a:solidFill>
                            <a:srgbClr val="FF0000"/>
                          </a:solidFill>
                          <a:effectLst/>
                          <a:latin typeface="Arial Narrow" panose="020B0606020202030204" pitchFamily="34" charset="0"/>
                          <a:ea typeface="Times New Roman" panose="02020603050405020304" pitchFamily="18" charset="0"/>
                          <a:cs typeface="Times New Roman" panose="02020603050405020304" pitchFamily="18" charset="0"/>
                        </a:rPr>
                        <a:t>lanjutan</a:t>
                      </a:r>
                      <a:r>
                        <a:rPr lang="en-US" sz="1800">
                          <a:effectLst/>
                          <a:latin typeface="Arial Narrow" panose="020B0606020202030204" pitchFamily="34" charset="0"/>
                          <a:ea typeface="Times New Roman" panose="02020603050405020304" pitchFamily="18" charset="0"/>
                          <a:cs typeface="Times New Roman" panose="02020603050405020304" pitchFamily="18" charset="0"/>
                        </a:rPr>
                        <a:t>)</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Pasal 17D</a:t>
                      </a:r>
                    </a:p>
                    <a:p>
                      <a:pPr marL="360000" marR="0" indent="-360000">
                        <a:buNone/>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(3) 	Batasan jumlah peredaran usaha, jumlah penyerahan, dan jumlah lebih bayar sebagaimana dimaksud pada ayat (2) diatur dengan atau berdasarkan </a:t>
                      </a:r>
                      <a:r>
                        <a:rPr lang="en-ID" sz="1800">
                          <a:effectLst/>
                          <a:highlight>
                            <a:srgbClr val="00FFFF"/>
                          </a:highlight>
                          <a:latin typeface="Arial Narrow" panose="020B0606020202030204" pitchFamily="34" charset="0"/>
                          <a:ea typeface="Times New Roman" panose="02020603050405020304" pitchFamily="18" charset="0"/>
                          <a:cs typeface="Times New Roman" panose="02020603050405020304" pitchFamily="18" charset="0"/>
                        </a:rPr>
                        <a:t>Peraturan Menteri Keuangan</a:t>
                      </a:r>
                      <a:r>
                        <a:rPr lang="en-ID" sz="1800">
                          <a:effectLst/>
                          <a:latin typeface="Arial Narrow" panose="020B0606020202030204" pitchFamily="34" charset="0"/>
                          <a:ea typeface="Times New Roman" panose="02020603050405020304" pitchFamily="18" charset="0"/>
                          <a:cs typeface="Times New Roman" panose="02020603050405020304" pitchFamily="18" charset="0"/>
                        </a:rPr>
                        <a:t>.</a:t>
                      </a:r>
                    </a:p>
                    <a:p>
                      <a:pPr marL="360000" marR="0" indent="-360000">
                        <a:buNone/>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(4) 	Direktur Jenderal Pajak dapat melakukan pemeriksaan terhadap Wajib Pajak sebagaimana dimaksud pada ayat (1) dan menerbitkan surat ketetapan pajak setelah melakukan pengembalian pendahuluan kelebihan pajak.</a:t>
                      </a:r>
                    </a:p>
                    <a:p>
                      <a:pPr marL="360000" marR="0" indent="-360000">
                        <a:buNone/>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(5) 	Jika berdasarkan hasil pemeriksaan sebagaimana dimaksud pada ayat (4) Direktur Jenderal Pajak menerbitkan Surat Ketetapan Pajak Kurang Bayar, jumlah pajak yang kurang dibayar ditambah dengan sanksi administrasi berupa </a:t>
                      </a:r>
                      <a:r>
                        <a:rPr lang="en-ID" sz="1800">
                          <a:effectLst/>
                          <a:highlight>
                            <a:srgbClr val="FFFF00"/>
                          </a:highlight>
                          <a:latin typeface="Arial Narrow" panose="020B0606020202030204" pitchFamily="34" charset="0"/>
                          <a:ea typeface="Times New Roman" panose="02020603050405020304" pitchFamily="18" charset="0"/>
                          <a:cs typeface="Times New Roman" panose="02020603050405020304" pitchFamily="18" charset="0"/>
                        </a:rPr>
                        <a:t>kenaikan sebesar 100% (seratus persen).</a:t>
                      </a:r>
                    </a:p>
                  </a:txBody>
                  <a:tcPr marL="36000" marR="36000" marT="0" marB="0"/>
                </a:tc>
                <a:extLst>
                  <a:ext uri="{0D108BD9-81ED-4DB2-BD59-A6C34878D82A}">
                    <a16:rowId xmlns:a16="http://schemas.microsoft.com/office/drawing/2014/main" val="1755920978"/>
                  </a:ext>
                </a:extLst>
              </a:tr>
              <a:tr h="138871">
                <a:tc>
                  <a:txBody>
                    <a:bodyPr/>
                    <a:lstStyle/>
                    <a:p>
                      <a:pPr marL="0" marR="0" algn="ctr">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2</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UU PPN</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360000" marR="0" indent="-360000">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Pasal 16G</a:t>
                      </a:r>
                    </a:p>
                    <a:p>
                      <a:pPr marL="360000" marR="0" indent="-360000">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Ketentuan lebih lanjut mengenai:</a:t>
                      </a:r>
                    </a:p>
                    <a:p>
                      <a:pPr marL="360000" marR="0" indent="-360000">
                        <a:buNone/>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c. 	penghitungan dan tata cara pengembalian kelebihan Pajak Masukan sebagaimana dimaksud dalam Pasal 9 ayat (4c);</a:t>
                      </a:r>
                    </a:p>
                    <a:p>
                      <a:pPr marL="360000" marR="0" indent="-360000">
                        <a:buNone/>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d. 	Pengusaha Kena Pajak berisiko rendah yang diberikan pengembalian pendahuluan kelebihan pajak sebagaimana dimaksud dalam Pasal 9 ayat (4c)</a:t>
                      </a:r>
                    </a:p>
                    <a:p>
                      <a:pPr marL="360000" marR="0" indent="-360000">
                        <a:buNone/>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diatur dalam </a:t>
                      </a:r>
                      <a:r>
                        <a:rPr lang="en-ID" sz="1800">
                          <a:effectLst/>
                          <a:highlight>
                            <a:srgbClr val="00FFFF"/>
                          </a:highlight>
                          <a:latin typeface="Arial Narrow" panose="020B0606020202030204" pitchFamily="34" charset="0"/>
                          <a:ea typeface="Times New Roman" panose="02020603050405020304" pitchFamily="18" charset="0"/>
                          <a:cs typeface="Times New Roman" panose="02020603050405020304" pitchFamily="18" charset="0"/>
                        </a:rPr>
                        <a:t>Peraturan Menteri Keuangan</a:t>
                      </a:r>
                    </a:p>
                  </a:txBody>
                  <a:tcPr marL="36000" marR="36000" marT="0" marB="0"/>
                </a:tc>
                <a:extLst>
                  <a:ext uri="{0D108BD9-81ED-4DB2-BD59-A6C34878D82A}">
                    <a16:rowId xmlns:a16="http://schemas.microsoft.com/office/drawing/2014/main" val="2243513796"/>
                  </a:ext>
                </a:extLst>
              </a:tr>
            </a:tbl>
          </a:graphicData>
        </a:graphic>
      </p:graphicFrame>
    </p:spTree>
    <p:extLst>
      <p:ext uri="{BB962C8B-B14F-4D97-AF65-F5344CB8AC3E}">
        <p14:creationId xmlns:p14="http://schemas.microsoft.com/office/powerpoint/2010/main" val="406164584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70F5AD-5FE7-1024-3CC4-F00E3798E25B}"/>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DB6BFCD5-4480-6AE3-02CF-4447F5D00F6F}"/>
              </a:ext>
            </a:extLst>
          </p:cNvPr>
          <p:cNvSpPr>
            <a:spLocks noGrp="1"/>
          </p:cNvSpPr>
          <p:nvPr>
            <p:ph type="sldNum" sz="quarter" idx="12"/>
          </p:nvPr>
        </p:nvSpPr>
        <p:spPr/>
        <p:txBody>
          <a:bodyPr/>
          <a:lstStyle/>
          <a:p>
            <a:fld id="{A41DA790-10AA-4C91-B558-F29F37CE99B4}" type="slidenum">
              <a:rPr lang="en-US" smtClean="0"/>
              <a:t>32</a:t>
            </a:fld>
            <a:endParaRPr lang="en-US"/>
          </a:p>
        </p:txBody>
      </p:sp>
      <p:sp>
        <p:nvSpPr>
          <p:cNvPr id="10" name="Title 9">
            <a:extLst>
              <a:ext uri="{FF2B5EF4-FFF2-40B4-BE49-F238E27FC236}">
                <a16:creationId xmlns:a16="http://schemas.microsoft.com/office/drawing/2014/main" id="{F1EA8EC9-093A-98E7-B0C2-772DEC66401C}"/>
              </a:ext>
            </a:extLst>
          </p:cNvPr>
          <p:cNvSpPr>
            <a:spLocks noGrp="1"/>
          </p:cNvSpPr>
          <p:nvPr>
            <p:ph type="title"/>
          </p:nvPr>
        </p:nvSpPr>
        <p:spPr/>
        <p:txBody>
          <a:bodyPr/>
          <a:lstStyle/>
          <a:p>
            <a:r>
              <a:rPr lang="en-US"/>
              <a:t>#3 Ketentuan Restitusi Pajak</a:t>
            </a:r>
            <a:endParaRPr lang="en-ID"/>
          </a:p>
        </p:txBody>
      </p:sp>
      <p:graphicFrame>
        <p:nvGraphicFramePr>
          <p:cNvPr id="9" name="Table 7">
            <a:extLst>
              <a:ext uri="{FF2B5EF4-FFF2-40B4-BE49-F238E27FC236}">
                <a16:creationId xmlns:a16="http://schemas.microsoft.com/office/drawing/2014/main" id="{E8A4B97F-F565-FBE9-56C9-E5ED66B1441D}"/>
              </a:ext>
            </a:extLst>
          </p:cNvPr>
          <p:cNvGraphicFramePr>
            <a:graphicFrameLocks noGrp="1"/>
          </p:cNvGraphicFramePr>
          <p:nvPr>
            <p:ph idx="1"/>
          </p:nvPr>
        </p:nvGraphicFramePr>
        <p:xfrm>
          <a:off x="414338" y="1695450"/>
          <a:ext cx="11344274" cy="3840480"/>
        </p:xfrm>
        <a:graphic>
          <a:graphicData uri="http://schemas.openxmlformats.org/drawingml/2006/table">
            <a:tbl>
              <a:tblPr firstRow="1" bandRow="1">
                <a:tableStyleId>{21E4AEA4-8DFA-4A89-87EB-49C32662AFE0}</a:tableStyleId>
              </a:tblPr>
              <a:tblGrid>
                <a:gridCol w="448691">
                  <a:extLst>
                    <a:ext uri="{9D8B030D-6E8A-4147-A177-3AD203B41FA5}">
                      <a16:colId xmlns:a16="http://schemas.microsoft.com/office/drawing/2014/main" val="3739428915"/>
                    </a:ext>
                  </a:extLst>
                </a:gridCol>
                <a:gridCol w="1294544">
                  <a:extLst>
                    <a:ext uri="{9D8B030D-6E8A-4147-A177-3AD203B41FA5}">
                      <a16:colId xmlns:a16="http://schemas.microsoft.com/office/drawing/2014/main" val="2380864523"/>
                    </a:ext>
                  </a:extLst>
                </a:gridCol>
                <a:gridCol w="9601039">
                  <a:extLst>
                    <a:ext uri="{9D8B030D-6E8A-4147-A177-3AD203B41FA5}">
                      <a16:colId xmlns:a16="http://schemas.microsoft.com/office/drawing/2014/main" val="645841760"/>
                    </a:ext>
                  </a:extLst>
                </a:gridCol>
              </a:tblGrid>
              <a:tr h="138871">
                <a:tc>
                  <a:txBody>
                    <a:bodyPr/>
                    <a:lstStyle/>
                    <a:p>
                      <a:pPr marL="0" marR="0" algn="ctr" eaLnBrk="0" fontAlgn="base" hangingPunct="0">
                        <a:lnSpc>
                          <a:spcPct val="100000"/>
                        </a:lnSpc>
                      </a:pPr>
                      <a:r>
                        <a:rPr lang="en-US" sz="1800" kern="100">
                          <a:effectLst/>
                          <a:latin typeface="Arial Narrow" panose="020B0606020202030204" pitchFamily="34" charset="0"/>
                          <a:ea typeface="Times New Roman" panose="02020603050405020304" pitchFamily="18" charset="0"/>
                        </a:rPr>
                        <a:t>No</a:t>
                      </a:r>
                      <a:endParaRPr lang="en-ID" sz="1800" kern="100">
                        <a:effectLst/>
                        <a:latin typeface="Arial Narrow" panose="020B0606020202030204" pitchFamily="34" charset="0"/>
                        <a:ea typeface="Times New Roman" panose="02020603050405020304" pitchFamily="18" charset="0"/>
                      </a:endParaRPr>
                    </a:p>
                  </a:txBody>
                  <a:tcPr marL="36000" marR="36000" marT="0" marB="0"/>
                </a:tc>
                <a:tc>
                  <a:txBody>
                    <a:bodyPr/>
                    <a:lstStyle/>
                    <a:p>
                      <a:pPr marL="24130" marR="0" algn="ctr" eaLnBrk="0" fontAlgn="base" hangingPunct="0">
                        <a:lnSpc>
                          <a:spcPct val="100000"/>
                        </a:lnSpc>
                      </a:pPr>
                      <a:r>
                        <a:rPr lang="en-US" sz="1800" kern="100">
                          <a:effectLst/>
                          <a:latin typeface="Arial Narrow" panose="020B0606020202030204" pitchFamily="34" charset="0"/>
                          <a:ea typeface="Times New Roman" panose="02020603050405020304" pitchFamily="18" charset="0"/>
                        </a:rPr>
                        <a:t>Aturan</a:t>
                      </a:r>
                      <a:endParaRPr lang="en-ID" sz="1800" kern="100">
                        <a:effectLst/>
                        <a:latin typeface="Arial Narrow" panose="020B0606020202030204" pitchFamily="34" charset="0"/>
                        <a:ea typeface="Times New Roman" panose="02020603050405020304" pitchFamily="18" charset="0"/>
                      </a:endParaRPr>
                    </a:p>
                  </a:txBody>
                  <a:tcPr marL="36000" marR="36000" marT="0" marB="0"/>
                </a:tc>
                <a:tc>
                  <a:txBody>
                    <a:bodyPr/>
                    <a:lstStyle/>
                    <a:p>
                      <a:pPr marL="0" marR="0" algn="ctr" eaLnBrk="0" fontAlgn="base" hangingPunct="0">
                        <a:lnSpc>
                          <a:spcPct val="100000"/>
                        </a:lnSpc>
                      </a:pPr>
                      <a:r>
                        <a:rPr lang="en-US" sz="1800" kern="100">
                          <a:effectLst/>
                          <a:latin typeface="Arial Narrow" panose="020B0606020202030204" pitchFamily="34" charset="0"/>
                          <a:ea typeface="Times New Roman" panose="02020603050405020304" pitchFamily="18" charset="0"/>
                        </a:rPr>
                        <a:t>Isi Pasal</a:t>
                      </a:r>
                      <a:endParaRPr lang="en-ID" sz="1800" kern="100">
                        <a:effectLst/>
                        <a:latin typeface="Arial Narrow" panose="020B0606020202030204" pitchFamily="34" charset="0"/>
                        <a:ea typeface="Times New Roman" panose="02020603050405020304" pitchFamily="18" charset="0"/>
                      </a:endParaRPr>
                    </a:p>
                  </a:txBody>
                  <a:tcPr marL="36000" marR="36000" marT="0" marB="0"/>
                </a:tc>
                <a:extLst>
                  <a:ext uri="{0D108BD9-81ED-4DB2-BD59-A6C34878D82A}">
                    <a16:rowId xmlns:a16="http://schemas.microsoft.com/office/drawing/2014/main" val="2279510443"/>
                  </a:ext>
                </a:extLst>
              </a:tr>
              <a:tr h="138871">
                <a:tc>
                  <a:txBody>
                    <a:bodyPr/>
                    <a:lstStyle/>
                    <a:p>
                      <a:pPr marL="0" marR="0" algn="ctr">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2</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UU PPN (</a:t>
                      </a:r>
                      <a:r>
                        <a:rPr lang="en-US" sz="1800">
                          <a:solidFill>
                            <a:srgbClr val="FF0000"/>
                          </a:solidFill>
                          <a:effectLst/>
                          <a:latin typeface="Arial Narrow" panose="020B0606020202030204" pitchFamily="34" charset="0"/>
                          <a:ea typeface="Times New Roman" panose="02020603050405020304" pitchFamily="18" charset="0"/>
                          <a:cs typeface="Times New Roman" panose="02020603050405020304" pitchFamily="18" charset="0"/>
                        </a:rPr>
                        <a:t>lanjutan</a:t>
                      </a:r>
                      <a:r>
                        <a:rPr lang="en-US" sz="1800">
                          <a:effectLst/>
                          <a:latin typeface="Arial Narrow" panose="020B0606020202030204" pitchFamily="34" charset="0"/>
                          <a:ea typeface="Times New Roman" panose="02020603050405020304" pitchFamily="18" charset="0"/>
                          <a:cs typeface="Times New Roman" panose="02020603050405020304" pitchFamily="18" charset="0"/>
                        </a:rPr>
                        <a:t>)</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360000" marR="0" indent="-360000">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Pasal 9</a:t>
                      </a:r>
                    </a:p>
                    <a:p>
                      <a:pPr marL="360000" marR="0" indent="-360000">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(4c) Pengembalian kelebihan Pajak Masukan kepada Pengusaha Kena Pajak sebagaimana dimaksud pada ayat (4b) huruf a sampai dengan huruf e, yang mempunyai kriteria sebagai Pengusaha Kena Pajak </a:t>
                      </a:r>
                      <a:r>
                        <a:rPr lang="en-US" sz="1800">
                          <a:effectLst/>
                          <a:highlight>
                            <a:srgbClr val="FFFF00"/>
                          </a:highlight>
                          <a:latin typeface="Arial Narrow" panose="020B0606020202030204" pitchFamily="34" charset="0"/>
                          <a:ea typeface="Times New Roman" panose="02020603050405020304" pitchFamily="18" charset="0"/>
                          <a:cs typeface="Times New Roman" panose="02020603050405020304" pitchFamily="18" charset="0"/>
                        </a:rPr>
                        <a:t>berisiko rendah</a:t>
                      </a:r>
                      <a:r>
                        <a:rPr lang="en-US" sz="1800">
                          <a:effectLst/>
                          <a:latin typeface="Arial Narrow" panose="020B0606020202030204" pitchFamily="34" charset="0"/>
                          <a:ea typeface="Times New Roman" panose="02020603050405020304" pitchFamily="18" charset="0"/>
                          <a:cs typeface="Times New Roman" panose="02020603050405020304" pitchFamily="18" charset="0"/>
                        </a:rPr>
                        <a:t>, dilakukan dengan pengembalian pendahuluan kelebihan pajak sesuai ketentuan sebagaimana dimaksud dalam Pasal 17C ayat (1) Undang-undang Nomor 6 Tahun 1983 tentang Ketentuan Umum dan Tata Cara Perpajakan dan perubahannya.</a:t>
                      </a:r>
                    </a:p>
                    <a:p>
                      <a:pPr marL="360000" marR="0" indent="-360000">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(4e) Direktur Jenderal Pajak dapat melakukan pemeriksaan terhadap Pengusaha Kena Pajak sebagaimana dimaksud pada ayat (4c) dan menerbitkan surat ketetapan pajak setelah melakukan pengembalian pendahuluan kelebihan pajak.</a:t>
                      </a:r>
                    </a:p>
                    <a:p>
                      <a:pPr marL="360000" marR="0" indent="-360000">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(4f) 	Apabila berdasarkan hasil pemeriksaan sebagaimana dimaksud pada ayat (4e), Direktur Jenderal Pajak menerbitkan Surat Ketetapan Pajak Kurang Bayar, jumlah kekurangan pajak ditambah dengan sanksi administrasi berupa </a:t>
                      </a:r>
                      <a:r>
                        <a:rPr lang="en-US" sz="1800">
                          <a:effectLst/>
                          <a:highlight>
                            <a:srgbClr val="FFFF00"/>
                          </a:highlight>
                          <a:latin typeface="Arial Narrow" panose="020B0606020202030204" pitchFamily="34" charset="0"/>
                          <a:ea typeface="Times New Roman" panose="02020603050405020304" pitchFamily="18" charset="0"/>
                          <a:cs typeface="Times New Roman" panose="02020603050405020304" pitchFamily="18" charset="0"/>
                        </a:rPr>
                        <a:t>bunga sebagaimana dimaksud dalam Pasal 13 ayat (2) </a:t>
                      </a:r>
                      <a:r>
                        <a:rPr lang="en-US" sz="1800">
                          <a:effectLst/>
                          <a:latin typeface="Arial Narrow" panose="020B0606020202030204" pitchFamily="34" charset="0"/>
                          <a:ea typeface="Times New Roman" panose="02020603050405020304" pitchFamily="18" charset="0"/>
                          <a:cs typeface="Times New Roman" panose="02020603050405020304" pitchFamily="18" charset="0"/>
                        </a:rPr>
                        <a:t>Undang-undang Nomor 6 Tahun 1983 tentang Ketentuan Umum dan Tata Cara Perpajakan dan perubahannya.</a:t>
                      </a:r>
                    </a:p>
                  </a:txBody>
                  <a:tcPr marL="36000" marR="36000" marT="0" marB="0"/>
                </a:tc>
                <a:extLst>
                  <a:ext uri="{0D108BD9-81ED-4DB2-BD59-A6C34878D82A}">
                    <a16:rowId xmlns:a16="http://schemas.microsoft.com/office/drawing/2014/main" val="2243513796"/>
                  </a:ext>
                </a:extLst>
              </a:tr>
            </a:tbl>
          </a:graphicData>
        </a:graphic>
      </p:graphicFrame>
    </p:spTree>
    <p:extLst>
      <p:ext uri="{BB962C8B-B14F-4D97-AF65-F5344CB8AC3E}">
        <p14:creationId xmlns:p14="http://schemas.microsoft.com/office/powerpoint/2010/main" val="164962609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CE8F08-1FC0-0837-20B7-3F6AE7B545AA}"/>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CF8D3F87-7FBF-915D-1CDE-264FB0711CF3}"/>
              </a:ext>
            </a:extLst>
          </p:cNvPr>
          <p:cNvSpPr>
            <a:spLocks noGrp="1"/>
          </p:cNvSpPr>
          <p:nvPr>
            <p:ph type="sldNum" sz="quarter" idx="12"/>
          </p:nvPr>
        </p:nvSpPr>
        <p:spPr/>
        <p:txBody>
          <a:bodyPr/>
          <a:lstStyle/>
          <a:p>
            <a:fld id="{A41DA790-10AA-4C91-B558-F29F37CE99B4}" type="slidenum">
              <a:rPr lang="en-US" smtClean="0"/>
              <a:t>33</a:t>
            </a:fld>
            <a:endParaRPr lang="en-US"/>
          </a:p>
        </p:txBody>
      </p:sp>
      <p:sp>
        <p:nvSpPr>
          <p:cNvPr id="10" name="Title 9">
            <a:extLst>
              <a:ext uri="{FF2B5EF4-FFF2-40B4-BE49-F238E27FC236}">
                <a16:creationId xmlns:a16="http://schemas.microsoft.com/office/drawing/2014/main" id="{275AEE9F-D37F-B086-789B-A8BCD09CA9D4}"/>
              </a:ext>
            </a:extLst>
          </p:cNvPr>
          <p:cNvSpPr>
            <a:spLocks noGrp="1"/>
          </p:cNvSpPr>
          <p:nvPr>
            <p:ph type="title"/>
          </p:nvPr>
        </p:nvSpPr>
        <p:spPr/>
        <p:txBody>
          <a:bodyPr/>
          <a:lstStyle/>
          <a:p>
            <a:r>
              <a:rPr lang="en-US"/>
              <a:t>#3 Ketentuan Restitusi Pajak</a:t>
            </a:r>
            <a:endParaRPr lang="en-ID"/>
          </a:p>
        </p:txBody>
      </p:sp>
      <p:graphicFrame>
        <p:nvGraphicFramePr>
          <p:cNvPr id="9" name="Table 7">
            <a:extLst>
              <a:ext uri="{FF2B5EF4-FFF2-40B4-BE49-F238E27FC236}">
                <a16:creationId xmlns:a16="http://schemas.microsoft.com/office/drawing/2014/main" id="{AA127236-5189-C6E1-ACF8-AC5326AA505D}"/>
              </a:ext>
            </a:extLst>
          </p:cNvPr>
          <p:cNvGraphicFramePr>
            <a:graphicFrameLocks noGrp="1"/>
          </p:cNvGraphicFramePr>
          <p:nvPr>
            <p:ph idx="1"/>
            <p:extLst>
              <p:ext uri="{D42A27DB-BD31-4B8C-83A1-F6EECF244321}">
                <p14:modId xmlns:p14="http://schemas.microsoft.com/office/powerpoint/2010/main" val="3269078415"/>
              </p:ext>
            </p:extLst>
          </p:nvPr>
        </p:nvGraphicFramePr>
        <p:xfrm>
          <a:off x="414338" y="1695450"/>
          <a:ext cx="11344274" cy="2743200"/>
        </p:xfrm>
        <a:graphic>
          <a:graphicData uri="http://schemas.openxmlformats.org/drawingml/2006/table">
            <a:tbl>
              <a:tblPr firstRow="1" bandRow="1">
                <a:tableStyleId>{21E4AEA4-8DFA-4A89-87EB-49C32662AFE0}</a:tableStyleId>
              </a:tblPr>
              <a:tblGrid>
                <a:gridCol w="448691">
                  <a:extLst>
                    <a:ext uri="{9D8B030D-6E8A-4147-A177-3AD203B41FA5}">
                      <a16:colId xmlns:a16="http://schemas.microsoft.com/office/drawing/2014/main" val="3739428915"/>
                    </a:ext>
                  </a:extLst>
                </a:gridCol>
                <a:gridCol w="1294544">
                  <a:extLst>
                    <a:ext uri="{9D8B030D-6E8A-4147-A177-3AD203B41FA5}">
                      <a16:colId xmlns:a16="http://schemas.microsoft.com/office/drawing/2014/main" val="2380864523"/>
                    </a:ext>
                  </a:extLst>
                </a:gridCol>
                <a:gridCol w="9601039">
                  <a:extLst>
                    <a:ext uri="{9D8B030D-6E8A-4147-A177-3AD203B41FA5}">
                      <a16:colId xmlns:a16="http://schemas.microsoft.com/office/drawing/2014/main" val="645841760"/>
                    </a:ext>
                  </a:extLst>
                </a:gridCol>
              </a:tblGrid>
              <a:tr h="138871">
                <a:tc>
                  <a:txBody>
                    <a:bodyPr/>
                    <a:lstStyle/>
                    <a:p>
                      <a:pPr marL="0" marR="0" algn="ctr" eaLnBrk="0" fontAlgn="base" hangingPunct="0">
                        <a:lnSpc>
                          <a:spcPct val="100000"/>
                        </a:lnSpc>
                      </a:pPr>
                      <a:r>
                        <a:rPr lang="en-US" sz="1800" kern="100">
                          <a:effectLst/>
                          <a:latin typeface="Arial Narrow" panose="020B0606020202030204" pitchFamily="34" charset="0"/>
                          <a:ea typeface="Times New Roman" panose="02020603050405020304" pitchFamily="18" charset="0"/>
                        </a:rPr>
                        <a:t>No</a:t>
                      </a:r>
                      <a:endParaRPr lang="en-ID" sz="1800" kern="100">
                        <a:effectLst/>
                        <a:latin typeface="Arial Narrow" panose="020B0606020202030204" pitchFamily="34" charset="0"/>
                        <a:ea typeface="Times New Roman" panose="02020603050405020304" pitchFamily="18" charset="0"/>
                      </a:endParaRPr>
                    </a:p>
                  </a:txBody>
                  <a:tcPr marL="36000" marR="36000" marT="0" marB="0"/>
                </a:tc>
                <a:tc>
                  <a:txBody>
                    <a:bodyPr/>
                    <a:lstStyle/>
                    <a:p>
                      <a:pPr marL="24130" marR="0" algn="ctr" eaLnBrk="0" fontAlgn="base" hangingPunct="0">
                        <a:lnSpc>
                          <a:spcPct val="100000"/>
                        </a:lnSpc>
                      </a:pPr>
                      <a:r>
                        <a:rPr lang="en-US" sz="1800" kern="100">
                          <a:effectLst/>
                          <a:latin typeface="Arial Narrow" panose="020B0606020202030204" pitchFamily="34" charset="0"/>
                          <a:ea typeface="Times New Roman" panose="02020603050405020304" pitchFamily="18" charset="0"/>
                        </a:rPr>
                        <a:t>Aturan</a:t>
                      </a:r>
                      <a:endParaRPr lang="en-ID" sz="1800" kern="100">
                        <a:effectLst/>
                        <a:latin typeface="Arial Narrow" panose="020B0606020202030204" pitchFamily="34" charset="0"/>
                        <a:ea typeface="Times New Roman" panose="02020603050405020304" pitchFamily="18" charset="0"/>
                      </a:endParaRPr>
                    </a:p>
                  </a:txBody>
                  <a:tcPr marL="36000" marR="36000" marT="0" marB="0"/>
                </a:tc>
                <a:tc>
                  <a:txBody>
                    <a:bodyPr/>
                    <a:lstStyle/>
                    <a:p>
                      <a:pPr marL="0" marR="0" algn="ctr" eaLnBrk="0" fontAlgn="base" hangingPunct="0">
                        <a:lnSpc>
                          <a:spcPct val="100000"/>
                        </a:lnSpc>
                      </a:pPr>
                      <a:r>
                        <a:rPr lang="en-US" sz="1800" kern="100">
                          <a:effectLst/>
                          <a:latin typeface="Arial Narrow" panose="020B0606020202030204" pitchFamily="34" charset="0"/>
                          <a:ea typeface="Times New Roman" panose="02020603050405020304" pitchFamily="18" charset="0"/>
                        </a:rPr>
                        <a:t>Isi Pasal</a:t>
                      </a:r>
                      <a:endParaRPr lang="en-ID" sz="1800" kern="100">
                        <a:effectLst/>
                        <a:latin typeface="Arial Narrow" panose="020B0606020202030204" pitchFamily="34" charset="0"/>
                        <a:ea typeface="Times New Roman" panose="02020603050405020304" pitchFamily="18" charset="0"/>
                      </a:endParaRPr>
                    </a:p>
                  </a:txBody>
                  <a:tcPr marL="36000" marR="36000" marT="0" marB="0"/>
                </a:tc>
                <a:extLst>
                  <a:ext uri="{0D108BD9-81ED-4DB2-BD59-A6C34878D82A}">
                    <a16:rowId xmlns:a16="http://schemas.microsoft.com/office/drawing/2014/main" val="2279510443"/>
                  </a:ext>
                </a:extLst>
              </a:tr>
              <a:tr h="138871">
                <a:tc>
                  <a:txBody>
                    <a:bodyPr/>
                    <a:lstStyle/>
                    <a:p>
                      <a:pPr marL="0" marR="0" algn="ctr">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3</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UU No. 12/2011 tentang Pembentukan Peraturan Perundang-undangan</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360000" marR="0" indent="-360000">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(1) 	</a:t>
                      </a:r>
                      <a:r>
                        <a:rPr lang="en-US" sz="1800">
                          <a:effectLst/>
                          <a:highlight>
                            <a:srgbClr val="FFFF00"/>
                          </a:highlight>
                          <a:latin typeface="Arial Narrow" panose="020B0606020202030204" pitchFamily="34" charset="0"/>
                          <a:ea typeface="Times New Roman" panose="02020603050405020304" pitchFamily="18" charset="0"/>
                          <a:cs typeface="Times New Roman" panose="02020603050405020304" pitchFamily="18" charset="0"/>
                        </a:rPr>
                        <a:t>Jenis Peraturan Perundang-undangan selain sebagaimana dimaksud dalam Pasal 7 ayat (1) mencakup peraturan yang ditetapkan oleh </a:t>
                      </a:r>
                      <a:r>
                        <a:rPr lang="en-US" sz="1800">
                          <a:effectLst/>
                          <a:latin typeface="Arial Narrow" panose="020B0606020202030204" pitchFamily="34" charset="0"/>
                          <a:ea typeface="Times New Roman" panose="02020603050405020304" pitchFamily="18" charset="0"/>
                          <a:cs typeface="Times New Roman" panose="02020603050405020304" pitchFamily="18" charset="0"/>
                        </a:rPr>
                        <a:t>Majelis Permusyawaratan Rakyat, Dewan Perwakilan Rakyat, Dewan Perwakilan Daerah, Mahkamah Agung, Mahkamah Konstitusi, Badan Pemeriksa Keuangan, Komisi Yudisial, Bank Indonesia, </a:t>
                      </a:r>
                      <a:r>
                        <a:rPr lang="en-US" sz="1800">
                          <a:effectLst/>
                          <a:highlight>
                            <a:srgbClr val="FFFF00"/>
                          </a:highlight>
                          <a:latin typeface="Arial Narrow" panose="020B0606020202030204" pitchFamily="34" charset="0"/>
                          <a:ea typeface="Times New Roman" panose="02020603050405020304" pitchFamily="18" charset="0"/>
                          <a:cs typeface="Times New Roman" panose="02020603050405020304" pitchFamily="18" charset="0"/>
                        </a:rPr>
                        <a:t>Menteri</a:t>
                      </a:r>
                      <a:r>
                        <a:rPr lang="en-US" sz="1800">
                          <a:effectLst/>
                          <a:latin typeface="Arial Narrow" panose="020B0606020202030204" pitchFamily="34" charset="0"/>
                          <a:ea typeface="Times New Roman" panose="02020603050405020304" pitchFamily="18" charset="0"/>
                          <a:cs typeface="Times New Roman" panose="02020603050405020304" pitchFamily="18" charset="0"/>
                        </a:rPr>
                        <a:t>, badan, lembaga, atau komisi yang setingkat yang dibentuk dengan Undang-Undang atau Pemerintah atas perintah Undang-Undang, Dewan Perwakilan Rakyat Daerah Provinsi, Gubernur, Dewan Perwakilan Rakyat Daerah Kabupaten/Kota, Bupati/Walikota, Kepala Desa atau yang setingkat.</a:t>
                      </a:r>
                    </a:p>
                    <a:p>
                      <a:pPr marL="360000" marR="0" indent="-360000">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(2) 	Peraturan Perundang-undangan sebagaimana dimaksud pada ayat (1) </a:t>
                      </a:r>
                      <a:r>
                        <a:rPr lang="en-US" sz="1800">
                          <a:effectLst/>
                          <a:highlight>
                            <a:srgbClr val="FFFF00"/>
                          </a:highlight>
                          <a:latin typeface="Arial Narrow" panose="020B0606020202030204" pitchFamily="34" charset="0"/>
                          <a:ea typeface="Times New Roman" panose="02020603050405020304" pitchFamily="18" charset="0"/>
                          <a:cs typeface="Times New Roman" panose="02020603050405020304" pitchFamily="18" charset="0"/>
                        </a:rPr>
                        <a:t>diakui keberadaannya dan mempunyai kekuatan hukum mengikat sepanjang</a:t>
                      </a:r>
                      <a:r>
                        <a:rPr lang="en-US" sz="1800">
                          <a:effectLst/>
                          <a:latin typeface="Arial Narrow" panose="020B0606020202030204" pitchFamily="34" charset="0"/>
                          <a:ea typeface="Times New Roman" panose="02020603050405020304" pitchFamily="18" charset="0"/>
                          <a:cs typeface="Times New Roman" panose="02020603050405020304" pitchFamily="18" charset="0"/>
                        </a:rPr>
                        <a:t> </a:t>
                      </a:r>
                      <a:r>
                        <a:rPr lang="en-US" sz="1800">
                          <a:effectLst/>
                          <a:highlight>
                            <a:srgbClr val="00FFFF"/>
                          </a:highlight>
                          <a:latin typeface="Arial Narrow" panose="020B0606020202030204" pitchFamily="34" charset="0"/>
                          <a:ea typeface="Times New Roman" panose="02020603050405020304" pitchFamily="18" charset="0"/>
                          <a:cs typeface="Times New Roman" panose="02020603050405020304" pitchFamily="18" charset="0"/>
                        </a:rPr>
                        <a:t>diperintahkan oleh Peraturan Perundang-undangan </a:t>
                      </a:r>
                      <a:r>
                        <a:rPr lang="en-US" sz="1800">
                          <a:effectLst/>
                          <a:latin typeface="Arial Narrow" panose="020B0606020202030204" pitchFamily="34" charset="0"/>
                          <a:ea typeface="Times New Roman" panose="02020603050405020304" pitchFamily="18" charset="0"/>
                          <a:cs typeface="Times New Roman" panose="02020603050405020304" pitchFamily="18" charset="0"/>
                        </a:rPr>
                        <a:t>yang lebih tinggi atau </a:t>
                      </a:r>
                      <a:r>
                        <a:rPr lang="en-US" sz="1800">
                          <a:effectLst/>
                          <a:highlight>
                            <a:srgbClr val="CCFF99"/>
                          </a:highlight>
                          <a:latin typeface="Arial Narrow" panose="020B0606020202030204" pitchFamily="34" charset="0"/>
                          <a:ea typeface="Times New Roman" panose="02020603050405020304" pitchFamily="18" charset="0"/>
                          <a:cs typeface="Times New Roman" panose="02020603050405020304" pitchFamily="18" charset="0"/>
                        </a:rPr>
                        <a:t>dibentuk berdasarkan kewenangan</a:t>
                      </a:r>
                    </a:p>
                  </a:txBody>
                  <a:tcPr marL="36000" marR="36000" marT="0" marB="0"/>
                </a:tc>
                <a:extLst>
                  <a:ext uri="{0D108BD9-81ED-4DB2-BD59-A6C34878D82A}">
                    <a16:rowId xmlns:a16="http://schemas.microsoft.com/office/drawing/2014/main" val="2243513796"/>
                  </a:ext>
                </a:extLst>
              </a:tr>
            </a:tbl>
          </a:graphicData>
        </a:graphic>
      </p:graphicFrame>
    </p:spTree>
    <p:extLst>
      <p:ext uri="{BB962C8B-B14F-4D97-AF65-F5344CB8AC3E}">
        <p14:creationId xmlns:p14="http://schemas.microsoft.com/office/powerpoint/2010/main" val="1419063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a:extLst>
              <a:ext uri="{FF2B5EF4-FFF2-40B4-BE49-F238E27FC236}">
                <a16:creationId xmlns:a16="http://schemas.microsoft.com/office/drawing/2014/main" id="{3DE6E294-6E8F-0A06-7FC1-75BA189F5A9D}"/>
              </a:ext>
            </a:extLst>
          </p:cNvPr>
          <p:cNvGraphicFramePr>
            <a:graphicFrameLocks noGrp="1"/>
          </p:cNvGraphicFramePr>
          <p:nvPr>
            <p:ph sz="half" idx="1"/>
            <p:extLst>
              <p:ext uri="{D42A27DB-BD31-4B8C-83A1-F6EECF244321}">
                <p14:modId xmlns:p14="http://schemas.microsoft.com/office/powerpoint/2010/main" val="3878579685"/>
              </p:ext>
            </p:extLst>
          </p:nvPr>
        </p:nvGraphicFramePr>
        <p:xfrm>
          <a:off x="414339" y="1671638"/>
          <a:ext cx="3599166" cy="43767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a:extLst>
              <a:ext uri="{FF2B5EF4-FFF2-40B4-BE49-F238E27FC236}">
                <a16:creationId xmlns:a16="http://schemas.microsoft.com/office/drawing/2014/main" id="{48B6D8A1-CBBB-74C8-164C-3755597F88AB}"/>
              </a:ext>
            </a:extLst>
          </p:cNvPr>
          <p:cNvSpPr>
            <a:spLocks noGrp="1"/>
          </p:cNvSpPr>
          <p:nvPr>
            <p:ph sz="half" idx="2"/>
          </p:nvPr>
        </p:nvSpPr>
        <p:spPr>
          <a:xfrm>
            <a:off x="4314655" y="1671867"/>
            <a:ext cx="7443520" cy="4376274"/>
          </a:xfrm>
        </p:spPr>
        <p:txBody>
          <a:bodyPr numCol="2">
            <a:normAutofit fontScale="92500" lnSpcReduction="10000"/>
          </a:bodyPr>
          <a:lstStyle/>
          <a:p>
            <a:r>
              <a:rPr lang="en-ID"/>
              <a:t>Sesuai dengan asas hierarki hukum Hans Kelsen dan teori pendelegasian wewenang di dalam ilmu manajemen, Lampiran II UU No. 12/2011 telah mengatur pendelegasian dari UU ke Peraturan Menteri.</a:t>
            </a:r>
          </a:p>
          <a:p>
            <a:r>
              <a:rPr lang="en-ID"/>
              <a:t>Ada pembatasan pengaturan di tingkat PMK berupa teknis administratif sehingga substansi pengaturan tentang subjek, objek, dan tarif pajak </a:t>
            </a:r>
          </a:p>
          <a:p>
            <a:r>
              <a:rPr lang="en-US"/>
              <a:t>Berikut adalah kutipan pengaturan pendelegasian wewenang dari UU ke Peraturan Menteri:</a:t>
            </a:r>
          </a:p>
          <a:p>
            <a:pPr marL="230400" indent="0">
              <a:buNone/>
            </a:pPr>
            <a:r>
              <a:rPr lang="en-ID"/>
              <a:t>“BAB II </a:t>
            </a:r>
          </a:p>
          <a:p>
            <a:pPr marL="230400" indent="0">
              <a:buNone/>
            </a:pPr>
            <a:r>
              <a:rPr lang="en-ID"/>
              <a:t>HAL-HAL KHUSUS</a:t>
            </a:r>
          </a:p>
          <a:p>
            <a:pPr marL="518400" indent="-288000">
              <a:buNone/>
            </a:pPr>
            <a:r>
              <a:rPr lang="en-ID"/>
              <a:t>A. 	PENDELEGASIAN KEWENANGAN</a:t>
            </a:r>
          </a:p>
          <a:p>
            <a:pPr marL="734400" indent="-504000">
              <a:buNone/>
            </a:pPr>
            <a:r>
              <a:rPr lang="en-ID"/>
              <a:t>211. 	Pendelegasian kewenangan mengatur dari Undang-undang kepada menteri, pemimpin lembaga pemerintah nonkementerian, atau pejabat yang setingkat dengan menteri </a:t>
            </a:r>
            <a:r>
              <a:rPr lang="en-ID">
                <a:highlight>
                  <a:srgbClr val="FFFF00"/>
                </a:highlight>
              </a:rPr>
              <a:t>dibatasi untuk peraturan yang bersifat teknis administratif”</a:t>
            </a:r>
            <a:r>
              <a:rPr lang="en-ID"/>
              <a:t> (UU No. 12/2011).</a:t>
            </a:r>
          </a:p>
          <a:p>
            <a:r>
              <a:rPr lang="en-ID">
                <a:highlight>
                  <a:srgbClr val="CCFF99"/>
                </a:highlight>
              </a:rPr>
              <a:t>Dengan demikian, penerbitan PMK 28/2026 tidak terlepas dari pengaturan yang bersifat teknis administratif.</a:t>
            </a:r>
          </a:p>
        </p:txBody>
      </p:sp>
      <p:sp>
        <p:nvSpPr>
          <p:cNvPr id="5" name="Slide Number Placeholder 4">
            <a:extLst>
              <a:ext uri="{FF2B5EF4-FFF2-40B4-BE49-F238E27FC236}">
                <a16:creationId xmlns:a16="http://schemas.microsoft.com/office/drawing/2014/main" id="{6D4815DB-1F15-7E08-CAB6-8F9E646FA898}"/>
              </a:ext>
            </a:extLst>
          </p:cNvPr>
          <p:cNvSpPr>
            <a:spLocks noGrp="1"/>
          </p:cNvSpPr>
          <p:nvPr>
            <p:ph type="sldNum" sz="quarter" idx="12"/>
          </p:nvPr>
        </p:nvSpPr>
        <p:spPr/>
        <p:txBody>
          <a:bodyPr/>
          <a:lstStyle/>
          <a:p>
            <a:fld id="{A41DA790-10AA-4C91-B558-F29F37CE99B4}" type="slidenum">
              <a:rPr lang="en-US" smtClean="0"/>
              <a:t>34</a:t>
            </a:fld>
            <a:endParaRPr lang="en-US"/>
          </a:p>
        </p:txBody>
      </p:sp>
      <p:sp>
        <p:nvSpPr>
          <p:cNvPr id="6" name="Title 5">
            <a:extLst>
              <a:ext uri="{FF2B5EF4-FFF2-40B4-BE49-F238E27FC236}">
                <a16:creationId xmlns:a16="http://schemas.microsoft.com/office/drawing/2014/main" id="{89909BB5-3C42-4AB6-5830-BA200BE9229F}"/>
              </a:ext>
            </a:extLst>
          </p:cNvPr>
          <p:cNvSpPr>
            <a:spLocks noGrp="1"/>
          </p:cNvSpPr>
          <p:nvPr>
            <p:ph type="title"/>
          </p:nvPr>
        </p:nvSpPr>
        <p:spPr/>
        <p:txBody>
          <a:bodyPr/>
          <a:lstStyle/>
          <a:p>
            <a:r>
              <a:rPr lang="en-US"/>
              <a:t>#4 Analisis dan Pembahasan</a:t>
            </a:r>
            <a:endParaRPr lang="en-ID"/>
          </a:p>
        </p:txBody>
      </p:sp>
    </p:spTree>
    <p:extLst>
      <p:ext uri="{BB962C8B-B14F-4D97-AF65-F5344CB8AC3E}">
        <p14:creationId xmlns:p14="http://schemas.microsoft.com/office/powerpoint/2010/main" val="151213017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A8AB60-6B70-223F-D873-C5640E3D9406}"/>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83C0B49-993A-3800-EDF5-8CFE34FFF45B}"/>
              </a:ext>
            </a:extLst>
          </p:cNvPr>
          <p:cNvSpPr>
            <a:spLocks noGrp="1"/>
          </p:cNvSpPr>
          <p:nvPr>
            <p:ph type="sldNum" sz="quarter" idx="12"/>
          </p:nvPr>
        </p:nvSpPr>
        <p:spPr/>
        <p:txBody>
          <a:bodyPr/>
          <a:lstStyle/>
          <a:p>
            <a:fld id="{A41DA790-10AA-4C91-B558-F29F37CE99B4}" type="slidenum">
              <a:rPr lang="en-US" smtClean="0"/>
              <a:t>35</a:t>
            </a:fld>
            <a:endParaRPr lang="en-US"/>
          </a:p>
        </p:txBody>
      </p:sp>
      <p:sp>
        <p:nvSpPr>
          <p:cNvPr id="10" name="Title 9">
            <a:extLst>
              <a:ext uri="{FF2B5EF4-FFF2-40B4-BE49-F238E27FC236}">
                <a16:creationId xmlns:a16="http://schemas.microsoft.com/office/drawing/2014/main" id="{F2AE5B72-F011-C2C8-1F4F-41FCD30ECAC1}"/>
              </a:ext>
            </a:extLst>
          </p:cNvPr>
          <p:cNvSpPr>
            <a:spLocks noGrp="1"/>
          </p:cNvSpPr>
          <p:nvPr>
            <p:ph type="title"/>
          </p:nvPr>
        </p:nvSpPr>
        <p:spPr/>
        <p:txBody>
          <a:bodyPr/>
          <a:lstStyle/>
          <a:p>
            <a:r>
              <a:rPr lang="en-US"/>
              <a:t>#4 Analisis dan Pembahasan</a:t>
            </a:r>
            <a:endParaRPr lang="en-ID"/>
          </a:p>
        </p:txBody>
      </p:sp>
      <p:graphicFrame>
        <p:nvGraphicFramePr>
          <p:cNvPr id="9" name="Table 7">
            <a:extLst>
              <a:ext uri="{FF2B5EF4-FFF2-40B4-BE49-F238E27FC236}">
                <a16:creationId xmlns:a16="http://schemas.microsoft.com/office/drawing/2014/main" id="{FB4BCCA4-8E8C-4F7B-7C64-B231D842158B}"/>
              </a:ext>
            </a:extLst>
          </p:cNvPr>
          <p:cNvGraphicFramePr>
            <a:graphicFrameLocks noGrp="1"/>
          </p:cNvGraphicFramePr>
          <p:nvPr>
            <p:ph idx="1"/>
            <p:extLst>
              <p:ext uri="{D42A27DB-BD31-4B8C-83A1-F6EECF244321}">
                <p14:modId xmlns:p14="http://schemas.microsoft.com/office/powerpoint/2010/main" val="4104180308"/>
              </p:ext>
            </p:extLst>
          </p:nvPr>
        </p:nvGraphicFramePr>
        <p:xfrm>
          <a:off x="414338" y="1695450"/>
          <a:ext cx="11344274" cy="4389120"/>
        </p:xfrm>
        <a:graphic>
          <a:graphicData uri="http://schemas.openxmlformats.org/drawingml/2006/table">
            <a:tbl>
              <a:tblPr firstRow="1" bandRow="1">
                <a:tableStyleId>{93296810-A885-4BE3-A3E7-6D5BEEA58F35}</a:tableStyleId>
              </a:tblPr>
              <a:tblGrid>
                <a:gridCol w="505537">
                  <a:extLst>
                    <a:ext uri="{9D8B030D-6E8A-4147-A177-3AD203B41FA5}">
                      <a16:colId xmlns:a16="http://schemas.microsoft.com/office/drawing/2014/main" val="3739428915"/>
                    </a:ext>
                  </a:extLst>
                </a:gridCol>
                <a:gridCol w="10838737">
                  <a:extLst>
                    <a:ext uri="{9D8B030D-6E8A-4147-A177-3AD203B41FA5}">
                      <a16:colId xmlns:a16="http://schemas.microsoft.com/office/drawing/2014/main" val="2380864523"/>
                    </a:ext>
                  </a:extLst>
                </a:gridCol>
              </a:tblGrid>
              <a:tr h="138871">
                <a:tc>
                  <a:txBody>
                    <a:bodyPr/>
                    <a:lstStyle/>
                    <a:p>
                      <a:pPr marL="0" marR="0" algn="ctr" eaLnBrk="0" fontAlgn="base" hangingPunct="0">
                        <a:lnSpc>
                          <a:spcPct val="100000"/>
                        </a:lnSpc>
                      </a:pPr>
                      <a:r>
                        <a:rPr lang="en-US" sz="1800" kern="100">
                          <a:effectLst/>
                          <a:latin typeface="Arial Narrow" panose="020B0606020202030204" pitchFamily="34" charset="0"/>
                        </a:rPr>
                        <a:t>No</a:t>
                      </a:r>
                      <a:endParaRPr lang="en-ID" sz="1800" kern="100">
                        <a:effectLst/>
                        <a:latin typeface="Arial Narrow" panose="020B0606020202030204" pitchFamily="34" charset="0"/>
                        <a:ea typeface="Times New Roman" panose="02020603050405020304" pitchFamily="18" charset="0"/>
                      </a:endParaRPr>
                    </a:p>
                  </a:txBody>
                  <a:tcPr marL="36000" marR="36000" marT="0" marB="0"/>
                </a:tc>
                <a:tc>
                  <a:txBody>
                    <a:bodyPr/>
                    <a:lstStyle/>
                    <a:p>
                      <a:pPr marL="24130" marR="0" algn="ctr" eaLnBrk="0" fontAlgn="base" hangingPunct="0">
                        <a:lnSpc>
                          <a:spcPct val="100000"/>
                        </a:lnSpc>
                      </a:pPr>
                      <a:r>
                        <a:rPr lang="en-US" sz="1800" kern="100">
                          <a:effectLst/>
                          <a:latin typeface="Arial Narrow" panose="020B0606020202030204" pitchFamily="34" charset="0"/>
                        </a:rPr>
                        <a:t>Persyaratan Restitusi Pendahuluan</a:t>
                      </a:r>
                      <a:endParaRPr lang="en-ID" sz="1800" kern="100">
                        <a:effectLst/>
                        <a:latin typeface="Arial Narrow" panose="020B0606020202030204" pitchFamily="34" charset="0"/>
                        <a:ea typeface="Times New Roman" panose="02020603050405020304" pitchFamily="18" charset="0"/>
                      </a:endParaRPr>
                    </a:p>
                  </a:txBody>
                  <a:tcPr marL="36000" marR="36000" marT="0" marB="0"/>
                </a:tc>
                <a:extLst>
                  <a:ext uri="{0D108BD9-81ED-4DB2-BD59-A6C34878D82A}">
                    <a16:rowId xmlns:a16="http://schemas.microsoft.com/office/drawing/2014/main" val="2279510443"/>
                  </a:ext>
                </a:extLst>
              </a:tr>
              <a:tr h="138871">
                <a:tc>
                  <a:txBody>
                    <a:bodyPr/>
                    <a:lstStyle/>
                    <a:p>
                      <a:pPr marL="0" marR="0" algn="l">
                        <a:buNone/>
                      </a:pPr>
                      <a:r>
                        <a:rPr lang="en-US" sz="1800" b="1">
                          <a:solidFill>
                            <a:srgbClr val="C00000"/>
                          </a:solidFill>
                          <a:effectLst/>
                          <a:latin typeface="Arial Narrow" panose="020B0606020202030204" pitchFamily="34" charset="0"/>
                          <a:ea typeface="Times New Roman" panose="02020603050405020304" pitchFamily="18" charset="0"/>
                          <a:cs typeface="Times New Roman" panose="02020603050405020304" pitchFamily="18" charset="0"/>
                        </a:rPr>
                        <a:t>A.</a:t>
                      </a:r>
                      <a:endParaRPr lang="en-ID" sz="1800" b="1">
                        <a:solidFill>
                          <a:srgbClr val="C00000"/>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US" sz="1800" b="1">
                          <a:solidFill>
                            <a:srgbClr val="C00000"/>
                          </a:solidFill>
                          <a:effectLst/>
                          <a:latin typeface="Arial Narrow" panose="020B0606020202030204" pitchFamily="34" charset="0"/>
                          <a:ea typeface="Times New Roman" panose="02020603050405020304" pitchFamily="18" charset="0"/>
                          <a:cs typeface="Times New Roman" panose="02020603050405020304" pitchFamily="18" charset="0"/>
                        </a:rPr>
                        <a:t>WP dgn kriteria tertentu</a:t>
                      </a:r>
                      <a:endParaRPr lang="en-ID" sz="1800" b="1">
                        <a:solidFill>
                          <a:srgbClr val="C00000"/>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extLst>
                  <a:ext uri="{0D108BD9-81ED-4DB2-BD59-A6C34878D82A}">
                    <a16:rowId xmlns:a16="http://schemas.microsoft.com/office/drawing/2014/main" val="1569893105"/>
                  </a:ext>
                </a:extLst>
              </a:tr>
              <a:tr h="138871">
                <a:tc>
                  <a:txBody>
                    <a:bodyPr/>
                    <a:lstStyle/>
                    <a:p>
                      <a:pPr marL="0" marR="0" algn="l">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A1.</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Persyaratan </a:t>
                      </a:r>
                      <a:r>
                        <a:rPr lang="en-US" sz="1800" b="0">
                          <a:effectLst/>
                          <a:latin typeface="Arial Narrow" panose="020B0606020202030204" pitchFamily="34" charset="0"/>
                          <a:ea typeface="Times New Roman" panose="02020603050405020304" pitchFamily="18" charset="0"/>
                          <a:cs typeface="Times New Roman" panose="02020603050405020304" pitchFamily="18" charset="0"/>
                        </a:rPr>
                        <a:t>sesuai Pasal 17C UU KUP</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extLst>
                  <a:ext uri="{0D108BD9-81ED-4DB2-BD59-A6C34878D82A}">
                    <a16:rowId xmlns:a16="http://schemas.microsoft.com/office/drawing/2014/main" val="1740099567"/>
                  </a:ext>
                </a:extLst>
              </a:tr>
              <a:tr h="138871">
                <a:tc>
                  <a:txBody>
                    <a:bodyPr/>
                    <a:lstStyle/>
                    <a:p>
                      <a:pPr marL="0" marR="0" algn="ctr">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1.</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x-none" sz="1800">
                          <a:effectLst/>
                          <a:latin typeface="Arial Narrow" panose="020B0606020202030204" pitchFamily="34" charset="0"/>
                          <a:ea typeface="Times New Roman" panose="02020603050405020304" pitchFamily="18" charset="0"/>
                          <a:cs typeface="Times New Roman" panose="02020603050405020304" pitchFamily="18" charset="0"/>
                        </a:rPr>
                        <a:t>tepat waktu dalam menyampaikan </a:t>
                      </a:r>
                      <a:r>
                        <a:rPr lang="en-US" sz="1800">
                          <a:effectLst/>
                          <a:latin typeface="Arial Narrow" panose="020B0606020202030204" pitchFamily="34" charset="0"/>
                          <a:ea typeface="Times New Roman" panose="02020603050405020304" pitchFamily="18" charset="0"/>
                          <a:cs typeface="Times New Roman" panose="02020603050405020304" pitchFamily="18" charset="0"/>
                        </a:rPr>
                        <a:t>SPT</a:t>
                      </a:r>
                      <a:r>
                        <a:rPr lang="x-none" sz="1800">
                          <a:effectLst/>
                          <a:latin typeface="Arial Narrow" panose="020B0606020202030204" pitchFamily="34" charset="0"/>
                          <a:ea typeface="Times New Roman" panose="02020603050405020304" pitchFamily="18" charset="0"/>
                          <a:cs typeface="Times New Roman" panose="02020603050405020304" pitchFamily="18" charset="0"/>
                        </a:rPr>
                        <a:t>;</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extLst>
                  <a:ext uri="{0D108BD9-81ED-4DB2-BD59-A6C34878D82A}">
                    <a16:rowId xmlns:a16="http://schemas.microsoft.com/office/drawing/2014/main" val="1755920978"/>
                  </a:ext>
                </a:extLst>
              </a:tr>
              <a:tr h="138871">
                <a:tc>
                  <a:txBody>
                    <a:bodyPr/>
                    <a:lstStyle/>
                    <a:p>
                      <a:pPr marL="0" marR="0" algn="ctr">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2.</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x-none" sz="1800">
                          <a:effectLst/>
                          <a:latin typeface="Arial Narrow" panose="020B0606020202030204" pitchFamily="34" charset="0"/>
                          <a:ea typeface="Times New Roman" panose="02020603050405020304" pitchFamily="18" charset="0"/>
                          <a:cs typeface="Times New Roman" panose="02020603050405020304" pitchFamily="18" charset="0"/>
                        </a:rPr>
                        <a:t>tidak mempunyai tunggakan pajak untuk semua jenis pajak, kecuali tunggakan pajak yang telah memperoleh izin untuk mengangsur atau menunda pembayaran pajak;</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extLst>
                  <a:ext uri="{0D108BD9-81ED-4DB2-BD59-A6C34878D82A}">
                    <a16:rowId xmlns:a16="http://schemas.microsoft.com/office/drawing/2014/main" val="3443788525"/>
                  </a:ext>
                </a:extLst>
              </a:tr>
              <a:tr h="138871">
                <a:tc>
                  <a:txBody>
                    <a:bodyPr/>
                    <a:lstStyle/>
                    <a:p>
                      <a:pPr marL="0" marR="0" algn="ctr">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3.</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x-none" sz="1800">
                          <a:effectLst/>
                          <a:latin typeface="Arial Narrow" panose="020B0606020202030204" pitchFamily="34" charset="0"/>
                          <a:ea typeface="Times New Roman" panose="02020603050405020304" pitchFamily="18" charset="0"/>
                          <a:cs typeface="Times New Roman" panose="02020603050405020304" pitchFamily="18" charset="0"/>
                        </a:rPr>
                        <a:t>Laporan Keuangan diaudit oleh Akuntan Publik atau lembaga pengawasan keuangan pemerintah dengan pendapat Wajar Tanpa Pengecualian selama 3 (tiga) tahun berturut-turut; dan</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extLst>
                  <a:ext uri="{0D108BD9-81ED-4DB2-BD59-A6C34878D82A}">
                    <a16:rowId xmlns:a16="http://schemas.microsoft.com/office/drawing/2014/main" val="264824215"/>
                  </a:ext>
                </a:extLst>
              </a:tr>
              <a:tr h="138871">
                <a:tc>
                  <a:txBody>
                    <a:bodyPr/>
                    <a:lstStyle/>
                    <a:p>
                      <a:pPr marL="0" marR="0" algn="ctr">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4.</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x-none" sz="1800">
                          <a:effectLst/>
                          <a:latin typeface="Arial Narrow" panose="020B0606020202030204" pitchFamily="34" charset="0"/>
                          <a:ea typeface="Times New Roman" panose="02020603050405020304" pitchFamily="18" charset="0"/>
                          <a:cs typeface="Times New Roman" panose="02020603050405020304" pitchFamily="18" charset="0"/>
                        </a:rPr>
                        <a:t>tidak pernah dipidana karena melakukan tindak pidana di bidang perpajakan berdasarkan putusan pengadilan yang telah mempunyai kekuatan hukum tetap dalam jangka waktu 5 (lima) tahun terakhir.</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extLst>
                  <a:ext uri="{0D108BD9-81ED-4DB2-BD59-A6C34878D82A}">
                    <a16:rowId xmlns:a16="http://schemas.microsoft.com/office/drawing/2014/main" val="452709121"/>
                  </a:ext>
                </a:extLst>
              </a:tr>
              <a:tr h="138871">
                <a:tc>
                  <a:txBody>
                    <a:bodyPr/>
                    <a:lstStyle/>
                    <a:p>
                      <a:pPr marL="0" marR="0" algn="l">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A2.</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Persyaratan </a:t>
                      </a:r>
                      <a:r>
                        <a:rPr lang="en-US" sz="1800" b="0">
                          <a:effectLst/>
                          <a:latin typeface="Arial Narrow" panose="020B0606020202030204" pitchFamily="34" charset="0"/>
                          <a:ea typeface="Times New Roman" panose="02020603050405020304" pitchFamily="18" charset="0"/>
                          <a:cs typeface="Times New Roman" panose="02020603050405020304" pitchFamily="18" charset="0"/>
                        </a:rPr>
                        <a:t>sesuai PMK 28/2026</a:t>
                      </a:r>
                      <a:endParaRPr lang="en-ID" sz="1800" b="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extLst>
                  <a:ext uri="{0D108BD9-81ED-4DB2-BD59-A6C34878D82A}">
                    <a16:rowId xmlns:a16="http://schemas.microsoft.com/office/drawing/2014/main" val="3182500006"/>
                  </a:ext>
                </a:extLst>
              </a:tr>
              <a:tr h="138871">
                <a:tc>
                  <a:txBody>
                    <a:bodyPr/>
                    <a:lstStyle/>
                    <a:p>
                      <a:pPr marL="0" marR="0" algn="ctr">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1.</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x-none" sz="1800">
                          <a:effectLst/>
                          <a:latin typeface="Arial Narrow" panose="020B0606020202030204" pitchFamily="34" charset="0"/>
                          <a:ea typeface="Times New Roman" panose="02020603050405020304" pitchFamily="18" charset="0"/>
                          <a:cs typeface="Times New Roman" panose="02020603050405020304" pitchFamily="18" charset="0"/>
                        </a:rPr>
                        <a:t>tepat waktu dalam menyampaikan </a:t>
                      </a:r>
                      <a:r>
                        <a:rPr lang="en-US" sz="1800">
                          <a:effectLst/>
                          <a:latin typeface="Arial Narrow" panose="020B0606020202030204" pitchFamily="34" charset="0"/>
                          <a:ea typeface="Times New Roman" panose="02020603050405020304" pitchFamily="18" charset="0"/>
                          <a:cs typeface="Times New Roman" panose="02020603050405020304" pitchFamily="18" charset="0"/>
                        </a:rPr>
                        <a:t>SPT</a:t>
                      </a:r>
                      <a:r>
                        <a:rPr lang="x-none" sz="1800">
                          <a:effectLst/>
                          <a:latin typeface="Arial Narrow" panose="020B0606020202030204" pitchFamily="34" charset="0"/>
                          <a:ea typeface="Times New Roman" panose="02020603050405020304" pitchFamily="18" charset="0"/>
                          <a:cs typeface="Times New Roman" panose="02020603050405020304" pitchFamily="18" charset="0"/>
                        </a:rPr>
                        <a:t>;</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extLst>
                  <a:ext uri="{0D108BD9-81ED-4DB2-BD59-A6C34878D82A}">
                    <a16:rowId xmlns:a16="http://schemas.microsoft.com/office/drawing/2014/main" val="1996889019"/>
                  </a:ext>
                </a:extLst>
              </a:tr>
              <a:tr h="138871">
                <a:tc>
                  <a:txBody>
                    <a:bodyPr/>
                    <a:lstStyle/>
                    <a:p>
                      <a:pPr marL="0" marR="0" algn="r">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a.</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ID" sz="1800" kern="100">
                          <a:effectLst/>
                          <a:latin typeface="Arial Narrow" panose="020B0606020202030204" pitchFamily="34" charset="0"/>
                          <a:ea typeface="Times New Roman" panose="02020603050405020304" pitchFamily="18" charset="0"/>
                          <a:cs typeface="Times New Roman" panose="02020603050405020304" pitchFamily="18" charset="0"/>
                        </a:rPr>
                        <a:t>WP yang telah menyampaikan SPT Tahunan dalam 3 (tiga) Tahun Pajak terakhir yang wajib disampaikan sebelum penetapan WP dengan kriteria tertentu, dengan tepat waktu;</a:t>
                      </a:r>
                    </a:p>
                  </a:txBody>
                  <a:tcPr marL="36000" marR="36000" marT="0" marB="0"/>
                </a:tc>
                <a:extLst>
                  <a:ext uri="{0D108BD9-81ED-4DB2-BD59-A6C34878D82A}">
                    <a16:rowId xmlns:a16="http://schemas.microsoft.com/office/drawing/2014/main" val="1981126221"/>
                  </a:ext>
                </a:extLst>
              </a:tr>
              <a:tr h="138871">
                <a:tc>
                  <a:txBody>
                    <a:bodyPr/>
                    <a:lstStyle/>
                    <a:p>
                      <a:pPr marL="0" marR="0" algn="r">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b.</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ID" sz="1800" kern="100">
                          <a:effectLst/>
                          <a:latin typeface="Arial Narrow" panose="020B0606020202030204" pitchFamily="34" charset="0"/>
                          <a:ea typeface="Times New Roman" panose="02020603050405020304" pitchFamily="18" charset="0"/>
                          <a:cs typeface="Times New Roman" panose="02020603050405020304" pitchFamily="18" charset="0"/>
                        </a:rPr>
                        <a:t>WP yang telah menyampaikan SPT Masa atas Masa Pajak Januari sampai dengan November dalam Tahun Pajak terakhir sebelum penetapan Wajib Pajak dengan kriteria tertentu; dan</a:t>
                      </a:r>
                    </a:p>
                  </a:txBody>
                  <a:tcPr marL="36000" marR="36000" marT="0" marB="0"/>
                </a:tc>
                <a:extLst>
                  <a:ext uri="{0D108BD9-81ED-4DB2-BD59-A6C34878D82A}">
                    <a16:rowId xmlns:a16="http://schemas.microsoft.com/office/drawing/2014/main" val="2413301106"/>
                  </a:ext>
                </a:extLst>
              </a:tr>
            </a:tbl>
          </a:graphicData>
        </a:graphic>
      </p:graphicFrame>
    </p:spTree>
    <p:extLst>
      <p:ext uri="{BB962C8B-B14F-4D97-AF65-F5344CB8AC3E}">
        <p14:creationId xmlns:p14="http://schemas.microsoft.com/office/powerpoint/2010/main" val="88004275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4C1711-0DA0-5EE9-11AC-9976367E0058}"/>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B44F9733-5512-2AAE-AD1B-98F583FBE2FE}"/>
              </a:ext>
            </a:extLst>
          </p:cNvPr>
          <p:cNvSpPr>
            <a:spLocks noGrp="1"/>
          </p:cNvSpPr>
          <p:nvPr>
            <p:ph type="sldNum" sz="quarter" idx="12"/>
          </p:nvPr>
        </p:nvSpPr>
        <p:spPr/>
        <p:txBody>
          <a:bodyPr/>
          <a:lstStyle/>
          <a:p>
            <a:fld id="{A41DA790-10AA-4C91-B558-F29F37CE99B4}" type="slidenum">
              <a:rPr lang="en-US" smtClean="0"/>
              <a:t>36</a:t>
            </a:fld>
            <a:endParaRPr lang="en-US"/>
          </a:p>
        </p:txBody>
      </p:sp>
      <p:sp>
        <p:nvSpPr>
          <p:cNvPr id="10" name="Title 9">
            <a:extLst>
              <a:ext uri="{FF2B5EF4-FFF2-40B4-BE49-F238E27FC236}">
                <a16:creationId xmlns:a16="http://schemas.microsoft.com/office/drawing/2014/main" id="{552EB4BA-2CB5-4F84-680F-97C8CFD68E60}"/>
              </a:ext>
            </a:extLst>
          </p:cNvPr>
          <p:cNvSpPr>
            <a:spLocks noGrp="1"/>
          </p:cNvSpPr>
          <p:nvPr>
            <p:ph type="title"/>
          </p:nvPr>
        </p:nvSpPr>
        <p:spPr/>
        <p:txBody>
          <a:bodyPr/>
          <a:lstStyle/>
          <a:p>
            <a:r>
              <a:rPr lang="en-US"/>
              <a:t>#4 Analisis dan Pembahasan</a:t>
            </a:r>
            <a:endParaRPr lang="en-ID"/>
          </a:p>
        </p:txBody>
      </p:sp>
      <p:graphicFrame>
        <p:nvGraphicFramePr>
          <p:cNvPr id="9" name="Table 7">
            <a:extLst>
              <a:ext uri="{FF2B5EF4-FFF2-40B4-BE49-F238E27FC236}">
                <a16:creationId xmlns:a16="http://schemas.microsoft.com/office/drawing/2014/main" id="{23A194EE-5EAA-AA93-59C2-F218E51BA6D4}"/>
              </a:ext>
            </a:extLst>
          </p:cNvPr>
          <p:cNvGraphicFramePr>
            <a:graphicFrameLocks noGrp="1"/>
          </p:cNvGraphicFramePr>
          <p:nvPr>
            <p:ph idx="1"/>
            <p:extLst>
              <p:ext uri="{D42A27DB-BD31-4B8C-83A1-F6EECF244321}">
                <p14:modId xmlns:p14="http://schemas.microsoft.com/office/powerpoint/2010/main" val="2543241108"/>
              </p:ext>
            </p:extLst>
          </p:nvPr>
        </p:nvGraphicFramePr>
        <p:xfrm>
          <a:off x="414338" y="1695450"/>
          <a:ext cx="11344274" cy="3840480"/>
        </p:xfrm>
        <a:graphic>
          <a:graphicData uri="http://schemas.openxmlformats.org/drawingml/2006/table">
            <a:tbl>
              <a:tblPr firstRow="1" bandRow="1">
                <a:tableStyleId>{93296810-A885-4BE3-A3E7-6D5BEEA58F35}</a:tableStyleId>
              </a:tblPr>
              <a:tblGrid>
                <a:gridCol w="505537">
                  <a:extLst>
                    <a:ext uri="{9D8B030D-6E8A-4147-A177-3AD203B41FA5}">
                      <a16:colId xmlns:a16="http://schemas.microsoft.com/office/drawing/2014/main" val="3739428915"/>
                    </a:ext>
                  </a:extLst>
                </a:gridCol>
                <a:gridCol w="10838737">
                  <a:extLst>
                    <a:ext uri="{9D8B030D-6E8A-4147-A177-3AD203B41FA5}">
                      <a16:colId xmlns:a16="http://schemas.microsoft.com/office/drawing/2014/main" val="2380864523"/>
                    </a:ext>
                  </a:extLst>
                </a:gridCol>
              </a:tblGrid>
              <a:tr h="138871">
                <a:tc>
                  <a:txBody>
                    <a:bodyPr/>
                    <a:lstStyle/>
                    <a:p>
                      <a:pPr marL="0" marR="0" algn="ctr" eaLnBrk="0" fontAlgn="base" hangingPunct="0">
                        <a:lnSpc>
                          <a:spcPct val="100000"/>
                        </a:lnSpc>
                      </a:pPr>
                      <a:r>
                        <a:rPr lang="en-US" sz="1800" kern="100">
                          <a:effectLst/>
                          <a:latin typeface="Arial Narrow" panose="020B0606020202030204" pitchFamily="34" charset="0"/>
                        </a:rPr>
                        <a:t>No</a:t>
                      </a:r>
                      <a:endParaRPr lang="en-ID" sz="1800" kern="100">
                        <a:effectLst/>
                        <a:latin typeface="Arial Narrow" panose="020B0606020202030204" pitchFamily="34" charset="0"/>
                        <a:ea typeface="Times New Roman" panose="02020603050405020304" pitchFamily="18" charset="0"/>
                      </a:endParaRPr>
                    </a:p>
                  </a:txBody>
                  <a:tcPr marL="36000" marR="36000" marT="0" marB="0"/>
                </a:tc>
                <a:tc>
                  <a:txBody>
                    <a:bodyPr/>
                    <a:lstStyle/>
                    <a:p>
                      <a:pPr marL="24130" marR="0" algn="ctr" eaLnBrk="0" fontAlgn="base" hangingPunct="0">
                        <a:lnSpc>
                          <a:spcPct val="100000"/>
                        </a:lnSpc>
                      </a:pPr>
                      <a:r>
                        <a:rPr lang="en-US" sz="1800" kern="100">
                          <a:effectLst/>
                          <a:latin typeface="Arial Narrow" panose="020B0606020202030204" pitchFamily="34" charset="0"/>
                        </a:rPr>
                        <a:t>Persyaratan Restitusi Pendahuluan</a:t>
                      </a:r>
                      <a:endParaRPr lang="en-ID" sz="1800" kern="100">
                        <a:effectLst/>
                        <a:latin typeface="Arial Narrow" panose="020B0606020202030204" pitchFamily="34" charset="0"/>
                        <a:ea typeface="Times New Roman" panose="02020603050405020304" pitchFamily="18" charset="0"/>
                      </a:endParaRPr>
                    </a:p>
                  </a:txBody>
                  <a:tcPr marL="36000" marR="36000" marT="0" marB="0"/>
                </a:tc>
                <a:extLst>
                  <a:ext uri="{0D108BD9-81ED-4DB2-BD59-A6C34878D82A}">
                    <a16:rowId xmlns:a16="http://schemas.microsoft.com/office/drawing/2014/main" val="2279510443"/>
                  </a:ext>
                </a:extLst>
              </a:tr>
              <a:tr h="138871">
                <a:tc>
                  <a:txBody>
                    <a:bodyPr/>
                    <a:lstStyle/>
                    <a:p>
                      <a:pPr marL="0" marR="0" algn="l">
                        <a:buNone/>
                      </a:pPr>
                      <a:r>
                        <a:rPr lang="en-US" sz="1800" b="1">
                          <a:solidFill>
                            <a:srgbClr val="C00000"/>
                          </a:solidFill>
                          <a:effectLst/>
                          <a:latin typeface="Arial Narrow" panose="020B0606020202030204" pitchFamily="34" charset="0"/>
                          <a:ea typeface="Times New Roman" panose="02020603050405020304" pitchFamily="18" charset="0"/>
                          <a:cs typeface="Times New Roman" panose="02020603050405020304" pitchFamily="18" charset="0"/>
                        </a:rPr>
                        <a:t>A.</a:t>
                      </a:r>
                      <a:endParaRPr lang="en-ID" sz="1800" b="1">
                        <a:solidFill>
                          <a:srgbClr val="C00000"/>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US" sz="1800" b="1">
                          <a:solidFill>
                            <a:srgbClr val="C00000"/>
                          </a:solidFill>
                          <a:effectLst/>
                          <a:latin typeface="Arial Narrow" panose="020B0606020202030204" pitchFamily="34" charset="0"/>
                          <a:ea typeface="Times New Roman" panose="02020603050405020304" pitchFamily="18" charset="0"/>
                          <a:cs typeface="Times New Roman" panose="02020603050405020304" pitchFamily="18" charset="0"/>
                        </a:rPr>
                        <a:t>WP dgn kriteria tertentu </a:t>
                      </a:r>
                      <a:r>
                        <a:rPr lang="en-US" sz="1800" b="0">
                          <a:solidFill>
                            <a:srgbClr val="C00000"/>
                          </a:solidFill>
                          <a:effectLst/>
                          <a:latin typeface="Arial Narrow" panose="020B0606020202030204" pitchFamily="34" charset="0"/>
                          <a:ea typeface="Times New Roman" panose="02020603050405020304" pitchFamily="18" charset="0"/>
                          <a:cs typeface="Times New Roman" panose="02020603050405020304" pitchFamily="18" charset="0"/>
                        </a:rPr>
                        <a:t>(lanjutan)</a:t>
                      </a:r>
                      <a:endParaRPr lang="en-ID" sz="1800" b="0">
                        <a:solidFill>
                          <a:srgbClr val="C00000"/>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extLst>
                  <a:ext uri="{0D108BD9-81ED-4DB2-BD59-A6C34878D82A}">
                    <a16:rowId xmlns:a16="http://schemas.microsoft.com/office/drawing/2014/main" val="1569893105"/>
                  </a:ext>
                </a:extLst>
              </a:tr>
              <a:tr h="138871">
                <a:tc>
                  <a:txBody>
                    <a:bodyPr/>
                    <a:lstStyle/>
                    <a:p>
                      <a:pPr marL="0" marR="0" algn="l">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A2.</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Persyaratan </a:t>
                      </a:r>
                      <a:r>
                        <a:rPr lang="en-US" sz="1800" b="0">
                          <a:effectLst/>
                          <a:latin typeface="Arial Narrow" panose="020B0606020202030204" pitchFamily="34" charset="0"/>
                          <a:ea typeface="Times New Roman" panose="02020603050405020304" pitchFamily="18" charset="0"/>
                          <a:cs typeface="Times New Roman" panose="02020603050405020304" pitchFamily="18" charset="0"/>
                        </a:rPr>
                        <a:t>sesuai PMK 28/2026</a:t>
                      </a:r>
                      <a:endParaRPr lang="en-ID" sz="1800" b="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extLst>
                  <a:ext uri="{0D108BD9-81ED-4DB2-BD59-A6C34878D82A}">
                    <a16:rowId xmlns:a16="http://schemas.microsoft.com/office/drawing/2014/main" val="3182500006"/>
                  </a:ext>
                </a:extLst>
              </a:tr>
              <a:tr h="138871">
                <a:tc>
                  <a:txBody>
                    <a:bodyPr/>
                    <a:lstStyle/>
                    <a:p>
                      <a:pPr marL="0" marR="0" algn="ctr">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1.</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x-none" sz="1800">
                          <a:effectLst/>
                          <a:latin typeface="Arial Narrow" panose="020B0606020202030204" pitchFamily="34" charset="0"/>
                          <a:ea typeface="Times New Roman" panose="02020603050405020304" pitchFamily="18" charset="0"/>
                          <a:cs typeface="Times New Roman" panose="02020603050405020304" pitchFamily="18" charset="0"/>
                        </a:rPr>
                        <a:t>tepat waktu dalam menyampaikan </a:t>
                      </a:r>
                      <a:r>
                        <a:rPr lang="en-US" sz="1800">
                          <a:effectLst/>
                          <a:latin typeface="Arial Narrow" panose="020B0606020202030204" pitchFamily="34" charset="0"/>
                          <a:ea typeface="Times New Roman" panose="02020603050405020304" pitchFamily="18" charset="0"/>
                          <a:cs typeface="Times New Roman" panose="02020603050405020304" pitchFamily="18" charset="0"/>
                        </a:rPr>
                        <a:t>SPT</a:t>
                      </a:r>
                      <a:r>
                        <a:rPr lang="x-none" sz="1800">
                          <a:effectLst/>
                          <a:latin typeface="Arial Narrow" panose="020B0606020202030204" pitchFamily="34" charset="0"/>
                          <a:ea typeface="Times New Roman" panose="02020603050405020304" pitchFamily="18" charset="0"/>
                          <a:cs typeface="Times New Roman" panose="02020603050405020304" pitchFamily="18" charset="0"/>
                        </a:rPr>
                        <a:t>;</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extLst>
                  <a:ext uri="{0D108BD9-81ED-4DB2-BD59-A6C34878D82A}">
                    <a16:rowId xmlns:a16="http://schemas.microsoft.com/office/drawing/2014/main" val="1996889019"/>
                  </a:ext>
                </a:extLst>
              </a:tr>
              <a:tr h="138871">
                <a:tc>
                  <a:txBody>
                    <a:bodyPr/>
                    <a:lstStyle/>
                    <a:p>
                      <a:pPr marL="0" marR="0" algn="r">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c.</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ID" sz="1800" kern="100">
                          <a:effectLst/>
                          <a:latin typeface="Arial Narrow" panose="020B0606020202030204" pitchFamily="34" charset="0"/>
                          <a:ea typeface="Times New Roman" panose="02020603050405020304" pitchFamily="18" charset="0"/>
                          <a:cs typeface="Times New Roman" panose="02020603050405020304" pitchFamily="18" charset="0"/>
                        </a:rPr>
                        <a:t>dalam hal terdapat keterlambatan penyampaian SPT Masa, keterlambatan tersebut harus memenuhi ketentuan sebagai berikut:</a:t>
                      </a:r>
                    </a:p>
                  </a:txBody>
                  <a:tcPr marL="36000" marR="36000" marT="0" marB="0"/>
                </a:tc>
                <a:extLst>
                  <a:ext uri="{0D108BD9-81ED-4DB2-BD59-A6C34878D82A}">
                    <a16:rowId xmlns:a16="http://schemas.microsoft.com/office/drawing/2014/main" val="4256600046"/>
                  </a:ext>
                </a:extLst>
              </a:tr>
              <a:tr h="138871">
                <a:tc>
                  <a:txBody>
                    <a:bodyPr/>
                    <a:lstStyle/>
                    <a:p>
                      <a:pPr marL="0" marR="0" algn="r">
                        <a:buNone/>
                      </a:pP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ID" sz="1800" kern="100">
                          <a:effectLst/>
                          <a:latin typeface="Arial Narrow" panose="020B0606020202030204" pitchFamily="34" charset="0"/>
                          <a:ea typeface="Times New Roman" panose="02020603050405020304" pitchFamily="18" charset="0"/>
                          <a:cs typeface="Times New Roman" panose="02020603050405020304" pitchFamily="18" charset="0"/>
                        </a:rPr>
                        <a:t>1) tidak lebih dari 3 (tiga) Masa Pajak untuk setiap jenis pajak serta tidak berturut-turut; dan</a:t>
                      </a:r>
                    </a:p>
                  </a:txBody>
                  <a:tcPr marL="36000" marR="36000" marT="0" marB="0"/>
                </a:tc>
                <a:extLst>
                  <a:ext uri="{0D108BD9-81ED-4DB2-BD59-A6C34878D82A}">
                    <a16:rowId xmlns:a16="http://schemas.microsoft.com/office/drawing/2014/main" val="643849837"/>
                  </a:ext>
                </a:extLst>
              </a:tr>
              <a:tr h="138871">
                <a:tc>
                  <a:txBody>
                    <a:bodyPr/>
                    <a:lstStyle/>
                    <a:p>
                      <a:pPr marL="0" marR="0" algn="r">
                        <a:buNone/>
                      </a:pP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ID" sz="1800" kern="100">
                          <a:effectLst/>
                          <a:latin typeface="Arial Narrow" panose="020B0606020202030204" pitchFamily="34" charset="0"/>
                          <a:ea typeface="Times New Roman" panose="02020603050405020304" pitchFamily="18" charset="0"/>
                          <a:cs typeface="Times New Roman" panose="02020603050405020304" pitchFamily="18" charset="0"/>
                        </a:rPr>
                        <a:t>2) tidak lewat dari batas waktu penyampaian SPT Masa pada Masa Pajak berikutnya.</a:t>
                      </a:r>
                    </a:p>
                  </a:txBody>
                  <a:tcPr marL="36000" marR="36000" marT="0" marB="0"/>
                </a:tc>
                <a:extLst>
                  <a:ext uri="{0D108BD9-81ED-4DB2-BD59-A6C34878D82A}">
                    <a16:rowId xmlns:a16="http://schemas.microsoft.com/office/drawing/2014/main" val="4112913149"/>
                  </a:ext>
                </a:extLst>
              </a:tr>
              <a:tr h="138871">
                <a:tc>
                  <a:txBody>
                    <a:bodyPr/>
                    <a:lstStyle/>
                    <a:p>
                      <a:pPr marL="0" marR="0" algn="ctr">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2.</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ID" sz="1800" kern="100">
                          <a:effectLst/>
                          <a:latin typeface="Arial Narrow" panose="020B0606020202030204" pitchFamily="34" charset="0"/>
                          <a:ea typeface="Times New Roman" panose="02020603050405020304" pitchFamily="18" charset="0"/>
                          <a:cs typeface="Times New Roman" panose="02020603050405020304" pitchFamily="18" charset="0"/>
                        </a:rPr>
                        <a:t>Tidak mempunyai tunggakan pajak</a:t>
                      </a:r>
                    </a:p>
                  </a:txBody>
                  <a:tcPr marL="36000" marR="36000" marT="0" marB="0"/>
                </a:tc>
                <a:extLst>
                  <a:ext uri="{0D108BD9-81ED-4DB2-BD59-A6C34878D82A}">
                    <a16:rowId xmlns:a16="http://schemas.microsoft.com/office/drawing/2014/main" val="3493549556"/>
                  </a:ext>
                </a:extLst>
              </a:tr>
              <a:tr h="138871">
                <a:tc>
                  <a:txBody>
                    <a:bodyPr/>
                    <a:lstStyle/>
                    <a:p>
                      <a:pPr marL="0" marR="0" algn="r">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a.</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ID" sz="1800" kern="100">
                          <a:effectLst/>
                          <a:latin typeface="Arial Narrow" panose="020B0606020202030204" pitchFamily="34" charset="0"/>
                          <a:ea typeface="Times New Roman" panose="02020603050405020304" pitchFamily="18" charset="0"/>
                          <a:cs typeface="Times New Roman" panose="02020603050405020304" pitchFamily="18" charset="0"/>
                        </a:rPr>
                        <a:t>Wajib Pajak yang tidak memiliki utang pajak yang melewati batas akhir pelunasan pada tanggal 31 Desember tahun terakhir sebelum penetapan sebagai Wajib Pajak dengan kriteria tertentu, kecuali terhadap tunggakan pajak yang pembayarannya telah memperoleh izin penundaan atau pengangsuran atau telah melewati daluwarsa penagihan; dan</a:t>
                      </a:r>
                    </a:p>
                  </a:txBody>
                  <a:tcPr marL="0" marR="0" marT="0" marB="0"/>
                </a:tc>
                <a:extLst>
                  <a:ext uri="{0D108BD9-81ED-4DB2-BD59-A6C34878D82A}">
                    <a16:rowId xmlns:a16="http://schemas.microsoft.com/office/drawing/2014/main" val="2357356997"/>
                  </a:ext>
                </a:extLst>
              </a:tr>
              <a:tr h="138871">
                <a:tc>
                  <a:txBody>
                    <a:bodyPr/>
                    <a:lstStyle/>
                    <a:p>
                      <a:pPr marL="0" marR="0" algn="r">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b.</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ID" sz="1800" kern="100">
                          <a:effectLst/>
                          <a:latin typeface="Arial Narrow" panose="020B0606020202030204" pitchFamily="34" charset="0"/>
                          <a:ea typeface="Times New Roman" panose="02020603050405020304" pitchFamily="18" charset="0"/>
                          <a:cs typeface="Times New Roman" panose="02020603050405020304" pitchFamily="18" charset="0"/>
                        </a:rPr>
                        <a:t>Wajib Pajak yang tidak pernah melakukan pembayaran melewati batas akhir pelunasan utang pajak untuk semua jenis pajak, termasuk tidak pernah melakukan pembayaran melewati batas akhir pembayaran penundaan atau angsuran utang pajak yang telah memperoleh persetujuan, dalam 5 (lima) tahun terakhir sebelum penetapan Wajib Pajak dengan kriteria tertentu.</a:t>
                      </a:r>
                    </a:p>
                  </a:txBody>
                  <a:tcPr marL="0" marR="0" marT="0" marB="0"/>
                </a:tc>
                <a:extLst>
                  <a:ext uri="{0D108BD9-81ED-4DB2-BD59-A6C34878D82A}">
                    <a16:rowId xmlns:a16="http://schemas.microsoft.com/office/drawing/2014/main" val="1132208231"/>
                  </a:ext>
                </a:extLst>
              </a:tr>
            </a:tbl>
          </a:graphicData>
        </a:graphic>
      </p:graphicFrame>
    </p:spTree>
    <p:extLst>
      <p:ext uri="{BB962C8B-B14F-4D97-AF65-F5344CB8AC3E}">
        <p14:creationId xmlns:p14="http://schemas.microsoft.com/office/powerpoint/2010/main" val="358246430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6F6565-2609-F332-351E-DB69F7CF3D3F}"/>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65E1E8C7-8303-41AC-5409-9467016B50DB}"/>
              </a:ext>
            </a:extLst>
          </p:cNvPr>
          <p:cNvSpPr>
            <a:spLocks noGrp="1"/>
          </p:cNvSpPr>
          <p:nvPr>
            <p:ph type="sldNum" sz="quarter" idx="12"/>
          </p:nvPr>
        </p:nvSpPr>
        <p:spPr/>
        <p:txBody>
          <a:bodyPr/>
          <a:lstStyle/>
          <a:p>
            <a:fld id="{A41DA790-10AA-4C91-B558-F29F37CE99B4}" type="slidenum">
              <a:rPr lang="en-US" smtClean="0"/>
              <a:t>37</a:t>
            </a:fld>
            <a:endParaRPr lang="en-US"/>
          </a:p>
        </p:txBody>
      </p:sp>
      <p:sp>
        <p:nvSpPr>
          <p:cNvPr id="10" name="Title 9">
            <a:extLst>
              <a:ext uri="{FF2B5EF4-FFF2-40B4-BE49-F238E27FC236}">
                <a16:creationId xmlns:a16="http://schemas.microsoft.com/office/drawing/2014/main" id="{7C896CF4-E54D-DBDE-56E4-486EEE88639B}"/>
              </a:ext>
            </a:extLst>
          </p:cNvPr>
          <p:cNvSpPr>
            <a:spLocks noGrp="1"/>
          </p:cNvSpPr>
          <p:nvPr>
            <p:ph type="title"/>
          </p:nvPr>
        </p:nvSpPr>
        <p:spPr/>
        <p:txBody>
          <a:bodyPr/>
          <a:lstStyle/>
          <a:p>
            <a:r>
              <a:rPr lang="en-US"/>
              <a:t>#4 Analisis dan Pembahasan</a:t>
            </a:r>
            <a:endParaRPr lang="en-ID"/>
          </a:p>
        </p:txBody>
      </p:sp>
      <p:graphicFrame>
        <p:nvGraphicFramePr>
          <p:cNvPr id="9" name="Table 7">
            <a:extLst>
              <a:ext uri="{FF2B5EF4-FFF2-40B4-BE49-F238E27FC236}">
                <a16:creationId xmlns:a16="http://schemas.microsoft.com/office/drawing/2014/main" id="{472C780E-36E0-7E26-5F8D-A141F3205F73}"/>
              </a:ext>
            </a:extLst>
          </p:cNvPr>
          <p:cNvGraphicFramePr>
            <a:graphicFrameLocks noGrp="1"/>
          </p:cNvGraphicFramePr>
          <p:nvPr>
            <p:ph idx="1"/>
            <p:extLst>
              <p:ext uri="{D42A27DB-BD31-4B8C-83A1-F6EECF244321}">
                <p14:modId xmlns:p14="http://schemas.microsoft.com/office/powerpoint/2010/main" val="2700684504"/>
              </p:ext>
            </p:extLst>
          </p:nvPr>
        </p:nvGraphicFramePr>
        <p:xfrm>
          <a:off x="414338" y="1695450"/>
          <a:ext cx="11344274" cy="4663440"/>
        </p:xfrm>
        <a:graphic>
          <a:graphicData uri="http://schemas.openxmlformats.org/drawingml/2006/table">
            <a:tbl>
              <a:tblPr firstRow="1" bandRow="1">
                <a:tableStyleId>{93296810-A885-4BE3-A3E7-6D5BEEA58F35}</a:tableStyleId>
              </a:tblPr>
              <a:tblGrid>
                <a:gridCol w="505537">
                  <a:extLst>
                    <a:ext uri="{9D8B030D-6E8A-4147-A177-3AD203B41FA5}">
                      <a16:colId xmlns:a16="http://schemas.microsoft.com/office/drawing/2014/main" val="3739428915"/>
                    </a:ext>
                  </a:extLst>
                </a:gridCol>
                <a:gridCol w="10838737">
                  <a:extLst>
                    <a:ext uri="{9D8B030D-6E8A-4147-A177-3AD203B41FA5}">
                      <a16:colId xmlns:a16="http://schemas.microsoft.com/office/drawing/2014/main" val="2380864523"/>
                    </a:ext>
                  </a:extLst>
                </a:gridCol>
              </a:tblGrid>
              <a:tr h="138871">
                <a:tc>
                  <a:txBody>
                    <a:bodyPr/>
                    <a:lstStyle/>
                    <a:p>
                      <a:pPr marL="0" marR="0" algn="ctr" eaLnBrk="0" fontAlgn="base" hangingPunct="0">
                        <a:lnSpc>
                          <a:spcPct val="100000"/>
                        </a:lnSpc>
                      </a:pPr>
                      <a:r>
                        <a:rPr lang="en-US" sz="1800" kern="100">
                          <a:effectLst/>
                          <a:latin typeface="Arial Narrow" panose="020B0606020202030204" pitchFamily="34" charset="0"/>
                        </a:rPr>
                        <a:t>No</a:t>
                      </a:r>
                      <a:endParaRPr lang="en-ID" sz="1800" kern="100">
                        <a:effectLst/>
                        <a:latin typeface="Arial Narrow" panose="020B0606020202030204" pitchFamily="34" charset="0"/>
                        <a:ea typeface="Times New Roman" panose="02020603050405020304" pitchFamily="18" charset="0"/>
                      </a:endParaRPr>
                    </a:p>
                  </a:txBody>
                  <a:tcPr marL="36000" marR="36000" marT="0" marB="0"/>
                </a:tc>
                <a:tc>
                  <a:txBody>
                    <a:bodyPr/>
                    <a:lstStyle/>
                    <a:p>
                      <a:pPr marL="24130" marR="0" algn="ctr" eaLnBrk="0" fontAlgn="base" hangingPunct="0">
                        <a:lnSpc>
                          <a:spcPct val="100000"/>
                        </a:lnSpc>
                      </a:pPr>
                      <a:r>
                        <a:rPr lang="en-US" sz="1800" kern="100">
                          <a:effectLst/>
                          <a:latin typeface="Arial Narrow" panose="020B0606020202030204" pitchFamily="34" charset="0"/>
                        </a:rPr>
                        <a:t>Persyaratan Restitusi Pendahuluan</a:t>
                      </a:r>
                      <a:endParaRPr lang="en-ID" sz="1800" kern="100">
                        <a:effectLst/>
                        <a:latin typeface="Arial Narrow" panose="020B0606020202030204" pitchFamily="34" charset="0"/>
                        <a:ea typeface="Times New Roman" panose="02020603050405020304" pitchFamily="18" charset="0"/>
                      </a:endParaRPr>
                    </a:p>
                  </a:txBody>
                  <a:tcPr marL="36000" marR="36000" marT="0" marB="0"/>
                </a:tc>
                <a:extLst>
                  <a:ext uri="{0D108BD9-81ED-4DB2-BD59-A6C34878D82A}">
                    <a16:rowId xmlns:a16="http://schemas.microsoft.com/office/drawing/2014/main" val="2279510443"/>
                  </a:ext>
                </a:extLst>
              </a:tr>
              <a:tr h="138871">
                <a:tc>
                  <a:txBody>
                    <a:bodyPr/>
                    <a:lstStyle/>
                    <a:p>
                      <a:pPr marL="0" marR="0" algn="l">
                        <a:buNone/>
                      </a:pPr>
                      <a:r>
                        <a:rPr lang="en-US" sz="1800" b="1">
                          <a:solidFill>
                            <a:srgbClr val="C00000"/>
                          </a:solidFill>
                          <a:effectLst/>
                          <a:latin typeface="Arial Narrow" panose="020B0606020202030204" pitchFamily="34" charset="0"/>
                          <a:ea typeface="Times New Roman" panose="02020603050405020304" pitchFamily="18" charset="0"/>
                          <a:cs typeface="Times New Roman" panose="02020603050405020304" pitchFamily="18" charset="0"/>
                        </a:rPr>
                        <a:t>A.</a:t>
                      </a:r>
                      <a:endParaRPr lang="en-ID" sz="1800" b="1">
                        <a:solidFill>
                          <a:srgbClr val="C00000"/>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US" sz="1800" b="1">
                          <a:solidFill>
                            <a:srgbClr val="C00000"/>
                          </a:solidFill>
                          <a:effectLst/>
                          <a:latin typeface="Arial Narrow" panose="020B0606020202030204" pitchFamily="34" charset="0"/>
                          <a:ea typeface="Times New Roman" panose="02020603050405020304" pitchFamily="18" charset="0"/>
                          <a:cs typeface="Times New Roman" panose="02020603050405020304" pitchFamily="18" charset="0"/>
                        </a:rPr>
                        <a:t>WP dgn kriteria tertentu </a:t>
                      </a:r>
                      <a:r>
                        <a:rPr lang="en-US" sz="1800" b="0">
                          <a:solidFill>
                            <a:srgbClr val="C00000"/>
                          </a:solidFill>
                          <a:effectLst/>
                          <a:latin typeface="Arial Narrow" panose="020B0606020202030204" pitchFamily="34" charset="0"/>
                          <a:ea typeface="Times New Roman" panose="02020603050405020304" pitchFamily="18" charset="0"/>
                          <a:cs typeface="Times New Roman" panose="02020603050405020304" pitchFamily="18" charset="0"/>
                        </a:rPr>
                        <a:t>(lanjutan)</a:t>
                      </a:r>
                      <a:endParaRPr lang="en-ID" sz="1800" b="0">
                        <a:solidFill>
                          <a:srgbClr val="C00000"/>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extLst>
                  <a:ext uri="{0D108BD9-81ED-4DB2-BD59-A6C34878D82A}">
                    <a16:rowId xmlns:a16="http://schemas.microsoft.com/office/drawing/2014/main" val="1569893105"/>
                  </a:ext>
                </a:extLst>
              </a:tr>
              <a:tr h="138871">
                <a:tc>
                  <a:txBody>
                    <a:bodyPr/>
                    <a:lstStyle/>
                    <a:p>
                      <a:pPr marL="0" marR="0" algn="l">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A2.</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Persyaratan </a:t>
                      </a:r>
                      <a:r>
                        <a:rPr lang="en-US" sz="1800" b="0">
                          <a:effectLst/>
                          <a:latin typeface="Arial Narrow" panose="020B0606020202030204" pitchFamily="34" charset="0"/>
                          <a:ea typeface="Times New Roman" panose="02020603050405020304" pitchFamily="18" charset="0"/>
                          <a:cs typeface="Times New Roman" panose="02020603050405020304" pitchFamily="18" charset="0"/>
                        </a:rPr>
                        <a:t>sesuai PMK 28/2026</a:t>
                      </a:r>
                      <a:endParaRPr lang="en-ID" sz="1800" b="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extLst>
                  <a:ext uri="{0D108BD9-81ED-4DB2-BD59-A6C34878D82A}">
                    <a16:rowId xmlns:a16="http://schemas.microsoft.com/office/drawing/2014/main" val="3182500006"/>
                  </a:ext>
                </a:extLst>
              </a:tr>
              <a:tr h="138871">
                <a:tc>
                  <a:txBody>
                    <a:bodyPr/>
                    <a:lstStyle/>
                    <a:p>
                      <a:pPr marL="0" marR="0" algn="ctr">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3.</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Laporan keuangan yang diaudit oleh akuntan publik atau lembaga pengawasan keuangan pemerintah dengan pendapat wajar tanpa pengecualian selama 3 (tiga) tahun berturut-turut </a:t>
                      </a:r>
                    </a:p>
                  </a:txBody>
                  <a:tcPr marL="36000" marR="36000" marT="0" marB="0"/>
                </a:tc>
                <a:extLst>
                  <a:ext uri="{0D108BD9-81ED-4DB2-BD59-A6C34878D82A}">
                    <a16:rowId xmlns:a16="http://schemas.microsoft.com/office/drawing/2014/main" val="1996889019"/>
                  </a:ext>
                </a:extLst>
              </a:tr>
              <a:tr h="138871">
                <a:tc>
                  <a:txBody>
                    <a:bodyPr/>
                    <a:lstStyle/>
                    <a:p>
                      <a:pPr marL="0" marR="0" algn="r">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a.</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ID" sz="1800" kern="100">
                          <a:effectLst/>
                          <a:latin typeface="Arial Narrow" panose="020B0606020202030204" pitchFamily="34" charset="0"/>
                          <a:ea typeface="Times New Roman" panose="02020603050405020304" pitchFamily="18" charset="0"/>
                          <a:cs typeface="Times New Roman" panose="02020603050405020304" pitchFamily="18" charset="0"/>
                        </a:rPr>
                        <a:t>wajib dilampirkan dalam Surat Pemberitahuan Tahunan Pajak Penghasilan yang wajib disampaikan sebelum penetapan Wajib Pajak dengan kriteria tertentu;</a:t>
                      </a:r>
                    </a:p>
                  </a:txBody>
                  <a:tcPr marL="0" marR="0" marT="0" marB="0"/>
                </a:tc>
                <a:extLst>
                  <a:ext uri="{0D108BD9-81ED-4DB2-BD59-A6C34878D82A}">
                    <a16:rowId xmlns:a16="http://schemas.microsoft.com/office/drawing/2014/main" val="4256600046"/>
                  </a:ext>
                </a:extLst>
              </a:tr>
              <a:tr h="138871">
                <a:tc>
                  <a:txBody>
                    <a:bodyPr/>
                    <a:lstStyle/>
                    <a:p>
                      <a:pPr marL="0" marR="0" algn="r">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b.</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ID" sz="1800" kern="100">
                          <a:effectLst/>
                          <a:latin typeface="Arial Narrow" panose="020B0606020202030204" pitchFamily="34" charset="0"/>
                          <a:ea typeface="Times New Roman" panose="02020603050405020304" pitchFamily="18" charset="0"/>
                          <a:cs typeface="Times New Roman" panose="02020603050405020304" pitchFamily="18" charset="0"/>
                        </a:rPr>
                        <a:t>memperoleh pendapat wajar tanpa pengecualian (</a:t>
                      </a:r>
                      <a:r>
                        <a:rPr lang="en-ID" sz="1800" i="1" kern="100">
                          <a:effectLst/>
                          <a:latin typeface="Arial Narrow" panose="020B0606020202030204" pitchFamily="34" charset="0"/>
                          <a:ea typeface="Times New Roman" panose="02020603050405020304" pitchFamily="18" charset="0"/>
                          <a:cs typeface="Times New Roman" panose="02020603050405020304" pitchFamily="18" charset="0"/>
                        </a:rPr>
                        <a:t>unqualified opinion</a:t>
                      </a:r>
                      <a:r>
                        <a:rPr lang="en-ID" sz="1800" kern="100">
                          <a:effectLst/>
                          <a:latin typeface="Arial Narrow" panose="020B0606020202030204" pitchFamily="34" charset="0"/>
                          <a:ea typeface="Times New Roman" panose="02020603050405020304" pitchFamily="18" charset="0"/>
                          <a:cs typeface="Times New Roman" panose="02020603050405020304" pitchFamily="18" charset="0"/>
                        </a:rPr>
                        <a:t>), tidak termasuk pendapat wajar tanpa pengecualian dengan paragraf penjelas (</a:t>
                      </a:r>
                      <a:r>
                        <a:rPr lang="en-ID" sz="1800" i="1" kern="100">
                          <a:effectLst/>
                          <a:latin typeface="Arial Narrow" panose="020B0606020202030204" pitchFamily="34" charset="0"/>
                          <a:ea typeface="Times New Roman" panose="02020603050405020304" pitchFamily="18" charset="0"/>
                          <a:cs typeface="Times New Roman" panose="02020603050405020304" pitchFamily="18" charset="0"/>
                        </a:rPr>
                        <a:t>modified unqualified opinion</a:t>
                      </a:r>
                      <a:r>
                        <a:rPr lang="en-ID" sz="1800" kern="100">
                          <a:effectLst/>
                          <a:latin typeface="Arial Narrow" panose="020B0606020202030204" pitchFamily="34" charset="0"/>
                          <a:ea typeface="Times New Roman" panose="02020603050405020304" pitchFamily="18" charset="0"/>
                          <a:cs typeface="Times New Roman" panose="02020603050405020304" pitchFamily="18" charset="0"/>
                        </a:rPr>
                        <a:t>);</a:t>
                      </a:r>
                    </a:p>
                  </a:txBody>
                  <a:tcPr marL="0" marR="0" marT="0" marB="0"/>
                </a:tc>
                <a:extLst>
                  <a:ext uri="{0D108BD9-81ED-4DB2-BD59-A6C34878D82A}">
                    <a16:rowId xmlns:a16="http://schemas.microsoft.com/office/drawing/2014/main" val="643849837"/>
                  </a:ext>
                </a:extLst>
              </a:tr>
              <a:tr h="138871">
                <a:tc>
                  <a:txBody>
                    <a:bodyPr/>
                    <a:lstStyle/>
                    <a:p>
                      <a:pPr marL="0" marR="0" algn="r">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c.</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ID" sz="1800" kern="100">
                          <a:effectLst/>
                          <a:latin typeface="Arial Narrow" panose="020B0606020202030204" pitchFamily="34" charset="0"/>
                          <a:ea typeface="Times New Roman" panose="02020603050405020304" pitchFamily="18" charset="0"/>
                          <a:cs typeface="Times New Roman" panose="02020603050405020304" pitchFamily="18" charset="0"/>
                        </a:rPr>
                        <a:t>bukan merupakan laporan keuangan yang disajikan ulang (</a:t>
                      </a:r>
                      <a:r>
                        <a:rPr lang="en-ID" sz="1800" i="1" kern="100">
                          <a:effectLst/>
                          <a:latin typeface="Arial Narrow" panose="020B0606020202030204" pitchFamily="34" charset="0"/>
                          <a:ea typeface="Times New Roman" panose="02020603050405020304" pitchFamily="18" charset="0"/>
                          <a:cs typeface="Times New Roman" panose="02020603050405020304" pitchFamily="18" charset="0"/>
                        </a:rPr>
                        <a:t>restatement</a:t>
                      </a:r>
                      <a:r>
                        <a:rPr lang="en-ID" sz="1800" kern="100">
                          <a:effectLst/>
                          <a:latin typeface="Arial Narrow" panose="020B0606020202030204" pitchFamily="34" charset="0"/>
                          <a:ea typeface="Times New Roman" panose="02020603050405020304" pitchFamily="18" charset="0"/>
                          <a:cs typeface="Times New Roman" panose="02020603050405020304" pitchFamily="18" charset="0"/>
                        </a:rPr>
                        <a:t>) akibat koreksi kesalahan atau manipulasi data keuangan yang disertai dengan surat pernyataan pemenuhan kriteria laporan keuangan dari Wajib Pajak;</a:t>
                      </a:r>
                    </a:p>
                  </a:txBody>
                  <a:tcPr marL="0" marR="0" marT="0" marB="0"/>
                </a:tc>
                <a:extLst>
                  <a:ext uri="{0D108BD9-81ED-4DB2-BD59-A6C34878D82A}">
                    <a16:rowId xmlns:a16="http://schemas.microsoft.com/office/drawing/2014/main" val="4112913149"/>
                  </a:ext>
                </a:extLst>
              </a:tr>
              <a:tr h="138871">
                <a:tc>
                  <a:txBody>
                    <a:bodyPr/>
                    <a:lstStyle/>
                    <a:p>
                      <a:pPr marL="0" marR="0" algn="r">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d.</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ID" sz="1800" kern="100">
                          <a:effectLst/>
                          <a:latin typeface="Arial Narrow" panose="020B0606020202030204" pitchFamily="34" charset="0"/>
                          <a:ea typeface="Times New Roman" panose="02020603050405020304" pitchFamily="18" charset="0"/>
                          <a:cs typeface="Times New Roman" panose="02020603050405020304" pitchFamily="18" charset="0"/>
                        </a:rPr>
                        <a:t>dalam hal terdapat permintaan penjelasan atas data dan/atau keterangan atas laba/rugi fiskal yang terbit minimal 3 (tiga) bulan sebelum penetapan Wajib Pajak dengan kriteria tertentu, permintaan penjelasan atas data dan/atau keterangan tersebut harus diberikan tanggapan atau dilakukan pembahasan sesuai dengan ketentuan peraturan perundang-undangan di bidang perpajakan;</a:t>
                      </a:r>
                    </a:p>
                  </a:txBody>
                  <a:tcPr marL="0" marR="0" marT="0" marB="0"/>
                </a:tc>
                <a:extLst>
                  <a:ext uri="{0D108BD9-81ED-4DB2-BD59-A6C34878D82A}">
                    <a16:rowId xmlns:a16="http://schemas.microsoft.com/office/drawing/2014/main" val="3493549556"/>
                  </a:ext>
                </a:extLst>
              </a:tr>
              <a:tr h="138871">
                <a:tc>
                  <a:txBody>
                    <a:bodyPr/>
                    <a:lstStyle/>
                    <a:p>
                      <a:pPr marL="0" marR="0" algn="r">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e.</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ID" sz="1800" kern="100">
                          <a:effectLst/>
                          <a:latin typeface="Arial Narrow" panose="020B0606020202030204" pitchFamily="34" charset="0"/>
                          <a:ea typeface="Times New Roman" panose="02020603050405020304" pitchFamily="18" charset="0"/>
                          <a:cs typeface="Times New Roman" panose="02020603050405020304" pitchFamily="18" charset="0"/>
                        </a:rPr>
                        <a:t>tidak dilakukan koreksi atas laba/rugi fiskal lebih dari 5% (lima persen) berdasarkan hasil pemeriksaan untuk 3 (tiga) Tahun Pajak terakhir sebelum penetapan Wajib Pajak dengan kriteria tertentu, yang telah disetujui oleh Wajib Pajak atau telah memiliki kekuatan hukum tetap (inkrah); dan</a:t>
                      </a:r>
                    </a:p>
                  </a:txBody>
                  <a:tcPr marL="0" marR="0" marT="0" marB="0"/>
                </a:tc>
                <a:extLst>
                  <a:ext uri="{0D108BD9-81ED-4DB2-BD59-A6C34878D82A}">
                    <a16:rowId xmlns:a16="http://schemas.microsoft.com/office/drawing/2014/main" val="2357356997"/>
                  </a:ext>
                </a:extLst>
              </a:tr>
            </a:tbl>
          </a:graphicData>
        </a:graphic>
      </p:graphicFrame>
    </p:spTree>
    <p:extLst>
      <p:ext uri="{BB962C8B-B14F-4D97-AF65-F5344CB8AC3E}">
        <p14:creationId xmlns:p14="http://schemas.microsoft.com/office/powerpoint/2010/main" val="276087211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D55AB4-1137-1453-529C-A7A00B633686}"/>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D581E7EB-AF54-177F-E118-866010E433D7}"/>
              </a:ext>
            </a:extLst>
          </p:cNvPr>
          <p:cNvSpPr>
            <a:spLocks noGrp="1"/>
          </p:cNvSpPr>
          <p:nvPr>
            <p:ph type="sldNum" sz="quarter" idx="12"/>
          </p:nvPr>
        </p:nvSpPr>
        <p:spPr/>
        <p:txBody>
          <a:bodyPr/>
          <a:lstStyle/>
          <a:p>
            <a:fld id="{A41DA790-10AA-4C91-B558-F29F37CE99B4}" type="slidenum">
              <a:rPr lang="en-US" smtClean="0"/>
              <a:t>38</a:t>
            </a:fld>
            <a:endParaRPr lang="en-US"/>
          </a:p>
        </p:txBody>
      </p:sp>
      <p:sp>
        <p:nvSpPr>
          <p:cNvPr id="10" name="Title 9">
            <a:extLst>
              <a:ext uri="{FF2B5EF4-FFF2-40B4-BE49-F238E27FC236}">
                <a16:creationId xmlns:a16="http://schemas.microsoft.com/office/drawing/2014/main" id="{4246D155-A288-32FC-75C8-35AABF442BB2}"/>
              </a:ext>
            </a:extLst>
          </p:cNvPr>
          <p:cNvSpPr>
            <a:spLocks noGrp="1"/>
          </p:cNvSpPr>
          <p:nvPr>
            <p:ph type="title"/>
          </p:nvPr>
        </p:nvSpPr>
        <p:spPr/>
        <p:txBody>
          <a:bodyPr/>
          <a:lstStyle/>
          <a:p>
            <a:r>
              <a:rPr lang="en-US"/>
              <a:t>#4 Analisis dan Pembahasan</a:t>
            </a:r>
            <a:endParaRPr lang="en-ID"/>
          </a:p>
        </p:txBody>
      </p:sp>
      <p:graphicFrame>
        <p:nvGraphicFramePr>
          <p:cNvPr id="9" name="Table 7">
            <a:extLst>
              <a:ext uri="{FF2B5EF4-FFF2-40B4-BE49-F238E27FC236}">
                <a16:creationId xmlns:a16="http://schemas.microsoft.com/office/drawing/2014/main" id="{BAD4E239-B6B1-F4BD-B61E-90D6DE1252CE}"/>
              </a:ext>
            </a:extLst>
          </p:cNvPr>
          <p:cNvGraphicFramePr>
            <a:graphicFrameLocks noGrp="1"/>
          </p:cNvGraphicFramePr>
          <p:nvPr>
            <p:ph idx="1"/>
            <p:extLst>
              <p:ext uri="{D42A27DB-BD31-4B8C-83A1-F6EECF244321}">
                <p14:modId xmlns:p14="http://schemas.microsoft.com/office/powerpoint/2010/main" val="575257158"/>
              </p:ext>
            </p:extLst>
          </p:nvPr>
        </p:nvGraphicFramePr>
        <p:xfrm>
          <a:off x="414338" y="1695450"/>
          <a:ext cx="11344274" cy="3291840"/>
        </p:xfrm>
        <a:graphic>
          <a:graphicData uri="http://schemas.openxmlformats.org/drawingml/2006/table">
            <a:tbl>
              <a:tblPr firstRow="1" bandRow="1">
                <a:tableStyleId>{93296810-A885-4BE3-A3E7-6D5BEEA58F35}</a:tableStyleId>
              </a:tblPr>
              <a:tblGrid>
                <a:gridCol w="505537">
                  <a:extLst>
                    <a:ext uri="{9D8B030D-6E8A-4147-A177-3AD203B41FA5}">
                      <a16:colId xmlns:a16="http://schemas.microsoft.com/office/drawing/2014/main" val="3739428915"/>
                    </a:ext>
                  </a:extLst>
                </a:gridCol>
                <a:gridCol w="10838737">
                  <a:extLst>
                    <a:ext uri="{9D8B030D-6E8A-4147-A177-3AD203B41FA5}">
                      <a16:colId xmlns:a16="http://schemas.microsoft.com/office/drawing/2014/main" val="2380864523"/>
                    </a:ext>
                  </a:extLst>
                </a:gridCol>
              </a:tblGrid>
              <a:tr h="138871">
                <a:tc>
                  <a:txBody>
                    <a:bodyPr/>
                    <a:lstStyle/>
                    <a:p>
                      <a:pPr marL="0" marR="0" algn="ctr" eaLnBrk="0" fontAlgn="base" hangingPunct="0">
                        <a:lnSpc>
                          <a:spcPct val="100000"/>
                        </a:lnSpc>
                      </a:pPr>
                      <a:r>
                        <a:rPr lang="en-US" sz="1800" kern="100">
                          <a:effectLst/>
                          <a:latin typeface="Arial Narrow" panose="020B0606020202030204" pitchFamily="34" charset="0"/>
                        </a:rPr>
                        <a:t>No</a:t>
                      </a:r>
                      <a:endParaRPr lang="en-ID" sz="1800" kern="100">
                        <a:effectLst/>
                        <a:latin typeface="Arial Narrow" panose="020B0606020202030204" pitchFamily="34" charset="0"/>
                        <a:ea typeface="Times New Roman" panose="02020603050405020304" pitchFamily="18" charset="0"/>
                      </a:endParaRPr>
                    </a:p>
                  </a:txBody>
                  <a:tcPr marL="36000" marR="36000" marT="0" marB="0"/>
                </a:tc>
                <a:tc>
                  <a:txBody>
                    <a:bodyPr/>
                    <a:lstStyle/>
                    <a:p>
                      <a:pPr marL="24130" marR="0" algn="ctr" eaLnBrk="0" fontAlgn="base" hangingPunct="0">
                        <a:lnSpc>
                          <a:spcPct val="100000"/>
                        </a:lnSpc>
                      </a:pPr>
                      <a:r>
                        <a:rPr lang="en-US" sz="1800" kern="100">
                          <a:effectLst/>
                          <a:latin typeface="Arial Narrow" panose="020B0606020202030204" pitchFamily="34" charset="0"/>
                        </a:rPr>
                        <a:t>Persyaratan Restitusi Pendahuluan</a:t>
                      </a:r>
                      <a:endParaRPr lang="en-ID" sz="1800" kern="100">
                        <a:effectLst/>
                        <a:latin typeface="Arial Narrow" panose="020B0606020202030204" pitchFamily="34" charset="0"/>
                        <a:ea typeface="Times New Roman" panose="02020603050405020304" pitchFamily="18" charset="0"/>
                      </a:endParaRPr>
                    </a:p>
                  </a:txBody>
                  <a:tcPr marL="36000" marR="36000" marT="0" marB="0"/>
                </a:tc>
                <a:extLst>
                  <a:ext uri="{0D108BD9-81ED-4DB2-BD59-A6C34878D82A}">
                    <a16:rowId xmlns:a16="http://schemas.microsoft.com/office/drawing/2014/main" val="2279510443"/>
                  </a:ext>
                </a:extLst>
              </a:tr>
              <a:tr h="138871">
                <a:tc>
                  <a:txBody>
                    <a:bodyPr/>
                    <a:lstStyle/>
                    <a:p>
                      <a:pPr marL="0" marR="0" algn="l">
                        <a:buNone/>
                      </a:pPr>
                      <a:r>
                        <a:rPr lang="en-US" sz="1800" b="1">
                          <a:solidFill>
                            <a:srgbClr val="C00000"/>
                          </a:solidFill>
                          <a:effectLst/>
                          <a:latin typeface="Arial Narrow" panose="020B0606020202030204" pitchFamily="34" charset="0"/>
                          <a:ea typeface="Times New Roman" panose="02020603050405020304" pitchFamily="18" charset="0"/>
                          <a:cs typeface="Times New Roman" panose="02020603050405020304" pitchFamily="18" charset="0"/>
                        </a:rPr>
                        <a:t>A.</a:t>
                      </a:r>
                      <a:endParaRPr lang="en-ID" sz="1800" b="1">
                        <a:solidFill>
                          <a:srgbClr val="C00000"/>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US" sz="1800" b="1">
                          <a:solidFill>
                            <a:srgbClr val="C00000"/>
                          </a:solidFill>
                          <a:effectLst/>
                          <a:latin typeface="Arial Narrow" panose="020B0606020202030204" pitchFamily="34" charset="0"/>
                          <a:ea typeface="Times New Roman" panose="02020603050405020304" pitchFamily="18" charset="0"/>
                          <a:cs typeface="Times New Roman" panose="02020603050405020304" pitchFamily="18" charset="0"/>
                        </a:rPr>
                        <a:t>WP dgn kriteria tertentu </a:t>
                      </a:r>
                      <a:r>
                        <a:rPr lang="en-US" sz="1800" b="0">
                          <a:solidFill>
                            <a:srgbClr val="C00000"/>
                          </a:solidFill>
                          <a:effectLst/>
                          <a:latin typeface="Arial Narrow" panose="020B0606020202030204" pitchFamily="34" charset="0"/>
                          <a:ea typeface="Times New Roman" panose="02020603050405020304" pitchFamily="18" charset="0"/>
                          <a:cs typeface="Times New Roman" panose="02020603050405020304" pitchFamily="18" charset="0"/>
                        </a:rPr>
                        <a:t>(lanjutan)</a:t>
                      </a:r>
                      <a:endParaRPr lang="en-ID" sz="1800" b="0">
                        <a:solidFill>
                          <a:srgbClr val="C00000"/>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extLst>
                  <a:ext uri="{0D108BD9-81ED-4DB2-BD59-A6C34878D82A}">
                    <a16:rowId xmlns:a16="http://schemas.microsoft.com/office/drawing/2014/main" val="1569893105"/>
                  </a:ext>
                </a:extLst>
              </a:tr>
              <a:tr h="138871">
                <a:tc>
                  <a:txBody>
                    <a:bodyPr/>
                    <a:lstStyle/>
                    <a:p>
                      <a:pPr marL="0" marR="0" algn="l">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A2.</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Persyaratan </a:t>
                      </a:r>
                      <a:r>
                        <a:rPr lang="en-US" sz="1800" b="0">
                          <a:effectLst/>
                          <a:latin typeface="Arial Narrow" panose="020B0606020202030204" pitchFamily="34" charset="0"/>
                          <a:ea typeface="Times New Roman" panose="02020603050405020304" pitchFamily="18" charset="0"/>
                          <a:cs typeface="Times New Roman" panose="02020603050405020304" pitchFamily="18" charset="0"/>
                        </a:rPr>
                        <a:t>sesuai PMK 28/2026</a:t>
                      </a:r>
                      <a:endParaRPr lang="en-ID" sz="1800" b="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extLst>
                  <a:ext uri="{0D108BD9-81ED-4DB2-BD59-A6C34878D82A}">
                    <a16:rowId xmlns:a16="http://schemas.microsoft.com/office/drawing/2014/main" val="3182500006"/>
                  </a:ext>
                </a:extLst>
              </a:tr>
              <a:tr h="138871">
                <a:tc>
                  <a:txBody>
                    <a:bodyPr/>
                    <a:lstStyle/>
                    <a:p>
                      <a:pPr marL="0" marR="0" algn="ctr">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3.</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Laporan keuangan yang diaudit oleh akuntan publik ... selama 3 (tiga) tahun berturut-turut </a:t>
                      </a:r>
                    </a:p>
                  </a:txBody>
                  <a:tcPr marL="36000" marR="36000" marT="0" marB="0"/>
                </a:tc>
                <a:extLst>
                  <a:ext uri="{0D108BD9-81ED-4DB2-BD59-A6C34878D82A}">
                    <a16:rowId xmlns:a16="http://schemas.microsoft.com/office/drawing/2014/main" val="1996889019"/>
                  </a:ext>
                </a:extLst>
              </a:tr>
              <a:tr h="138871">
                <a:tc>
                  <a:txBody>
                    <a:bodyPr/>
                    <a:lstStyle/>
                    <a:p>
                      <a:pPr marL="0" marR="0" algn="r">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f.</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ID" sz="1800" kern="100">
                          <a:effectLst/>
                          <a:latin typeface="Arial Narrow" panose="020B0606020202030204" pitchFamily="34" charset="0"/>
                          <a:ea typeface="Times New Roman" panose="02020603050405020304" pitchFamily="18" charset="0"/>
                          <a:cs typeface="Times New Roman" panose="02020603050405020304" pitchFamily="18" charset="0"/>
                        </a:rPr>
                        <a:t>akuntan publik yang melakukan audit memenuhi ketentuan batas waktu 5 (lima) tahun pemberian jasa audit atas informasi keuangan historis sebagaimana dimaksud dalam peraturan pemerintah mengenai praktik akuntan publik yang disertai dengan surat pernyataan pemenuhan kriteria laporan keuangan dari Wajib Pajak.</a:t>
                      </a:r>
                    </a:p>
                  </a:txBody>
                  <a:tcPr marL="0" marR="0" marT="0" marB="0"/>
                </a:tc>
                <a:extLst>
                  <a:ext uri="{0D108BD9-81ED-4DB2-BD59-A6C34878D82A}">
                    <a16:rowId xmlns:a16="http://schemas.microsoft.com/office/drawing/2014/main" val="1132208231"/>
                  </a:ext>
                </a:extLst>
              </a:tr>
              <a:tr h="138871">
                <a:tc>
                  <a:txBody>
                    <a:bodyPr/>
                    <a:lstStyle/>
                    <a:p>
                      <a:pPr marL="0" marR="0" algn="ctr">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4.</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ID" sz="1800" kern="100">
                          <a:effectLst/>
                          <a:latin typeface="Arial Narrow" panose="020B0606020202030204" pitchFamily="34" charset="0"/>
                          <a:ea typeface="Times New Roman" panose="02020603050405020304" pitchFamily="18" charset="0"/>
                          <a:cs typeface="Times New Roman" panose="02020603050405020304" pitchFamily="18" charset="0"/>
                        </a:rPr>
                        <a:t>Pengertian tidak pernah dipidana karena melakukan tindak pidana di bidang perpajakan mencakup Wajib Pajak yang:</a:t>
                      </a:r>
                    </a:p>
                    <a:p>
                      <a:pPr marL="360000" marR="0" indent="-360000">
                        <a:buNone/>
                      </a:pPr>
                      <a:r>
                        <a:rPr lang="en-ID" sz="1800" kern="100">
                          <a:effectLst/>
                          <a:latin typeface="Arial Narrow" panose="020B0606020202030204" pitchFamily="34" charset="0"/>
                          <a:ea typeface="Times New Roman" panose="02020603050405020304" pitchFamily="18" charset="0"/>
                          <a:cs typeface="Times New Roman" panose="02020603050405020304" pitchFamily="18" charset="0"/>
                        </a:rPr>
                        <a:t>a.	telah terdaftar; dan</a:t>
                      </a:r>
                    </a:p>
                    <a:p>
                      <a:pPr marL="360000" marR="0" indent="-360000">
                        <a:buNone/>
                      </a:pPr>
                      <a:r>
                        <a:rPr lang="en-ID" sz="1800" kern="100">
                          <a:effectLst/>
                          <a:latin typeface="Arial Narrow" panose="020B0606020202030204" pitchFamily="34" charset="0"/>
                          <a:ea typeface="Times New Roman" panose="02020603050405020304" pitchFamily="18" charset="0"/>
                          <a:cs typeface="Times New Roman" panose="02020603050405020304" pitchFamily="18" charset="0"/>
                        </a:rPr>
                        <a:t>b.	tidak pernah dipidana karena melakukan tindak pidana di bidang perpajakan berdasarkan pu-tusan pengadilan yang telah mempunyai kekuatan hukum tetap,</a:t>
                      </a:r>
                    </a:p>
                    <a:p>
                      <a:pPr marL="0" marR="0">
                        <a:buNone/>
                      </a:pPr>
                      <a:r>
                        <a:rPr lang="en-ID" sz="1800" kern="100">
                          <a:effectLst/>
                          <a:latin typeface="Arial Narrow" panose="020B0606020202030204" pitchFamily="34" charset="0"/>
                          <a:ea typeface="Times New Roman" panose="02020603050405020304" pitchFamily="18" charset="0"/>
                          <a:cs typeface="Times New Roman" panose="02020603050405020304" pitchFamily="18" charset="0"/>
                        </a:rPr>
                        <a:t>selama 5 (lima) tahun terakhir sebelum penetapan Wajib Pajak dengan kriteria tertentu.</a:t>
                      </a:r>
                    </a:p>
                  </a:txBody>
                  <a:tcPr marL="0" marR="0" marT="0" marB="0"/>
                </a:tc>
                <a:extLst>
                  <a:ext uri="{0D108BD9-81ED-4DB2-BD59-A6C34878D82A}">
                    <a16:rowId xmlns:a16="http://schemas.microsoft.com/office/drawing/2014/main" val="1586746370"/>
                  </a:ext>
                </a:extLst>
              </a:tr>
            </a:tbl>
          </a:graphicData>
        </a:graphic>
      </p:graphicFrame>
    </p:spTree>
    <p:extLst>
      <p:ext uri="{BB962C8B-B14F-4D97-AF65-F5344CB8AC3E}">
        <p14:creationId xmlns:p14="http://schemas.microsoft.com/office/powerpoint/2010/main" val="128872097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FBAB6E-E4AA-63B8-383B-BB17BEAC4A35}"/>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8291A613-27D3-6F02-71EC-F9CDBFB3ADEC}"/>
              </a:ext>
            </a:extLst>
          </p:cNvPr>
          <p:cNvSpPr>
            <a:spLocks noGrp="1"/>
          </p:cNvSpPr>
          <p:nvPr>
            <p:ph type="sldNum" sz="quarter" idx="12"/>
          </p:nvPr>
        </p:nvSpPr>
        <p:spPr/>
        <p:txBody>
          <a:bodyPr/>
          <a:lstStyle/>
          <a:p>
            <a:fld id="{A41DA790-10AA-4C91-B558-F29F37CE99B4}" type="slidenum">
              <a:rPr lang="en-US" smtClean="0"/>
              <a:t>39</a:t>
            </a:fld>
            <a:endParaRPr lang="en-US"/>
          </a:p>
        </p:txBody>
      </p:sp>
      <p:sp>
        <p:nvSpPr>
          <p:cNvPr id="10" name="Title 9">
            <a:extLst>
              <a:ext uri="{FF2B5EF4-FFF2-40B4-BE49-F238E27FC236}">
                <a16:creationId xmlns:a16="http://schemas.microsoft.com/office/drawing/2014/main" id="{5C0F357A-16CF-D09E-D50F-F8C6811688E1}"/>
              </a:ext>
            </a:extLst>
          </p:cNvPr>
          <p:cNvSpPr>
            <a:spLocks noGrp="1"/>
          </p:cNvSpPr>
          <p:nvPr>
            <p:ph type="title"/>
          </p:nvPr>
        </p:nvSpPr>
        <p:spPr/>
        <p:txBody>
          <a:bodyPr/>
          <a:lstStyle/>
          <a:p>
            <a:r>
              <a:rPr lang="en-US"/>
              <a:t>#4 Analisis dan Pembahasan</a:t>
            </a:r>
            <a:endParaRPr lang="en-ID"/>
          </a:p>
        </p:txBody>
      </p:sp>
      <p:graphicFrame>
        <p:nvGraphicFramePr>
          <p:cNvPr id="9" name="Table 7">
            <a:extLst>
              <a:ext uri="{FF2B5EF4-FFF2-40B4-BE49-F238E27FC236}">
                <a16:creationId xmlns:a16="http://schemas.microsoft.com/office/drawing/2014/main" id="{BE88075E-E903-C64E-59BB-FE4E2DED4239}"/>
              </a:ext>
            </a:extLst>
          </p:cNvPr>
          <p:cNvGraphicFramePr>
            <a:graphicFrameLocks noGrp="1"/>
          </p:cNvGraphicFramePr>
          <p:nvPr>
            <p:ph idx="1"/>
            <p:extLst>
              <p:ext uri="{D42A27DB-BD31-4B8C-83A1-F6EECF244321}">
                <p14:modId xmlns:p14="http://schemas.microsoft.com/office/powerpoint/2010/main" val="1259021567"/>
              </p:ext>
            </p:extLst>
          </p:nvPr>
        </p:nvGraphicFramePr>
        <p:xfrm>
          <a:off x="414338" y="1695450"/>
          <a:ext cx="11344274" cy="4389120"/>
        </p:xfrm>
        <a:graphic>
          <a:graphicData uri="http://schemas.openxmlformats.org/drawingml/2006/table">
            <a:tbl>
              <a:tblPr firstRow="1" bandRow="1">
                <a:tableStyleId>{93296810-A885-4BE3-A3E7-6D5BEEA58F35}</a:tableStyleId>
              </a:tblPr>
              <a:tblGrid>
                <a:gridCol w="505537">
                  <a:extLst>
                    <a:ext uri="{9D8B030D-6E8A-4147-A177-3AD203B41FA5}">
                      <a16:colId xmlns:a16="http://schemas.microsoft.com/office/drawing/2014/main" val="3739428915"/>
                    </a:ext>
                  </a:extLst>
                </a:gridCol>
                <a:gridCol w="10838737">
                  <a:extLst>
                    <a:ext uri="{9D8B030D-6E8A-4147-A177-3AD203B41FA5}">
                      <a16:colId xmlns:a16="http://schemas.microsoft.com/office/drawing/2014/main" val="2380864523"/>
                    </a:ext>
                  </a:extLst>
                </a:gridCol>
              </a:tblGrid>
              <a:tr h="138871">
                <a:tc>
                  <a:txBody>
                    <a:bodyPr/>
                    <a:lstStyle/>
                    <a:p>
                      <a:pPr marL="0" marR="0" algn="ctr" eaLnBrk="0" fontAlgn="base" hangingPunct="0">
                        <a:lnSpc>
                          <a:spcPct val="100000"/>
                        </a:lnSpc>
                      </a:pPr>
                      <a:r>
                        <a:rPr lang="en-US" sz="1800" kern="100">
                          <a:effectLst/>
                          <a:latin typeface="Arial Narrow" panose="020B0606020202030204" pitchFamily="34" charset="0"/>
                        </a:rPr>
                        <a:t>No</a:t>
                      </a:r>
                      <a:endParaRPr lang="en-ID" sz="1800" kern="100">
                        <a:effectLst/>
                        <a:latin typeface="Arial Narrow" panose="020B0606020202030204" pitchFamily="34" charset="0"/>
                        <a:ea typeface="Times New Roman" panose="02020603050405020304" pitchFamily="18" charset="0"/>
                      </a:endParaRPr>
                    </a:p>
                  </a:txBody>
                  <a:tcPr marL="36000" marR="36000" marT="0" marB="0" anchor="ctr"/>
                </a:tc>
                <a:tc>
                  <a:txBody>
                    <a:bodyPr/>
                    <a:lstStyle/>
                    <a:p>
                      <a:pPr marL="24130" marR="0" algn="ctr" eaLnBrk="0" fontAlgn="base" hangingPunct="0">
                        <a:lnSpc>
                          <a:spcPct val="100000"/>
                        </a:lnSpc>
                      </a:pPr>
                      <a:r>
                        <a:rPr lang="en-US" sz="1800" kern="100">
                          <a:effectLst/>
                          <a:latin typeface="Arial Narrow" panose="020B0606020202030204" pitchFamily="34" charset="0"/>
                        </a:rPr>
                        <a:t>Persyaratan Restitusi Pendahuluan</a:t>
                      </a:r>
                      <a:endParaRPr lang="en-ID" sz="1800" kern="100">
                        <a:effectLst/>
                        <a:latin typeface="Arial Narrow" panose="020B0606020202030204" pitchFamily="34" charset="0"/>
                        <a:ea typeface="Times New Roman" panose="02020603050405020304" pitchFamily="18" charset="0"/>
                      </a:endParaRPr>
                    </a:p>
                  </a:txBody>
                  <a:tcPr marL="36000" marR="36000" marT="0" marB="0" anchor="ctr"/>
                </a:tc>
                <a:extLst>
                  <a:ext uri="{0D108BD9-81ED-4DB2-BD59-A6C34878D82A}">
                    <a16:rowId xmlns:a16="http://schemas.microsoft.com/office/drawing/2014/main" val="2279510443"/>
                  </a:ext>
                </a:extLst>
              </a:tr>
              <a:tr h="138871">
                <a:tc>
                  <a:txBody>
                    <a:bodyPr/>
                    <a:lstStyle/>
                    <a:p>
                      <a:pPr marL="0" marR="0" algn="l">
                        <a:buNone/>
                      </a:pPr>
                      <a:r>
                        <a:rPr lang="en-US" sz="1800" b="1">
                          <a:solidFill>
                            <a:srgbClr val="C00000"/>
                          </a:solidFill>
                          <a:effectLst/>
                          <a:latin typeface="Arial Narrow" panose="020B0606020202030204" pitchFamily="34" charset="0"/>
                          <a:ea typeface="Times New Roman" panose="02020603050405020304" pitchFamily="18" charset="0"/>
                          <a:cs typeface="Times New Roman" panose="02020603050405020304" pitchFamily="18" charset="0"/>
                        </a:rPr>
                        <a:t>B</a:t>
                      </a:r>
                      <a:endParaRPr lang="en-ID" sz="1800" b="1">
                        <a:solidFill>
                          <a:srgbClr val="C00000"/>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US" sz="1800" b="1">
                          <a:solidFill>
                            <a:srgbClr val="C00000"/>
                          </a:solidFill>
                          <a:effectLst/>
                          <a:latin typeface="Arial Narrow" panose="020B0606020202030204" pitchFamily="34" charset="0"/>
                          <a:ea typeface="Times New Roman" panose="02020603050405020304" pitchFamily="18" charset="0"/>
                          <a:cs typeface="Times New Roman" panose="02020603050405020304" pitchFamily="18" charset="0"/>
                        </a:rPr>
                        <a:t>WP yang memenuhi persyaratan tertentu</a:t>
                      </a:r>
                      <a:endParaRPr lang="en-ID" sz="1800" b="1">
                        <a:solidFill>
                          <a:srgbClr val="C00000"/>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extLst>
                  <a:ext uri="{0D108BD9-81ED-4DB2-BD59-A6C34878D82A}">
                    <a16:rowId xmlns:a16="http://schemas.microsoft.com/office/drawing/2014/main" val="2047098703"/>
                  </a:ext>
                </a:extLst>
              </a:tr>
              <a:tr h="138871">
                <a:tc>
                  <a:txBody>
                    <a:bodyPr/>
                    <a:lstStyle/>
                    <a:p>
                      <a:pPr marL="0" marR="0" algn="r">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B1</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Persyaratan </a:t>
                      </a:r>
                      <a:r>
                        <a:rPr lang="en-US" sz="1800" b="0">
                          <a:effectLst/>
                          <a:latin typeface="Arial Narrow" panose="020B0606020202030204" pitchFamily="34" charset="0"/>
                          <a:ea typeface="Times New Roman" panose="02020603050405020304" pitchFamily="18" charset="0"/>
                          <a:cs typeface="Times New Roman" panose="02020603050405020304" pitchFamily="18" charset="0"/>
                        </a:rPr>
                        <a:t>sesuai Pasal 17D UU KUP</a:t>
                      </a:r>
                      <a:endParaRPr lang="en-ID" sz="1800" b="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extLst>
                  <a:ext uri="{0D108BD9-81ED-4DB2-BD59-A6C34878D82A}">
                    <a16:rowId xmlns:a16="http://schemas.microsoft.com/office/drawing/2014/main" val="3182500006"/>
                  </a:ext>
                </a:extLst>
              </a:tr>
              <a:tr h="138871">
                <a:tc>
                  <a:txBody>
                    <a:bodyPr/>
                    <a:lstStyle/>
                    <a:p>
                      <a:pPr marL="0" marR="0" algn="r">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1</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WPOP </a:t>
                      </a:r>
                      <a:r>
                        <a:rPr lang="x-none" sz="1800">
                          <a:effectLst/>
                          <a:latin typeface="Arial Narrow" panose="020B0606020202030204" pitchFamily="34" charset="0"/>
                          <a:ea typeface="Times New Roman" panose="02020603050405020304" pitchFamily="18" charset="0"/>
                          <a:cs typeface="Times New Roman" panose="02020603050405020304" pitchFamily="18" charset="0"/>
                        </a:rPr>
                        <a:t>yang tidak menjalankan usaha atau pekerjaan bebas;</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extLst>
                  <a:ext uri="{0D108BD9-81ED-4DB2-BD59-A6C34878D82A}">
                    <a16:rowId xmlns:a16="http://schemas.microsoft.com/office/drawing/2014/main" val="3043153304"/>
                  </a:ext>
                </a:extLst>
              </a:tr>
              <a:tr h="138871">
                <a:tc>
                  <a:txBody>
                    <a:bodyPr/>
                    <a:lstStyle/>
                    <a:p>
                      <a:pPr marL="0" marR="0" algn="r">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2</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WPOP </a:t>
                      </a:r>
                      <a:r>
                        <a:rPr lang="x-none" sz="1800">
                          <a:effectLst/>
                          <a:latin typeface="Arial Narrow" panose="020B0606020202030204" pitchFamily="34" charset="0"/>
                          <a:ea typeface="Times New Roman" panose="02020603050405020304" pitchFamily="18" charset="0"/>
                          <a:cs typeface="Times New Roman" panose="02020603050405020304" pitchFamily="18" charset="0"/>
                        </a:rPr>
                        <a:t>yang menjalankan usaha atau pekerjaan bebas dengan jumlah peredaran usaha dan jumlah lebih bayar sampai dengan jumlah tertentu;</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extLst>
                  <a:ext uri="{0D108BD9-81ED-4DB2-BD59-A6C34878D82A}">
                    <a16:rowId xmlns:a16="http://schemas.microsoft.com/office/drawing/2014/main" val="1981126221"/>
                  </a:ext>
                </a:extLst>
              </a:tr>
              <a:tr h="138871">
                <a:tc>
                  <a:txBody>
                    <a:bodyPr/>
                    <a:lstStyle/>
                    <a:p>
                      <a:pPr marL="0" marR="0" algn="r">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3</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WP </a:t>
                      </a:r>
                      <a:r>
                        <a:rPr lang="x-none" sz="1800">
                          <a:effectLst/>
                          <a:latin typeface="Arial Narrow" panose="020B0606020202030204" pitchFamily="34" charset="0"/>
                          <a:ea typeface="Times New Roman" panose="02020603050405020304" pitchFamily="18" charset="0"/>
                          <a:cs typeface="Times New Roman" panose="02020603050405020304" pitchFamily="18" charset="0"/>
                        </a:rPr>
                        <a:t>badan dengan jumlah peredaran usaha dan jumlah lebih bayar sampai dengan jumlah tertentu; atau</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extLst>
                  <a:ext uri="{0D108BD9-81ED-4DB2-BD59-A6C34878D82A}">
                    <a16:rowId xmlns:a16="http://schemas.microsoft.com/office/drawing/2014/main" val="643849837"/>
                  </a:ext>
                </a:extLst>
              </a:tr>
              <a:tr h="138871">
                <a:tc>
                  <a:txBody>
                    <a:bodyPr/>
                    <a:lstStyle/>
                    <a:p>
                      <a:pPr marL="0" marR="0" algn="r">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4</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PKP </a:t>
                      </a:r>
                      <a:r>
                        <a:rPr lang="x-none" sz="1800">
                          <a:effectLst/>
                          <a:latin typeface="Arial Narrow" panose="020B0606020202030204" pitchFamily="34" charset="0"/>
                          <a:ea typeface="Times New Roman" panose="02020603050405020304" pitchFamily="18" charset="0"/>
                          <a:cs typeface="Times New Roman" panose="02020603050405020304" pitchFamily="18" charset="0"/>
                        </a:rPr>
                        <a:t>yang menyampaikan </a:t>
                      </a:r>
                      <a:r>
                        <a:rPr lang="en-US" sz="1800">
                          <a:effectLst/>
                          <a:latin typeface="Arial Narrow" panose="020B0606020202030204" pitchFamily="34" charset="0"/>
                          <a:ea typeface="Times New Roman" panose="02020603050405020304" pitchFamily="18" charset="0"/>
                          <a:cs typeface="Times New Roman" panose="02020603050405020304" pitchFamily="18" charset="0"/>
                        </a:rPr>
                        <a:t>SPT </a:t>
                      </a:r>
                      <a:r>
                        <a:rPr lang="x-none" sz="1800">
                          <a:effectLst/>
                          <a:latin typeface="Arial Narrow" panose="020B0606020202030204" pitchFamily="34" charset="0"/>
                          <a:ea typeface="Times New Roman" panose="02020603050405020304" pitchFamily="18" charset="0"/>
                          <a:cs typeface="Times New Roman" panose="02020603050405020304" pitchFamily="18" charset="0"/>
                        </a:rPr>
                        <a:t>Masa </a:t>
                      </a:r>
                      <a:r>
                        <a:rPr lang="en-US" sz="1800">
                          <a:effectLst/>
                          <a:latin typeface="Arial Narrow" panose="020B0606020202030204" pitchFamily="34" charset="0"/>
                          <a:ea typeface="Times New Roman" panose="02020603050405020304" pitchFamily="18" charset="0"/>
                          <a:cs typeface="Times New Roman" panose="02020603050405020304" pitchFamily="18" charset="0"/>
                        </a:rPr>
                        <a:t>PPN </a:t>
                      </a:r>
                      <a:r>
                        <a:rPr lang="x-none" sz="1800">
                          <a:effectLst/>
                          <a:latin typeface="Arial Narrow" panose="020B0606020202030204" pitchFamily="34" charset="0"/>
                          <a:ea typeface="Times New Roman" panose="02020603050405020304" pitchFamily="18" charset="0"/>
                          <a:cs typeface="Times New Roman" panose="02020603050405020304" pitchFamily="18" charset="0"/>
                        </a:rPr>
                        <a:t>dengan jumlah penyerahan dan jumlah lebih bayar sampai dengan jumlah tertentu</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extLst>
                  <a:ext uri="{0D108BD9-81ED-4DB2-BD59-A6C34878D82A}">
                    <a16:rowId xmlns:a16="http://schemas.microsoft.com/office/drawing/2014/main" val="4112913149"/>
                  </a:ext>
                </a:extLst>
              </a:tr>
              <a:tr h="138871">
                <a:tc>
                  <a:txBody>
                    <a:bodyPr/>
                    <a:lstStyle/>
                    <a:p>
                      <a:pPr marL="0" marR="0" algn="r">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B2</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Persyaratan </a:t>
                      </a:r>
                      <a:r>
                        <a:rPr lang="en-US" sz="1800" b="0">
                          <a:effectLst/>
                          <a:latin typeface="Arial Narrow" panose="020B0606020202030204" pitchFamily="34" charset="0"/>
                          <a:ea typeface="Times New Roman" panose="02020603050405020304" pitchFamily="18" charset="0"/>
                          <a:cs typeface="Times New Roman" panose="02020603050405020304" pitchFamily="18" charset="0"/>
                        </a:rPr>
                        <a:t>sesuai PMK 28/2026</a:t>
                      </a:r>
                      <a:endParaRPr lang="en-ID" sz="1800" b="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extLst>
                  <a:ext uri="{0D108BD9-81ED-4DB2-BD59-A6C34878D82A}">
                    <a16:rowId xmlns:a16="http://schemas.microsoft.com/office/drawing/2014/main" val="2419561210"/>
                  </a:ext>
                </a:extLst>
              </a:tr>
              <a:tr h="138871">
                <a:tc>
                  <a:txBody>
                    <a:bodyPr/>
                    <a:lstStyle/>
                    <a:p>
                      <a:pPr marL="0" marR="0" algn="r">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1</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ID" sz="1800" kern="100">
                          <a:effectLst/>
                          <a:latin typeface="Arial Narrow" panose="020B0606020202030204" pitchFamily="34" charset="0"/>
                          <a:ea typeface="Times New Roman" panose="02020603050405020304" pitchFamily="18" charset="0"/>
                          <a:cs typeface="Times New Roman" panose="02020603050405020304" pitchFamily="18" charset="0"/>
                        </a:rPr>
                        <a:t>WPOP yang tidak menjalankan usaha atau pekerjaan bebas yang menyampaikan SPT Tahunan PPh lebih bayar;</a:t>
                      </a:r>
                    </a:p>
                  </a:txBody>
                  <a:tcPr marL="0" marR="0" marT="0" marB="0"/>
                </a:tc>
                <a:extLst>
                  <a:ext uri="{0D108BD9-81ED-4DB2-BD59-A6C34878D82A}">
                    <a16:rowId xmlns:a16="http://schemas.microsoft.com/office/drawing/2014/main" val="216863330"/>
                  </a:ext>
                </a:extLst>
              </a:tr>
              <a:tr h="138871">
                <a:tc>
                  <a:txBody>
                    <a:bodyPr/>
                    <a:lstStyle/>
                    <a:p>
                      <a:pPr marL="0" marR="0" algn="r">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2</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ID" sz="1800" kern="100">
                          <a:effectLst/>
                          <a:latin typeface="Arial Narrow" panose="020B0606020202030204" pitchFamily="34" charset="0"/>
                          <a:ea typeface="Times New Roman" panose="02020603050405020304" pitchFamily="18" charset="0"/>
                          <a:cs typeface="Times New Roman" panose="02020603050405020304" pitchFamily="18" charset="0"/>
                        </a:rPr>
                        <a:t>WPOP yang menjalankan usaha atau pekerjaan bebas yang menyampaikan SPT Tahunan PPh lebih bayar, dengan jumlah lebih bayar paling banyak Rp 100.000.000,00 (seratus juta rupiah) untuk suatu Bagian Tahun Pajak atau Tahun Pajak;</a:t>
                      </a:r>
                    </a:p>
                  </a:txBody>
                  <a:tcPr marL="0" marR="0" marT="0" marB="0"/>
                </a:tc>
                <a:extLst>
                  <a:ext uri="{0D108BD9-81ED-4DB2-BD59-A6C34878D82A}">
                    <a16:rowId xmlns:a16="http://schemas.microsoft.com/office/drawing/2014/main" val="3558402429"/>
                  </a:ext>
                </a:extLst>
              </a:tr>
              <a:tr h="138871">
                <a:tc>
                  <a:txBody>
                    <a:bodyPr/>
                    <a:lstStyle/>
                    <a:p>
                      <a:pPr marL="0" marR="0" algn="r">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3</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ID" sz="1800" kern="100">
                          <a:effectLst/>
                          <a:latin typeface="Arial Narrow" panose="020B0606020202030204" pitchFamily="34" charset="0"/>
                          <a:ea typeface="Times New Roman" panose="02020603050405020304" pitchFamily="18" charset="0"/>
                          <a:cs typeface="Times New Roman" panose="02020603050405020304" pitchFamily="18" charset="0"/>
                        </a:rPr>
                        <a:t>WP Badan yang menyampaikan SPT Tahunan PPh lebih bayar dengan:</a:t>
                      </a:r>
                    </a:p>
                    <a:p>
                      <a:pPr marL="342900" marR="0" indent="-342900">
                        <a:buAutoNum type="alphaLcPeriod"/>
                      </a:pPr>
                      <a:r>
                        <a:rPr lang="en-ID" sz="1800" kern="100">
                          <a:effectLst/>
                          <a:latin typeface="Arial Narrow" panose="020B0606020202030204" pitchFamily="34" charset="0"/>
                          <a:ea typeface="Times New Roman" panose="02020603050405020304" pitchFamily="18" charset="0"/>
                          <a:cs typeface="Times New Roman" panose="02020603050405020304" pitchFamily="18" charset="0"/>
                        </a:rPr>
                        <a:t>jumlah peredaran usaha di atas Rp0,00 (nol rupiah) sampai dengan Rp50.000.000.000,00 (lima puluh miliar rupiah); dan</a:t>
                      </a:r>
                    </a:p>
                    <a:p>
                      <a:pPr marL="342900" marR="0" lvl="0" indent="-342900" algn="l" defTabSz="914400" rtl="0" eaLnBrk="1" fontAlgn="auto" latinLnBrk="0" hangingPunct="1">
                        <a:lnSpc>
                          <a:spcPct val="100000"/>
                        </a:lnSpc>
                        <a:spcBef>
                          <a:spcPts val="0"/>
                        </a:spcBef>
                        <a:spcAft>
                          <a:spcPts val="0"/>
                        </a:spcAft>
                        <a:buClrTx/>
                        <a:buSzTx/>
                        <a:buFontTx/>
                        <a:buAutoNum type="alphaLcPeriod"/>
                        <a:tabLst/>
                        <a:defRPr/>
                      </a:pPr>
                      <a:r>
                        <a:rPr lang="en-ID" sz="1800" kern="100">
                          <a:effectLst/>
                          <a:latin typeface="Arial Narrow" panose="020B0606020202030204" pitchFamily="34" charset="0"/>
                          <a:ea typeface="Times New Roman" panose="02020603050405020304" pitchFamily="18" charset="0"/>
                          <a:cs typeface="Times New Roman" panose="02020603050405020304" pitchFamily="18" charset="0"/>
                        </a:rPr>
                        <a:t>jumlah lebih bayar paling banyak Rp1.000.000.000,00 (satu miliar rupiah),</a:t>
                      </a:r>
                    </a:p>
                    <a:p>
                      <a:pPr marL="0" marR="0" indent="0">
                        <a:buNone/>
                      </a:pPr>
                      <a:r>
                        <a:rPr lang="en-ID" sz="1800" kern="100">
                          <a:effectLst/>
                          <a:latin typeface="Arial Narrow" panose="020B0606020202030204" pitchFamily="34" charset="0"/>
                        </a:rPr>
                        <a:t>untuk suatu Bagian Tahun Pajak atau Tahun Pajak; atau </a:t>
                      </a:r>
                      <a:endParaRPr lang="en-ID" sz="1800" kern="1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3453658041"/>
                  </a:ext>
                </a:extLst>
              </a:tr>
            </a:tbl>
          </a:graphicData>
        </a:graphic>
      </p:graphicFrame>
    </p:spTree>
    <p:extLst>
      <p:ext uri="{BB962C8B-B14F-4D97-AF65-F5344CB8AC3E}">
        <p14:creationId xmlns:p14="http://schemas.microsoft.com/office/powerpoint/2010/main" val="39786762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74613A57-55A4-1336-982E-5482AB68FBAF}"/>
              </a:ext>
            </a:extLst>
          </p:cNvPr>
          <p:cNvSpPr>
            <a:spLocks noGrp="1"/>
          </p:cNvSpPr>
          <p:nvPr>
            <p:ph type="ftr" sz="quarter" idx="11"/>
          </p:nvPr>
        </p:nvSpPr>
        <p:spPr/>
        <p:txBody>
          <a:bodyPr/>
          <a:lstStyle/>
          <a:p>
            <a:r>
              <a:rPr lang="it-IT"/>
              <a:t>Free Webinar/Workshop | Pratama Indomitra | Dr. Prianto Budi Saptono, Ak., CA, MBA.</a:t>
            </a:r>
            <a:endParaRPr lang="en-US"/>
          </a:p>
        </p:txBody>
      </p:sp>
      <p:sp>
        <p:nvSpPr>
          <p:cNvPr id="2" name="Slide Number Placeholder 1">
            <a:extLst>
              <a:ext uri="{FF2B5EF4-FFF2-40B4-BE49-F238E27FC236}">
                <a16:creationId xmlns:a16="http://schemas.microsoft.com/office/drawing/2014/main" id="{D333DE41-8928-466A-97E6-7D6C662B789D}"/>
              </a:ext>
            </a:extLst>
          </p:cNvPr>
          <p:cNvSpPr>
            <a:spLocks noGrp="1"/>
          </p:cNvSpPr>
          <p:nvPr>
            <p:ph type="sldNum" sz="quarter" idx="12"/>
          </p:nvPr>
        </p:nvSpPr>
        <p:spPr/>
        <p:txBody>
          <a:bodyPr/>
          <a:lstStyle/>
          <a:p>
            <a:fld id="{A41DA790-10AA-4C91-B558-F29F37CE99B4}" type="slidenum">
              <a:rPr lang="en-US" smtClean="0"/>
              <a:t>4</a:t>
            </a:fld>
            <a:endParaRPr lang="en-US"/>
          </a:p>
        </p:txBody>
      </p:sp>
      <p:sp>
        <p:nvSpPr>
          <p:cNvPr id="6" name="Title 5">
            <a:extLst>
              <a:ext uri="{FF2B5EF4-FFF2-40B4-BE49-F238E27FC236}">
                <a16:creationId xmlns:a16="http://schemas.microsoft.com/office/drawing/2014/main" id="{6B7CDEB0-48F3-96C0-4976-7E1ACCB9F2C7}"/>
              </a:ext>
            </a:extLst>
          </p:cNvPr>
          <p:cNvSpPr>
            <a:spLocks noGrp="1"/>
          </p:cNvSpPr>
          <p:nvPr>
            <p:ph type="title"/>
          </p:nvPr>
        </p:nvSpPr>
        <p:spPr/>
        <p:txBody>
          <a:bodyPr/>
          <a:lstStyle/>
          <a:p>
            <a:r>
              <a:rPr lang="en-US"/>
              <a:t>Agenda Pembahasan</a:t>
            </a:r>
          </a:p>
        </p:txBody>
      </p:sp>
      <p:sp>
        <p:nvSpPr>
          <p:cNvPr id="5" name="Content Placeholder 4">
            <a:extLst>
              <a:ext uri="{FF2B5EF4-FFF2-40B4-BE49-F238E27FC236}">
                <a16:creationId xmlns:a16="http://schemas.microsoft.com/office/drawing/2014/main" id="{080906BE-F8E3-1DD6-2F63-14459AAA39D7}"/>
              </a:ext>
            </a:extLst>
          </p:cNvPr>
          <p:cNvSpPr>
            <a:spLocks noGrp="1"/>
          </p:cNvSpPr>
          <p:nvPr>
            <p:ph sz="half" idx="1"/>
          </p:nvPr>
        </p:nvSpPr>
        <p:spPr/>
        <p:txBody>
          <a:bodyPr/>
          <a:lstStyle/>
          <a:p>
            <a:pPr marL="457200" indent="-457200">
              <a:buFont typeface="+mj-lt"/>
              <a:buAutoNum type="arabicPeriod"/>
            </a:pPr>
            <a:r>
              <a:rPr lang="en-US"/>
              <a:t>Latar Belakang</a:t>
            </a:r>
          </a:p>
          <a:p>
            <a:pPr marL="457200" indent="-457200">
              <a:buFont typeface="+mj-lt"/>
              <a:buAutoNum type="arabicPeriod"/>
            </a:pPr>
            <a:r>
              <a:rPr lang="en-US"/>
              <a:t>Logika Dasar Hukum Pajak</a:t>
            </a:r>
          </a:p>
          <a:p>
            <a:pPr marL="457200" indent="-457200">
              <a:buFont typeface="+mj-lt"/>
              <a:buAutoNum type="arabicPeriod"/>
            </a:pPr>
            <a:r>
              <a:rPr lang="en-ID"/>
              <a:t>Logika Dasar PPN</a:t>
            </a:r>
            <a:endParaRPr lang="it-IT"/>
          </a:p>
          <a:p>
            <a:pPr marL="457200" indent="-457200">
              <a:buFont typeface="+mj-lt"/>
              <a:buAutoNum type="arabicPeriod"/>
            </a:pPr>
            <a:r>
              <a:rPr lang="it-IT"/>
              <a:t>Membedah PMK 28/2026</a:t>
            </a:r>
          </a:p>
          <a:p>
            <a:pPr marL="457200" indent="-457200">
              <a:buFont typeface="+mj-lt"/>
              <a:buAutoNum type="arabicPeriod"/>
            </a:pPr>
            <a:r>
              <a:rPr lang="it-IT"/>
              <a:t>Membedah SPT PPN di Coretax</a:t>
            </a:r>
          </a:p>
          <a:p>
            <a:pPr marL="457200" indent="-457200">
              <a:buFont typeface="+mj-lt"/>
              <a:buAutoNum type="arabicPeriod"/>
            </a:pPr>
            <a:r>
              <a:rPr lang="en-US"/>
              <a:t>Pembahasan Metode Replace vs. Delta di SPT PPN</a:t>
            </a:r>
          </a:p>
        </p:txBody>
      </p:sp>
      <p:pic>
        <p:nvPicPr>
          <p:cNvPr id="11" name="Content Placeholder 9" descr="A picture containing text&#10;&#10;Description automatically generated">
            <a:extLst>
              <a:ext uri="{FF2B5EF4-FFF2-40B4-BE49-F238E27FC236}">
                <a16:creationId xmlns:a16="http://schemas.microsoft.com/office/drawing/2014/main" id="{182CD512-A6E1-B617-38D0-C1113DBDFE15}"/>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400006" y="1570891"/>
            <a:ext cx="5267335" cy="420256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1135989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52E460-4D83-137D-A3C8-A692063E8E33}"/>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C2EC6868-6BED-6242-F085-B3629F3197A5}"/>
              </a:ext>
            </a:extLst>
          </p:cNvPr>
          <p:cNvSpPr>
            <a:spLocks noGrp="1"/>
          </p:cNvSpPr>
          <p:nvPr>
            <p:ph type="sldNum" sz="quarter" idx="12"/>
          </p:nvPr>
        </p:nvSpPr>
        <p:spPr/>
        <p:txBody>
          <a:bodyPr/>
          <a:lstStyle/>
          <a:p>
            <a:fld id="{A41DA790-10AA-4C91-B558-F29F37CE99B4}" type="slidenum">
              <a:rPr lang="en-US" smtClean="0"/>
              <a:t>40</a:t>
            </a:fld>
            <a:endParaRPr lang="en-US"/>
          </a:p>
        </p:txBody>
      </p:sp>
      <p:sp>
        <p:nvSpPr>
          <p:cNvPr id="10" name="Title 9">
            <a:extLst>
              <a:ext uri="{FF2B5EF4-FFF2-40B4-BE49-F238E27FC236}">
                <a16:creationId xmlns:a16="http://schemas.microsoft.com/office/drawing/2014/main" id="{93B81B2B-62EA-10EB-ADE7-0C84B133CCAE}"/>
              </a:ext>
            </a:extLst>
          </p:cNvPr>
          <p:cNvSpPr>
            <a:spLocks noGrp="1"/>
          </p:cNvSpPr>
          <p:nvPr>
            <p:ph type="title"/>
          </p:nvPr>
        </p:nvSpPr>
        <p:spPr/>
        <p:txBody>
          <a:bodyPr/>
          <a:lstStyle/>
          <a:p>
            <a:r>
              <a:rPr lang="en-US"/>
              <a:t>#4 Analisis dan Pembahasan</a:t>
            </a:r>
            <a:endParaRPr lang="en-ID"/>
          </a:p>
        </p:txBody>
      </p:sp>
      <p:graphicFrame>
        <p:nvGraphicFramePr>
          <p:cNvPr id="9" name="Table 7">
            <a:extLst>
              <a:ext uri="{FF2B5EF4-FFF2-40B4-BE49-F238E27FC236}">
                <a16:creationId xmlns:a16="http://schemas.microsoft.com/office/drawing/2014/main" id="{68E4FFE7-3DB2-50D8-840B-7E5176B4AC6F}"/>
              </a:ext>
            </a:extLst>
          </p:cNvPr>
          <p:cNvGraphicFramePr>
            <a:graphicFrameLocks noGrp="1"/>
          </p:cNvGraphicFramePr>
          <p:nvPr>
            <p:ph idx="1"/>
            <p:extLst>
              <p:ext uri="{D42A27DB-BD31-4B8C-83A1-F6EECF244321}">
                <p14:modId xmlns:p14="http://schemas.microsoft.com/office/powerpoint/2010/main" val="402015261"/>
              </p:ext>
            </p:extLst>
          </p:nvPr>
        </p:nvGraphicFramePr>
        <p:xfrm>
          <a:off x="414338" y="1695450"/>
          <a:ext cx="11344274" cy="4114800"/>
        </p:xfrm>
        <a:graphic>
          <a:graphicData uri="http://schemas.openxmlformats.org/drawingml/2006/table">
            <a:tbl>
              <a:tblPr firstRow="1" bandRow="1">
                <a:tableStyleId>{93296810-A885-4BE3-A3E7-6D5BEEA58F35}</a:tableStyleId>
              </a:tblPr>
              <a:tblGrid>
                <a:gridCol w="505537">
                  <a:extLst>
                    <a:ext uri="{9D8B030D-6E8A-4147-A177-3AD203B41FA5}">
                      <a16:colId xmlns:a16="http://schemas.microsoft.com/office/drawing/2014/main" val="3739428915"/>
                    </a:ext>
                  </a:extLst>
                </a:gridCol>
                <a:gridCol w="10838737">
                  <a:extLst>
                    <a:ext uri="{9D8B030D-6E8A-4147-A177-3AD203B41FA5}">
                      <a16:colId xmlns:a16="http://schemas.microsoft.com/office/drawing/2014/main" val="2380864523"/>
                    </a:ext>
                  </a:extLst>
                </a:gridCol>
              </a:tblGrid>
              <a:tr h="138871">
                <a:tc>
                  <a:txBody>
                    <a:bodyPr/>
                    <a:lstStyle/>
                    <a:p>
                      <a:pPr marL="0" marR="0" algn="ctr" eaLnBrk="0" fontAlgn="base" hangingPunct="0">
                        <a:lnSpc>
                          <a:spcPct val="100000"/>
                        </a:lnSpc>
                      </a:pPr>
                      <a:r>
                        <a:rPr lang="en-US" sz="1800" kern="100">
                          <a:effectLst/>
                          <a:latin typeface="Arial Narrow" panose="020B0606020202030204" pitchFamily="34" charset="0"/>
                        </a:rPr>
                        <a:t>No</a:t>
                      </a:r>
                      <a:endParaRPr lang="en-ID" sz="1800" kern="100">
                        <a:effectLst/>
                        <a:latin typeface="Arial Narrow" panose="020B0606020202030204" pitchFamily="34" charset="0"/>
                        <a:ea typeface="Times New Roman" panose="02020603050405020304" pitchFamily="18" charset="0"/>
                      </a:endParaRPr>
                    </a:p>
                  </a:txBody>
                  <a:tcPr marL="36000" marR="36000" marT="0" marB="0" anchor="ctr"/>
                </a:tc>
                <a:tc>
                  <a:txBody>
                    <a:bodyPr/>
                    <a:lstStyle/>
                    <a:p>
                      <a:pPr marL="24130" marR="0" algn="ctr" eaLnBrk="0" fontAlgn="base" hangingPunct="0">
                        <a:lnSpc>
                          <a:spcPct val="100000"/>
                        </a:lnSpc>
                      </a:pPr>
                      <a:r>
                        <a:rPr lang="en-US" sz="1800" kern="100">
                          <a:effectLst/>
                          <a:latin typeface="Arial Narrow" panose="020B0606020202030204" pitchFamily="34" charset="0"/>
                        </a:rPr>
                        <a:t>Persyaratan Restitusi Pendahuluan</a:t>
                      </a:r>
                      <a:endParaRPr lang="en-ID" sz="1800" kern="100">
                        <a:effectLst/>
                        <a:latin typeface="Arial Narrow" panose="020B0606020202030204" pitchFamily="34" charset="0"/>
                        <a:ea typeface="Times New Roman" panose="02020603050405020304" pitchFamily="18" charset="0"/>
                      </a:endParaRPr>
                    </a:p>
                  </a:txBody>
                  <a:tcPr marL="36000" marR="36000" marT="0" marB="0" anchor="ctr"/>
                </a:tc>
                <a:extLst>
                  <a:ext uri="{0D108BD9-81ED-4DB2-BD59-A6C34878D82A}">
                    <a16:rowId xmlns:a16="http://schemas.microsoft.com/office/drawing/2014/main" val="2279510443"/>
                  </a:ext>
                </a:extLst>
              </a:tr>
              <a:tr h="138871">
                <a:tc>
                  <a:txBody>
                    <a:bodyPr/>
                    <a:lstStyle/>
                    <a:p>
                      <a:pPr marL="0" marR="0" algn="l">
                        <a:buNone/>
                      </a:pPr>
                      <a:r>
                        <a:rPr lang="en-US" sz="1800" b="1">
                          <a:solidFill>
                            <a:srgbClr val="C00000"/>
                          </a:solidFill>
                          <a:effectLst/>
                          <a:latin typeface="Arial Narrow" panose="020B0606020202030204" pitchFamily="34" charset="0"/>
                          <a:ea typeface="Times New Roman" panose="02020603050405020304" pitchFamily="18" charset="0"/>
                          <a:cs typeface="Times New Roman" panose="02020603050405020304" pitchFamily="18" charset="0"/>
                        </a:rPr>
                        <a:t>B.</a:t>
                      </a:r>
                      <a:endParaRPr lang="en-ID" sz="1800" b="1">
                        <a:solidFill>
                          <a:srgbClr val="C00000"/>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US" sz="1800" b="1">
                          <a:solidFill>
                            <a:srgbClr val="C00000"/>
                          </a:solidFill>
                          <a:effectLst/>
                          <a:latin typeface="Arial Narrow" panose="020B0606020202030204" pitchFamily="34" charset="0"/>
                          <a:ea typeface="Times New Roman" panose="02020603050405020304" pitchFamily="18" charset="0"/>
                          <a:cs typeface="Times New Roman" panose="02020603050405020304" pitchFamily="18" charset="0"/>
                        </a:rPr>
                        <a:t>WP yang memenuhi persyaratan tertentu </a:t>
                      </a:r>
                      <a:r>
                        <a:rPr lang="en-US" sz="1800" b="0">
                          <a:solidFill>
                            <a:srgbClr val="C00000"/>
                          </a:solidFill>
                          <a:effectLst/>
                          <a:latin typeface="Arial Narrow" panose="020B0606020202030204" pitchFamily="34" charset="0"/>
                          <a:ea typeface="Times New Roman" panose="02020603050405020304" pitchFamily="18" charset="0"/>
                          <a:cs typeface="Times New Roman" panose="02020603050405020304" pitchFamily="18" charset="0"/>
                        </a:rPr>
                        <a:t>(lanjutan)</a:t>
                      </a:r>
                      <a:endParaRPr lang="en-ID" sz="1800" b="1">
                        <a:solidFill>
                          <a:srgbClr val="C00000"/>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extLst>
                  <a:ext uri="{0D108BD9-81ED-4DB2-BD59-A6C34878D82A}">
                    <a16:rowId xmlns:a16="http://schemas.microsoft.com/office/drawing/2014/main" val="2047098703"/>
                  </a:ext>
                </a:extLst>
              </a:tr>
              <a:tr h="138871">
                <a:tc>
                  <a:txBody>
                    <a:bodyPr/>
                    <a:lstStyle/>
                    <a:p>
                      <a:pPr marL="0" marR="0" algn="l">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B2</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Persyaratan </a:t>
                      </a:r>
                      <a:r>
                        <a:rPr lang="en-US" sz="1800" b="0">
                          <a:effectLst/>
                          <a:latin typeface="Arial Narrow" panose="020B0606020202030204" pitchFamily="34" charset="0"/>
                          <a:ea typeface="Times New Roman" panose="02020603050405020304" pitchFamily="18" charset="0"/>
                          <a:cs typeface="Times New Roman" panose="02020603050405020304" pitchFamily="18" charset="0"/>
                        </a:rPr>
                        <a:t>sesuai PMK 28/2026 </a:t>
                      </a:r>
                      <a:r>
                        <a:rPr lang="en-US" sz="1800" kern="100">
                          <a:solidFill>
                            <a:srgbClr val="FF0000"/>
                          </a:solidFill>
                          <a:effectLst/>
                          <a:latin typeface="Arial Narrow" panose="020B0606020202030204" pitchFamily="34" charset="0"/>
                          <a:ea typeface="Times New Roman" panose="02020603050405020304" pitchFamily="18" charset="0"/>
                          <a:cs typeface="Times New Roman" panose="02020603050405020304" pitchFamily="18" charset="0"/>
                        </a:rPr>
                        <a:t>(lanjutan)</a:t>
                      </a:r>
                      <a:endParaRPr lang="en-ID" sz="1800" b="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extLst>
                  <a:ext uri="{0D108BD9-81ED-4DB2-BD59-A6C34878D82A}">
                    <a16:rowId xmlns:a16="http://schemas.microsoft.com/office/drawing/2014/main" val="3043153304"/>
                  </a:ext>
                </a:extLst>
              </a:tr>
              <a:tr h="138871">
                <a:tc>
                  <a:txBody>
                    <a:bodyPr/>
                    <a:lstStyle/>
                    <a:p>
                      <a:pPr marL="0" marR="0" algn="r">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4</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ID" sz="1800" kern="100">
                          <a:effectLst/>
                          <a:latin typeface="Arial Narrow" panose="020B0606020202030204" pitchFamily="34" charset="0"/>
                          <a:ea typeface="Times New Roman" panose="02020603050405020304" pitchFamily="18" charset="0"/>
                          <a:cs typeface="Times New Roman" panose="02020603050405020304" pitchFamily="18" charset="0"/>
                        </a:rPr>
                        <a:t>PKP yang menyampaikan SPT Masa PPN lebih bayar dengan:</a:t>
                      </a:r>
                    </a:p>
                    <a:p>
                      <a:pPr marL="342900" marR="0" indent="-342900">
                        <a:buAutoNum type="alphaLcPeriod"/>
                      </a:pPr>
                      <a:r>
                        <a:rPr lang="en-ID" sz="1800" kern="100">
                          <a:effectLst/>
                          <a:latin typeface="Arial Narrow" panose="020B0606020202030204" pitchFamily="34" charset="0"/>
                          <a:ea typeface="Times New Roman" panose="02020603050405020304" pitchFamily="18" charset="0"/>
                          <a:cs typeface="Times New Roman" panose="02020603050405020304" pitchFamily="18" charset="0"/>
                        </a:rPr>
                        <a:t>jumlah penyerahan di atas Rp0,00 (nol rupiah) sampai dengan Rp4.200.000.000,00 (empat miliar dua ratus juta rupiah); dan</a:t>
                      </a:r>
                    </a:p>
                    <a:p>
                      <a:pPr marL="342900" marR="0" indent="-342900">
                        <a:buAutoNum type="alphaLcPeriod"/>
                      </a:pPr>
                      <a:r>
                        <a:rPr lang="en-ID" sz="1800" kern="100">
                          <a:effectLst/>
                          <a:latin typeface="Arial Narrow" panose="020B0606020202030204" pitchFamily="34" charset="0"/>
                          <a:ea typeface="Times New Roman" panose="02020603050405020304" pitchFamily="18" charset="0"/>
                          <a:cs typeface="Times New Roman" panose="02020603050405020304" pitchFamily="18" charset="0"/>
                        </a:rPr>
                        <a:t>jumlah lebih bayar paling banyak Rp1.000.000.000,00 (satu miliar rupiah),</a:t>
                      </a:r>
                    </a:p>
                    <a:p>
                      <a:pPr>
                        <a:buNone/>
                      </a:pPr>
                      <a:r>
                        <a:rPr lang="en-ID" sz="1800" kern="100">
                          <a:effectLst/>
                          <a:latin typeface="Arial Narrow" panose="020B0606020202030204" pitchFamily="34" charset="0"/>
                        </a:rPr>
                        <a:t>untuk suatu Masa Pajak. </a:t>
                      </a:r>
                      <a:endParaRPr lang="en-ID" sz="1800" kern="1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3036748210"/>
                  </a:ext>
                </a:extLst>
              </a:tr>
              <a:tr h="138871">
                <a:tc>
                  <a:txBody>
                    <a:bodyPr/>
                    <a:lstStyle/>
                    <a:p>
                      <a:pPr marL="0" marR="0" algn="l">
                        <a:buNone/>
                      </a:pPr>
                      <a:r>
                        <a:rPr lang="en-US" sz="1800" b="1">
                          <a:solidFill>
                            <a:srgbClr val="C00000"/>
                          </a:solidFill>
                          <a:effectLst/>
                          <a:latin typeface="Arial Narrow" panose="020B0606020202030204" pitchFamily="34" charset="0"/>
                          <a:ea typeface="Times New Roman" panose="02020603050405020304" pitchFamily="18" charset="0"/>
                          <a:cs typeface="Times New Roman" panose="02020603050405020304" pitchFamily="18" charset="0"/>
                        </a:rPr>
                        <a:t>C</a:t>
                      </a:r>
                      <a:endParaRPr lang="en-ID" sz="1800" b="1">
                        <a:solidFill>
                          <a:srgbClr val="C00000"/>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US" sz="1800" b="1">
                          <a:solidFill>
                            <a:srgbClr val="C00000"/>
                          </a:solidFill>
                          <a:effectLst/>
                          <a:latin typeface="Arial Narrow" panose="020B0606020202030204" pitchFamily="34" charset="0"/>
                          <a:ea typeface="Times New Roman" panose="02020603050405020304" pitchFamily="18" charset="0"/>
                          <a:cs typeface="Times New Roman" panose="02020603050405020304" pitchFamily="18" charset="0"/>
                        </a:rPr>
                        <a:t>PKP berisiko rendah dan melakukan kegiatan tertentu sesuai PMK 28/2026</a:t>
                      </a:r>
                      <a:endParaRPr lang="en-ID" sz="1800" b="1">
                        <a:solidFill>
                          <a:srgbClr val="C00000"/>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extLst>
                  <a:ext uri="{0D108BD9-81ED-4DB2-BD59-A6C34878D82A}">
                    <a16:rowId xmlns:a16="http://schemas.microsoft.com/office/drawing/2014/main" val="3650896609"/>
                  </a:ext>
                </a:extLst>
              </a:tr>
              <a:tr h="138871">
                <a:tc>
                  <a:txBody>
                    <a:bodyPr/>
                    <a:lstStyle/>
                    <a:p>
                      <a:pPr marL="0" marR="0" algn="l">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C1</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US" sz="1800" kern="100">
                          <a:effectLst/>
                          <a:latin typeface="Arial Narrow" panose="020B0606020202030204" pitchFamily="34" charset="0"/>
                          <a:ea typeface="Times New Roman" panose="02020603050405020304" pitchFamily="18" charset="0"/>
                          <a:cs typeface="Times New Roman" panose="02020603050405020304" pitchFamily="18" charset="0"/>
                        </a:rPr>
                        <a:t>Cakupan PKP Berisiko Rendah </a:t>
                      </a:r>
                      <a:endParaRPr lang="en-ID" sz="1800" kern="1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extLst>
                  <a:ext uri="{0D108BD9-81ED-4DB2-BD59-A6C34878D82A}">
                    <a16:rowId xmlns:a16="http://schemas.microsoft.com/office/drawing/2014/main" val="1485739417"/>
                  </a:ext>
                </a:extLst>
              </a:tr>
              <a:tr h="138871">
                <a:tc>
                  <a:txBody>
                    <a:bodyPr/>
                    <a:lstStyle/>
                    <a:p>
                      <a:pPr marL="0" marR="0" algn="r">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1</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ID" sz="1800" kern="100">
                          <a:effectLst/>
                          <a:latin typeface="Arial Narrow" panose="020B0606020202030204" pitchFamily="34" charset="0"/>
                          <a:ea typeface="Times New Roman" panose="02020603050405020304" pitchFamily="18" charset="0"/>
                          <a:cs typeface="Times New Roman" panose="02020603050405020304" pitchFamily="18" charset="0"/>
                        </a:rPr>
                        <a:t>perusahaan yang sahamnya diperdagangkan di bursa efek di Indonesia;</a:t>
                      </a:r>
                    </a:p>
                  </a:txBody>
                  <a:tcPr marL="36000" marR="36000" marT="0" marB="0"/>
                </a:tc>
                <a:extLst>
                  <a:ext uri="{0D108BD9-81ED-4DB2-BD59-A6C34878D82A}">
                    <a16:rowId xmlns:a16="http://schemas.microsoft.com/office/drawing/2014/main" val="2204669174"/>
                  </a:ext>
                </a:extLst>
              </a:tr>
              <a:tr h="138871">
                <a:tc>
                  <a:txBody>
                    <a:bodyPr/>
                    <a:lstStyle/>
                    <a:p>
                      <a:pPr marL="0" marR="0" algn="r">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2</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ID" sz="1800" kern="100">
                          <a:effectLst/>
                          <a:latin typeface="Arial Narrow" panose="020B0606020202030204" pitchFamily="34" charset="0"/>
                          <a:ea typeface="Times New Roman" panose="02020603050405020304" pitchFamily="18" charset="0"/>
                          <a:cs typeface="Times New Roman" panose="02020603050405020304" pitchFamily="18" charset="0"/>
                        </a:rPr>
                        <a:t>BUMMN/D sesuai dengan ketentuan peraturan perundang-undangan yang mengatur mengenai BUMN dan BUMD;</a:t>
                      </a:r>
                    </a:p>
                  </a:txBody>
                  <a:tcPr marL="36000" marR="36000" marT="0" marB="0"/>
                </a:tc>
                <a:extLst>
                  <a:ext uri="{0D108BD9-81ED-4DB2-BD59-A6C34878D82A}">
                    <a16:rowId xmlns:a16="http://schemas.microsoft.com/office/drawing/2014/main" val="902370835"/>
                  </a:ext>
                </a:extLst>
              </a:tr>
              <a:tr h="138871">
                <a:tc>
                  <a:txBody>
                    <a:bodyPr/>
                    <a:lstStyle/>
                    <a:p>
                      <a:pPr marL="0" marR="0" algn="r">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3</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ID" sz="1800" kern="100">
                          <a:effectLst/>
                          <a:latin typeface="Arial Narrow" panose="020B0606020202030204" pitchFamily="34" charset="0"/>
                          <a:ea typeface="Times New Roman" panose="02020603050405020304" pitchFamily="18" charset="0"/>
                          <a:cs typeface="Times New Roman" panose="02020603050405020304" pitchFamily="18" charset="0"/>
                        </a:rPr>
                        <a:t>PKP yang telah ditetapkan sebagai mitra utama kepabeanan sesuai dengan ketentuan dalam peraturan menteri keuangan yang mengatur mengenai mitra utama kepabeanan;</a:t>
                      </a:r>
                    </a:p>
                  </a:txBody>
                  <a:tcPr marL="36000" marR="36000" marT="0" marB="0"/>
                </a:tc>
                <a:extLst>
                  <a:ext uri="{0D108BD9-81ED-4DB2-BD59-A6C34878D82A}">
                    <a16:rowId xmlns:a16="http://schemas.microsoft.com/office/drawing/2014/main" val="1030512562"/>
                  </a:ext>
                </a:extLst>
              </a:tr>
              <a:tr h="138871">
                <a:tc>
                  <a:txBody>
                    <a:bodyPr/>
                    <a:lstStyle/>
                    <a:p>
                      <a:pPr marL="0" marR="0" algn="r">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4</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ID" sz="1800" kern="100">
                          <a:effectLst/>
                          <a:latin typeface="Arial Narrow" panose="020B0606020202030204" pitchFamily="34" charset="0"/>
                          <a:ea typeface="Times New Roman" panose="02020603050405020304" pitchFamily="18" charset="0"/>
                          <a:cs typeface="Times New Roman" panose="02020603050405020304" pitchFamily="18" charset="0"/>
                        </a:rPr>
                        <a:t>PKP yang telah ditetapkan sebagai operator ekonomi bersertifikat (</a:t>
                      </a:r>
                      <a:r>
                        <a:rPr lang="en-ID" sz="1800" i="1" kern="100">
                          <a:effectLst/>
                          <a:latin typeface="Arial Narrow" panose="020B0606020202030204" pitchFamily="34" charset="0"/>
                          <a:ea typeface="Times New Roman" panose="02020603050405020304" pitchFamily="18" charset="0"/>
                          <a:cs typeface="Times New Roman" panose="02020603050405020304" pitchFamily="18" charset="0"/>
                        </a:rPr>
                        <a:t>authorized economic operator</a:t>
                      </a:r>
                      <a:r>
                        <a:rPr lang="en-ID" sz="1800" kern="100">
                          <a:effectLst/>
                          <a:latin typeface="Arial Narrow" panose="020B0606020202030204" pitchFamily="34" charset="0"/>
                          <a:ea typeface="Times New Roman" panose="02020603050405020304" pitchFamily="18" charset="0"/>
                          <a:cs typeface="Times New Roman" panose="02020603050405020304" pitchFamily="18" charset="0"/>
                        </a:rPr>
                        <a:t>) sesuai dengan ketentuan dalam peraturan menteri keuangan yang mengatur mengenai operator ekonomi bersertifikat (</a:t>
                      </a:r>
                      <a:r>
                        <a:rPr lang="en-ID" sz="1800" i="1" kern="100">
                          <a:effectLst/>
                          <a:latin typeface="Arial Narrow" panose="020B0606020202030204" pitchFamily="34" charset="0"/>
                          <a:ea typeface="Times New Roman" panose="02020603050405020304" pitchFamily="18" charset="0"/>
                          <a:cs typeface="Times New Roman" panose="02020603050405020304" pitchFamily="18" charset="0"/>
                        </a:rPr>
                        <a:t>authorized economic operator</a:t>
                      </a:r>
                      <a:r>
                        <a:rPr lang="en-ID" sz="1800" kern="100">
                          <a:effectLst/>
                          <a:latin typeface="Arial Narrow" panose="020B0606020202030204" pitchFamily="34" charset="0"/>
                          <a:ea typeface="Times New Roman" panose="02020603050405020304" pitchFamily="18" charset="0"/>
                          <a:cs typeface="Times New Roman" panose="02020603050405020304" pitchFamily="18" charset="0"/>
                        </a:rPr>
                        <a:t>);</a:t>
                      </a:r>
                    </a:p>
                  </a:txBody>
                  <a:tcPr marL="36000" marR="36000" marT="0" marB="0"/>
                </a:tc>
                <a:extLst>
                  <a:ext uri="{0D108BD9-81ED-4DB2-BD59-A6C34878D82A}">
                    <a16:rowId xmlns:a16="http://schemas.microsoft.com/office/drawing/2014/main" val="2299505959"/>
                  </a:ext>
                </a:extLst>
              </a:tr>
            </a:tbl>
          </a:graphicData>
        </a:graphic>
      </p:graphicFrame>
    </p:spTree>
    <p:extLst>
      <p:ext uri="{BB962C8B-B14F-4D97-AF65-F5344CB8AC3E}">
        <p14:creationId xmlns:p14="http://schemas.microsoft.com/office/powerpoint/2010/main" val="21035344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C52225-2B6E-58BB-E862-91289EA105A1}"/>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D728B4D1-5588-DF10-4907-7D7CCBD5AB13}"/>
              </a:ext>
            </a:extLst>
          </p:cNvPr>
          <p:cNvSpPr>
            <a:spLocks noGrp="1"/>
          </p:cNvSpPr>
          <p:nvPr>
            <p:ph type="sldNum" sz="quarter" idx="12"/>
          </p:nvPr>
        </p:nvSpPr>
        <p:spPr/>
        <p:txBody>
          <a:bodyPr/>
          <a:lstStyle/>
          <a:p>
            <a:fld id="{A41DA790-10AA-4C91-B558-F29F37CE99B4}" type="slidenum">
              <a:rPr lang="en-US" smtClean="0"/>
              <a:t>41</a:t>
            </a:fld>
            <a:endParaRPr lang="en-US"/>
          </a:p>
        </p:txBody>
      </p:sp>
      <p:sp>
        <p:nvSpPr>
          <p:cNvPr id="10" name="Title 9">
            <a:extLst>
              <a:ext uri="{FF2B5EF4-FFF2-40B4-BE49-F238E27FC236}">
                <a16:creationId xmlns:a16="http://schemas.microsoft.com/office/drawing/2014/main" id="{CBD2E745-C2FC-80E6-462E-7462EDB63FFE}"/>
              </a:ext>
            </a:extLst>
          </p:cNvPr>
          <p:cNvSpPr>
            <a:spLocks noGrp="1"/>
          </p:cNvSpPr>
          <p:nvPr>
            <p:ph type="title"/>
          </p:nvPr>
        </p:nvSpPr>
        <p:spPr/>
        <p:txBody>
          <a:bodyPr/>
          <a:lstStyle/>
          <a:p>
            <a:r>
              <a:rPr lang="en-US"/>
              <a:t>#4 Analisis dan Pembahasan</a:t>
            </a:r>
            <a:endParaRPr lang="en-ID"/>
          </a:p>
        </p:txBody>
      </p:sp>
      <p:graphicFrame>
        <p:nvGraphicFramePr>
          <p:cNvPr id="9" name="Table 7">
            <a:extLst>
              <a:ext uri="{FF2B5EF4-FFF2-40B4-BE49-F238E27FC236}">
                <a16:creationId xmlns:a16="http://schemas.microsoft.com/office/drawing/2014/main" id="{07713213-356D-7347-9334-D16464699CAF}"/>
              </a:ext>
            </a:extLst>
          </p:cNvPr>
          <p:cNvGraphicFramePr>
            <a:graphicFrameLocks noGrp="1"/>
          </p:cNvGraphicFramePr>
          <p:nvPr>
            <p:ph idx="1"/>
            <p:extLst>
              <p:ext uri="{D42A27DB-BD31-4B8C-83A1-F6EECF244321}">
                <p14:modId xmlns:p14="http://schemas.microsoft.com/office/powerpoint/2010/main" val="2353567016"/>
              </p:ext>
            </p:extLst>
          </p:nvPr>
        </p:nvGraphicFramePr>
        <p:xfrm>
          <a:off x="414338" y="1695450"/>
          <a:ext cx="11344274" cy="4114800"/>
        </p:xfrm>
        <a:graphic>
          <a:graphicData uri="http://schemas.openxmlformats.org/drawingml/2006/table">
            <a:tbl>
              <a:tblPr firstRow="1" bandRow="1">
                <a:tableStyleId>{93296810-A885-4BE3-A3E7-6D5BEEA58F35}</a:tableStyleId>
              </a:tblPr>
              <a:tblGrid>
                <a:gridCol w="392112">
                  <a:extLst>
                    <a:ext uri="{9D8B030D-6E8A-4147-A177-3AD203B41FA5}">
                      <a16:colId xmlns:a16="http://schemas.microsoft.com/office/drawing/2014/main" val="3739428915"/>
                    </a:ext>
                  </a:extLst>
                </a:gridCol>
                <a:gridCol w="10952162">
                  <a:extLst>
                    <a:ext uri="{9D8B030D-6E8A-4147-A177-3AD203B41FA5}">
                      <a16:colId xmlns:a16="http://schemas.microsoft.com/office/drawing/2014/main" val="2380864523"/>
                    </a:ext>
                  </a:extLst>
                </a:gridCol>
              </a:tblGrid>
              <a:tr h="138871">
                <a:tc>
                  <a:txBody>
                    <a:bodyPr/>
                    <a:lstStyle/>
                    <a:p>
                      <a:pPr marL="0" marR="0" algn="ctr" eaLnBrk="0" fontAlgn="base" hangingPunct="0">
                        <a:lnSpc>
                          <a:spcPct val="100000"/>
                        </a:lnSpc>
                      </a:pPr>
                      <a:r>
                        <a:rPr lang="en-US" sz="1800" kern="100">
                          <a:effectLst/>
                          <a:latin typeface="Arial Narrow" panose="020B0606020202030204" pitchFamily="34" charset="0"/>
                        </a:rPr>
                        <a:t>No</a:t>
                      </a:r>
                      <a:endParaRPr lang="en-ID" sz="1800" kern="100">
                        <a:effectLst/>
                        <a:latin typeface="Arial Narrow" panose="020B0606020202030204" pitchFamily="34" charset="0"/>
                        <a:ea typeface="Times New Roman" panose="02020603050405020304" pitchFamily="18" charset="0"/>
                      </a:endParaRPr>
                    </a:p>
                  </a:txBody>
                  <a:tcPr marL="36000" marR="36000" marT="0" marB="0"/>
                </a:tc>
                <a:tc>
                  <a:txBody>
                    <a:bodyPr/>
                    <a:lstStyle/>
                    <a:p>
                      <a:pPr marL="24130" marR="0" algn="ctr" eaLnBrk="0" fontAlgn="base" hangingPunct="0">
                        <a:lnSpc>
                          <a:spcPct val="100000"/>
                        </a:lnSpc>
                      </a:pPr>
                      <a:r>
                        <a:rPr lang="en-US" sz="1800" kern="100">
                          <a:effectLst/>
                          <a:latin typeface="Arial Narrow" panose="020B0606020202030204" pitchFamily="34" charset="0"/>
                        </a:rPr>
                        <a:t>Persyaratan</a:t>
                      </a:r>
                      <a:endParaRPr lang="en-ID" sz="1800" kern="100">
                        <a:effectLst/>
                        <a:latin typeface="Arial Narrow" panose="020B0606020202030204" pitchFamily="34" charset="0"/>
                        <a:ea typeface="Times New Roman" panose="02020603050405020304" pitchFamily="18" charset="0"/>
                      </a:endParaRPr>
                    </a:p>
                  </a:txBody>
                  <a:tcPr marL="36000" marR="36000" marT="0" marB="0"/>
                </a:tc>
                <a:extLst>
                  <a:ext uri="{0D108BD9-81ED-4DB2-BD59-A6C34878D82A}">
                    <a16:rowId xmlns:a16="http://schemas.microsoft.com/office/drawing/2014/main" val="2279510443"/>
                  </a:ext>
                </a:extLst>
              </a:tr>
              <a:tr h="138871">
                <a:tc>
                  <a:txBody>
                    <a:bodyPr/>
                    <a:lstStyle/>
                    <a:p>
                      <a:pPr marL="0" marR="0" algn="l">
                        <a:buNone/>
                      </a:pPr>
                      <a:r>
                        <a:rPr lang="en-US" sz="1800" b="1">
                          <a:effectLst/>
                          <a:latin typeface="Arial Narrow" panose="020B0606020202030204" pitchFamily="34" charset="0"/>
                          <a:ea typeface="Times New Roman" panose="02020603050405020304" pitchFamily="18" charset="0"/>
                          <a:cs typeface="Times New Roman" panose="02020603050405020304" pitchFamily="18" charset="0"/>
                        </a:rPr>
                        <a:t>C</a:t>
                      </a:r>
                      <a:endParaRPr lang="en-ID" sz="1800" b="1">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US" sz="1800" b="1">
                          <a:effectLst/>
                          <a:latin typeface="Arial Narrow" panose="020B0606020202030204" pitchFamily="34" charset="0"/>
                          <a:ea typeface="Times New Roman" panose="02020603050405020304" pitchFamily="18" charset="0"/>
                          <a:cs typeface="Times New Roman" panose="02020603050405020304" pitchFamily="18" charset="0"/>
                        </a:rPr>
                        <a:t>PKP berisiko rendah dan melakukan kegiatan tertentu sesuai PMK 28/2026</a:t>
                      </a:r>
                      <a:endParaRPr lang="en-ID" sz="1800" b="1">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extLst>
                  <a:ext uri="{0D108BD9-81ED-4DB2-BD59-A6C34878D82A}">
                    <a16:rowId xmlns:a16="http://schemas.microsoft.com/office/drawing/2014/main" val="818780226"/>
                  </a:ext>
                </a:extLst>
              </a:tr>
              <a:tr h="138871">
                <a:tc>
                  <a:txBody>
                    <a:bodyPr/>
                    <a:lstStyle/>
                    <a:p>
                      <a:pPr marL="0" marR="0" algn="l">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C1</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US" sz="1800" kern="100">
                          <a:effectLst/>
                          <a:latin typeface="Arial Narrow" panose="020B0606020202030204" pitchFamily="34" charset="0"/>
                          <a:ea typeface="Times New Roman" panose="02020603050405020304" pitchFamily="18" charset="0"/>
                          <a:cs typeface="Times New Roman" panose="02020603050405020304" pitchFamily="18" charset="0"/>
                        </a:rPr>
                        <a:t>Cakupan PKP Berisiko Rendah </a:t>
                      </a:r>
                      <a:r>
                        <a:rPr lang="en-US" sz="1800" kern="100">
                          <a:solidFill>
                            <a:srgbClr val="FF0000"/>
                          </a:solidFill>
                          <a:effectLst/>
                          <a:latin typeface="Arial Narrow" panose="020B0606020202030204" pitchFamily="34" charset="0"/>
                          <a:ea typeface="Times New Roman" panose="02020603050405020304" pitchFamily="18" charset="0"/>
                          <a:cs typeface="Times New Roman" panose="02020603050405020304" pitchFamily="18" charset="0"/>
                        </a:rPr>
                        <a:t>(lanjutan)</a:t>
                      </a:r>
                      <a:endParaRPr lang="en-ID" sz="1800" kern="1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extLst>
                  <a:ext uri="{0D108BD9-81ED-4DB2-BD59-A6C34878D82A}">
                    <a16:rowId xmlns:a16="http://schemas.microsoft.com/office/drawing/2014/main" val="3547844068"/>
                  </a:ext>
                </a:extLst>
              </a:tr>
              <a:tr h="138871">
                <a:tc>
                  <a:txBody>
                    <a:bodyPr/>
                    <a:lstStyle/>
                    <a:p>
                      <a:pPr marL="0" marR="0" algn="r">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5</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ID" sz="1800" kern="100">
                          <a:effectLst/>
                          <a:latin typeface="Arial Narrow" panose="020B0606020202030204" pitchFamily="34" charset="0"/>
                          <a:ea typeface="Times New Roman" panose="02020603050405020304" pitchFamily="18" charset="0"/>
                          <a:cs typeface="Times New Roman" panose="02020603050405020304" pitchFamily="18" charset="0"/>
                        </a:rPr>
                        <a:t>Pabrikan atau produsen selain PKP sebagaimana dimaksud dalam huruf 1 sampai dengan huruf 4, yang memiliki tempat untuk melakukan kegiatan produksi;</a:t>
                      </a:r>
                    </a:p>
                  </a:txBody>
                  <a:tcPr marL="36000" marR="36000" marT="0" marB="0"/>
                </a:tc>
                <a:extLst>
                  <a:ext uri="{0D108BD9-81ED-4DB2-BD59-A6C34878D82A}">
                    <a16:rowId xmlns:a16="http://schemas.microsoft.com/office/drawing/2014/main" val="3662483111"/>
                  </a:ext>
                </a:extLst>
              </a:tr>
              <a:tr h="138871">
                <a:tc rowSpan="3">
                  <a:txBody>
                    <a:bodyPr/>
                    <a:lstStyle/>
                    <a:p>
                      <a:pPr marL="0" marR="0" algn="r">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6</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ID" sz="1800" kern="100">
                          <a:effectLst/>
                          <a:latin typeface="Arial Narrow" panose="020B0606020202030204" pitchFamily="34" charset="0"/>
                          <a:ea typeface="Times New Roman" panose="02020603050405020304" pitchFamily="18" charset="0"/>
                          <a:cs typeface="Times New Roman" panose="02020603050405020304" pitchFamily="18" charset="0"/>
                        </a:rPr>
                        <a:t>pedagang besar farmasi yang memiliki:</a:t>
                      </a:r>
                    </a:p>
                  </a:txBody>
                  <a:tcPr marL="36000" marR="36000" marT="0" marB="0"/>
                </a:tc>
                <a:extLst>
                  <a:ext uri="{0D108BD9-81ED-4DB2-BD59-A6C34878D82A}">
                    <a16:rowId xmlns:a16="http://schemas.microsoft.com/office/drawing/2014/main" val="2613109605"/>
                  </a:ext>
                </a:extLst>
              </a:tr>
              <a:tr h="138871">
                <a:tc vMerge="1">
                  <a:txBody>
                    <a:bodyPr/>
                    <a:lstStyle/>
                    <a:p>
                      <a:pPr marL="0" marR="0" algn="r">
                        <a:buNone/>
                      </a:pP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360000" marR="0" indent="-360000">
                        <a:buNone/>
                      </a:pPr>
                      <a:r>
                        <a:rPr lang="en-ID" sz="1800" kern="100">
                          <a:effectLst/>
                          <a:latin typeface="Arial Narrow" panose="020B0606020202030204" pitchFamily="34" charset="0"/>
                          <a:ea typeface="Times New Roman" panose="02020603050405020304" pitchFamily="18" charset="0"/>
                          <a:cs typeface="Times New Roman" panose="02020603050405020304" pitchFamily="18" charset="0"/>
                        </a:rPr>
                        <a:t>a. 	sertifikat distribusi farmasi atau izin pedagang besar farmasi sesuai dengan ketentuan peraturan perundang-undangan yang mengatur mengenai pedagang besar farmasi; dan</a:t>
                      </a:r>
                    </a:p>
                  </a:txBody>
                  <a:tcPr marL="36000" marR="36000" marT="0" marB="0"/>
                </a:tc>
                <a:extLst>
                  <a:ext uri="{0D108BD9-81ED-4DB2-BD59-A6C34878D82A}">
                    <a16:rowId xmlns:a16="http://schemas.microsoft.com/office/drawing/2014/main" val="2035859165"/>
                  </a:ext>
                </a:extLst>
              </a:tr>
              <a:tr h="138871">
                <a:tc vMerge="1">
                  <a:txBody>
                    <a:bodyPr/>
                    <a:lstStyle/>
                    <a:p>
                      <a:pPr marL="0" marR="0" algn="r">
                        <a:buNone/>
                      </a:pP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360000" marR="0" indent="-360000">
                        <a:buNone/>
                      </a:pPr>
                      <a:r>
                        <a:rPr lang="en-ID" sz="1800" kern="100">
                          <a:effectLst/>
                          <a:latin typeface="Arial Narrow" panose="020B0606020202030204" pitchFamily="34" charset="0"/>
                          <a:ea typeface="Times New Roman" panose="02020603050405020304" pitchFamily="18" charset="0"/>
                          <a:cs typeface="Times New Roman" panose="02020603050405020304" pitchFamily="18" charset="0"/>
                        </a:rPr>
                        <a:t>b. 	sertifikat cara distribusi obat yang baik sesuai dengan ketentuan peraturan perundang-undangan yang mengatur mengenai cara distribusi obat yang baik;</a:t>
                      </a:r>
                    </a:p>
                  </a:txBody>
                  <a:tcPr marL="36000" marR="36000" marT="0" marB="0"/>
                </a:tc>
                <a:extLst>
                  <a:ext uri="{0D108BD9-81ED-4DB2-BD59-A6C34878D82A}">
                    <a16:rowId xmlns:a16="http://schemas.microsoft.com/office/drawing/2014/main" val="1414369720"/>
                  </a:ext>
                </a:extLst>
              </a:tr>
              <a:tr h="138871">
                <a:tc rowSpan="3">
                  <a:txBody>
                    <a:bodyPr/>
                    <a:lstStyle/>
                    <a:p>
                      <a:pPr marL="0" marR="0" algn="r">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7</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ID" sz="1800" kern="100">
                          <a:effectLst/>
                          <a:latin typeface="Arial Narrow" panose="020B0606020202030204" pitchFamily="34" charset="0"/>
                          <a:ea typeface="Times New Roman" panose="02020603050405020304" pitchFamily="18" charset="0"/>
                          <a:cs typeface="Times New Roman" panose="02020603050405020304" pitchFamily="18" charset="0"/>
                        </a:rPr>
                        <a:t>distributor alat kesehatan yang memiliki:</a:t>
                      </a:r>
                    </a:p>
                  </a:txBody>
                  <a:tcPr marL="36000" marR="36000" marT="0" marB="0"/>
                </a:tc>
                <a:extLst>
                  <a:ext uri="{0D108BD9-81ED-4DB2-BD59-A6C34878D82A}">
                    <a16:rowId xmlns:a16="http://schemas.microsoft.com/office/drawing/2014/main" val="2013774094"/>
                  </a:ext>
                </a:extLst>
              </a:tr>
              <a:tr h="138871">
                <a:tc vMerge="1">
                  <a:txBody>
                    <a:bodyPr/>
                    <a:lstStyle/>
                    <a:p>
                      <a:pPr marL="0" marR="0" algn="r">
                        <a:buNone/>
                      </a:pP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ID" sz="1800" kern="100">
                          <a:effectLst/>
                          <a:latin typeface="Arial Narrow" panose="020B0606020202030204" pitchFamily="34" charset="0"/>
                          <a:ea typeface="Times New Roman" panose="02020603050405020304" pitchFamily="18" charset="0"/>
                          <a:cs typeface="Times New Roman" panose="02020603050405020304" pitchFamily="18" charset="0"/>
                        </a:rPr>
                        <a:t>a. sertifikat distributor alat kesehatan atau izin penyalur alat kesehatan sesuai dengan ketentuan peraturan perundang-undangan yang mengatur mengenai penyalur alat kesehatan; dan</a:t>
                      </a:r>
                    </a:p>
                  </a:txBody>
                  <a:tcPr marL="36000" marR="36000" marT="0" marB="0"/>
                </a:tc>
                <a:extLst>
                  <a:ext uri="{0D108BD9-81ED-4DB2-BD59-A6C34878D82A}">
                    <a16:rowId xmlns:a16="http://schemas.microsoft.com/office/drawing/2014/main" val="1976942290"/>
                  </a:ext>
                </a:extLst>
              </a:tr>
              <a:tr h="138871">
                <a:tc vMerge="1">
                  <a:txBody>
                    <a:bodyPr/>
                    <a:lstStyle/>
                    <a:p>
                      <a:pPr marL="0" marR="0" algn="r">
                        <a:buNone/>
                      </a:pP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ID" sz="1800" kern="100">
                          <a:effectLst/>
                          <a:latin typeface="Arial Narrow" panose="020B0606020202030204" pitchFamily="34" charset="0"/>
                          <a:ea typeface="Times New Roman" panose="02020603050405020304" pitchFamily="18" charset="0"/>
                          <a:cs typeface="Times New Roman" panose="02020603050405020304" pitchFamily="18" charset="0"/>
                        </a:rPr>
                        <a:t>b. sertifikat cara distribusi alat kesehatan yang baik sesuai dengan ketentuan peraturan perundang-undangan yang mengatur mengenai cara distribusi alat kesehatan yang baik;</a:t>
                      </a:r>
                    </a:p>
                  </a:txBody>
                  <a:tcPr marL="36000" marR="36000" marT="0" marB="0"/>
                </a:tc>
                <a:extLst>
                  <a:ext uri="{0D108BD9-81ED-4DB2-BD59-A6C34878D82A}">
                    <a16:rowId xmlns:a16="http://schemas.microsoft.com/office/drawing/2014/main" val="1864992544"/>
                  </a:ext>
                </a:extLst>
              </a:tr>
            </a:tbl>
          </a:graphicData>
        </a:graphic>
      </p:graphicFrame>
    </p:spTree>
    <p:extLst>
      <p:ext uri="{BB962C8B-B14F-4D97-AF65-F5344CB8AC3E}">
        <p14:creationId xmlns:p14="http://schemas.microsoft.com/office/powerpoint/2010/main" val="190380277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E480AF-CF47-C08C-CB95-9B10F4CF4FA9}"/>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8B031400-17A2-9FF1-4E89-C93524460D2C}"/>
              </a:ext>
            </a:extLst>
          </p:cNvPr>
          <p:cNvSpPr>
            <a:spLocks noGrp="1"/>
          </p:cNvSpPr>
          <p:nvPr>
            <p:ph type="sldNum" sz="quarter" idx="12"/>
          </p:nvPr>
        </p:nvSpPr>
        <p:spPr/>
        <p:txBody>
          <a:bodyPr/>
          <a:lstStyle/>
          <a:p>
            <a:fld id="{A41DA790-10AA-4C91-B558-F29F37CE99B4}" type="slidenum">
              <a:rPr lang="en-US" smtClean="0"/>
              <a:t>42</a:t>
            </a:fld>
            <a:endParaRPr lang="en-US"/>
          </a:p>
        </p:txBody>
      </p:sp>
      <p:sp>
        <p:nvSpPr>
          <p:cNvPr id="10" name="Title 9">
            <a:extLst>
              <a:ext uri="{FF2B5EF4-FFF2-40B4-BE49-F238E27FC236}">
                <a16:creationId xmlns:a16="http://schemas.microsoft.com/office/drawing/2014/main" id="{E22C4703-C0E1-3C18-D92A-7E35D631ECE6}"/>
              </a:ext>
            </a:extLst>
          </p:cNvPr>
          <p:cNvSpPr>
            <a:spLocks noGrp="1"/>
          </p:cNvSpPr>
          <p:nvPr>
            <p:ph type="title"/>
          </p:nvPr>
        </p:nvSpPr>
        <p:spPr/>
        <p:txBody>
          <a:bodyPr/>
          <a:lstStyle/>
          <a:p>
            <a:r>
              <a:rPr lang="en-US"/>
              <a:t>#4 Analisis dan Pembahasan</a:t>
            </a:r>
            <a:endParaRPr lang="en-ID"/>
          </a:p>
        </p:txBody>
      </p:sp>
      <p:graphicFrame>
        <p:nvGraphicFramePr>
          <p:cNvPr id="9" name="Table 7">
            <a:extLst>
              <a:ext uri="{FF2B5EF4-FFF2-40B4-BE49-F238E27FC236}">
                <a16:creationId xmlns:a16="http://schemas.microsoft.com/office/drawing/2014/main" id="{3348EB86-880C-A113-67FB-BBCAB7BC208C}"/>
              </a:ext>
            </a:extLst>
          </p:cNvPr>
          <p:cNvGraphicFramePr>
            <a:graphicFrameLocks noGrp="1"/>
          </p:cNvGraphicFramePr>
          <p:nvPr>
            <p:ph idx="1"/>
            <p:extLst>
              <p:ext uri="{D42A27DB-BD31-4B8C-83A1-F6EECF244321}">
                <p14:modId xmlns:p14="http://schemas.microsoft.com/office/powerpoint/2010/main" val="3784809236"/>
              </p:ext>
            </p:extLst>
          </p:nvPr>
        </p:nvGraphicFramePr>
        <p:xfrm>
          <a:off x="414338" y="1695450"/>
          <a:ext cx="11344274" cy="3017520"/>
        </p:xfrm>
        <a:graphic>
          <a:graphicData uri="http://schemas.openxmlformats.org/drawingml/2006/table">
            <a:tbl>
              <a:tblPr firstRow="1" bandRow="1">
                <a:tableStyleId>{93296810-A885-4BE3-A3E7-6D5BEEA58F35}</a:tableStyleId>
              </a:tblPr>
              <a:tblGrid>
                <a:gridCol w="392112">
                  <a:extLst>
                    <a:ext uri="{9D8B030D-6E8A-4147-A177-3AD203B41FA5}">
                      <a16:colId xmlns:a16="http://schemas.microsoft.com/office/drawing/2014/main" val="3739428915"/>
                    </a:ext>
                  </a:extLst>
                </a:gridCol>
                <a:gridCol w="10952162">
                  <a:extLst>
                    <a:ext uri="{9D8B030D-6E8A-4147-A177-3AD203B41FA5}">
                      <a16:colId xmlns:a16="http://schemas.microsoft.com/office/drawing/2014/main" val="2380864523"/>
                    </a:ext>
                  </a:extLst>
                </a:gridCol>
              </a:tblGrid>
              <a:tr h="138871">
                <a:tc>
                  <a:txBody>
                    <a:bodyPr/>
                    <a:lstStyle/>
                    <a:p>
                      <a:pPr marL="0" marR="0" algn="ctr" eaLnBrk="0" fontAlgn="base" hangingPunct="0">
                        <a:lnSpc>
                          <a:spcPct val="100000"/>
                        </a:lnSpc>
                      </a:pPr>
                      <a:r>
                        <a:rPr lang="en-US" sz="1800" kern="100">
                          <a:effectLst/>
                          <a:latin typeface="Arial Narrow" panose="020B0606020202030204" pitchFamily="34" charset="0"/>
                        </a:rPr>
                        <a:t>No</a:t>
                      </a:r>
                      <a:endParaRPr lang="en-ID" sz="1800" kern="100">
                        <a:effectLst/>
                        <a:latin typeface="Arial Narrow" panose="020B0606020202030204" pitchFamily="34" charset="0"/>
                        <a:ea typeface="Times New Roman" panose="02020603050405020304" pitchFamily="18" charset="0"/>
                      </a:endParaRPr>
                    </a:p>
                  </a:txBody>
                  <a:tcPr marL="36000" marR="36000" marT="0" marB="0"/>
                </a:tc>
                <a:tc>
                  <a:txBody>
                    <a:bodyPr/>
                    <a:lstStyle/>
                    <a:p>
                      <a:pPr marL="24130" marR="0" algn="ctr" eaLnBrk="0" fontAlgn="base" hangingPunct="0">
                        <a:lnSpc>
                          <a:spcPct val="100000"/>
                        </a:lnSpc>
                      </a:pPr>
                      <a:r>
                        <a:rPr lang="en-US" sz="1800" kern="100">
                          <a:effectLst/>
                          <a:latin typeface="Arial Narrow" panose="020B0606020202030204" pitchFamily="34" charset="0"/>
                        </a:rPr>
                        <a:t>Persyaratan</a:t>
                      </a:r>
                      <a:endParaRPr lang="en-ID" sz="1800" kern="100">
                        <a:effectLst/>
                        <a:latin typeface="Arial Narrow" panose="020B0606020202030204" pitchFamily="34" charset="0"/>
                        <a:ea typeface="Times New Roman" panose="02020603050405020304" pitchFamily="18" charset="0"/>
                      </a:endParaRPr>
                    </a:p>
                  </a:txBody>
                  <a:tcPr marL="36000" marR="36000" marT="0" marB="0"/>
                </a:tc>
                <a:extLst>
                  <a:ext uri="{0D108BD9-81ED-4DB2-BD59-A6C34878D82A}">
                    <a16:rowId xmlns:a16="http://schemas.microsoft.com/office/drawing/2014/main" val="2279510443"/>
                  </a:ext>
                </a:extLst>
              </a:tr>
              <a:tr h="138871">
                <a:tc>
                  <a:txBody>
                    <a:bodyPr/>
                    <a:lstStyle/>
                    <a:p>
                      <a:pPr marL="0" marR="0" algn="l">
                        <a:buNone/>
                      </a:pPr>
                      <a:r>
                        <a:rPr lang="en-US" sz="1800" b="1">
                          <a:effectLst/>
                          <a:latin typeface="Arial Narrow" panose="020B0606020202030204" pitchFamily="34" charset="0"/>
                          <a:ea typeface="Times New Roman" panose="02020603050405020304" pitchFamily="18" charset="0"/>
                          <a:cs typeface="Times New Roman" panose="02020603050405020304" pitchFamily="18" charset="0"/>
                        </a:rPr>
                        <a:t>C</a:t>
                      </a:r>
                      <a:endParaRPr lang="en-ID" sz="1800" b="1">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US" sz="1800" b="1">
                          <a:effectLst/>
                          <a:latin typeface="Arial Narrow" panose="020B0606020202030204" pitchFamily="34" charset="0"/>
                          <a:ea typeface="Times New Roman" panose="02020603050405020304" pitchFamily="18" charset="0"/>
                          <a:cs typeface="Times New Roman" panose="02020603050405020304" pitchFamily="18" charset="0"/>
                        </a:rPr>
                        <a:t>PKP berisiko rendah dan melakukan kegiatan tertentu </a:t>
                      </a:r>
                      <a:r>
                        <a:rPr lang="en-US" sz="1800" kern="100">
                          <a:solidFill>
                            <a:srgbClr val="FF0000"/>
                          </a:solidFill>
                          <a:effectLst/>
                          <a:latin typeface="Arial Narrow" panose="020B0606020202030204" pitchFamily="34" charset="0"/>
                          <a:ea typeface="Times New Roman" panose="02020603050405020304" pitchFamily="18" charset="0"/>
                          <a:cs typeface="Times New Roman" panose="02020603050405020304" pitchFamily="18" charset="0"/>
                        </a:rPr>
                        <a:t>(lanjutan)</a:t>
                      </a:r>
                      <a:endParaRPr lang="en-ID" sz="1800" b="1">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extLst>
                  <a:ext uri="{0D108BD9-81ED-4DB2-BD59-A6C34878D82A}">
                    <a16:rowId xmlns:a16="http://schemas.microsoft.com/office/drawing/2014/main" val="2047098703"/>
                  </a:ext>
                </a:extLst>
              </a:tr>
              <a:tr h="0">
                <a:tc>
                  <a:txBody>
                    <a:bodyPr/>
                    <a:lstStyle/>
                    <a:p>
                      <a:pPr marL="0" marR="0" algn="l">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C1</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US" sz="1800" kern="100">
                          <a:effectLst/>
                          <a:latin typeface="Arial Narrow" panose="020B0606020202030204" pitchFamily="34" charset="0"/>
                          <a:ea typeface="Times New Roman" panose="02020603050405020304" pitchFamily="18" charset="0"/>
                          <a:cs typeface="Times New Roman" panose="02020603050405020304" pitchFamily="18" charset="0"/>
                        </a:rPr>
                        <a:t>Cakupan PKP Berisiko Rendah </a:t>
                      </a:r>
                      <a:r>
                        <a:rPr lang="en-US" sz="1800" kern="100">
                          <a:solidFill>
                            <a:srgbClr val="FF0000"/>
                          </a:solidFill>
                          <a:effectLst/>
                          <a:latin typeface="Arial Narrow" panose="020B0606020202030204" pitchFamily="34" charset="0"/>
                          <a:ea typeface="Times New Roman" panose="02020603050405020304" pitchFamily="18" charset="0"/>
                          <a:cs typeface="Times New Roman" panose="02020603050405020304" pitchFamily="18" charset="0"/>
                        </a:rPr>
                        <a:t>(lanjutan)</a:t>
                      </a:r>
                      <a:endParaRPr lang="en-ID" sz="1800" kern="100">
                        <a:solidFill>
                          <a:srgbClr val="FF0000"/>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extLst>
                  <a:ext uri="{0D108BD9-81ED-4DB2-BD59-A6C34878D82A}">
                    <a16:rowId xmlns:a16="http://schemas.microsoft.com/office/drawing/2014/main" val="2060829825"/>
                  </a:ext>
                </a:extLst>
              </a:tr>
              <a:tr h="138871">
                <a:tc>
                  <a:txBody>
                    <a:bodyPr/>
                    <a:lstStyle/>
                    <a:p>
                      <a:pPr marL="0" marR="0" algn="r">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8</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a:buNone/>
                      </a:pPr>
                      <a:r>
                        <a:rPr lang="en-ID" sz="1800" kern="100">
                          <a:effectLst/>
                          <a:latin typeface="Arial Narrow" panose="020B0606020202030204" pitchFamily="34" charset="0"/>
                          <a:ea typeface="Times New Roman" panose="02020603050405020304" pitchFamily="18" charset="0"/>
                          <a:cs typeface="Times New Roman" panose="02020603050405020304" pitchFamily="18" charset="0"/>
                        </a:rPr>
                        <a:t>perusahaan yang dimiliki secara langsung oleh BUMN dengan kepemilikan saham lebih dari 50%  yang tercantum pada laporan keuangan konsolidasian BUMN induk sesuai dengan prinsip akuntansi yang berlaku umum.</a:t>
                      </a:r>
                    </a:p>
                  </a:txBody>
                  <a:tcPr marL="36000" marR="36000" marT="0" marB="0"/>
                </a:tc>
                <a:extLst>
                  <a:ext uri="{0D108BD9-81ED-4DB2-BD59-A6C34878D82A}">
                    <a16:rowId xmlns:a16="http://schemas.microsoft.com/office/drawing/2014/main" val="786939291"/>
                  </a:ext>
                </a:extLst>
              </a:tr>
              <a:tr h="138871">
                <a:tc>
                  <a:txBody>
                    <a:bodyPr/>
                    <a:lstStyle/>
                    <a:p>
                      <a:pPr marL="0" marR="0" algn="l">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C2</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a:buNone/>
                      </a:pPr>
                      <a:r>
                        <a:rPr lang="en-US" sz="1800" kern="100">
                          <a:effectLst/>
                          <a:latin typeface="Arial Narrow" panose="020B0606020202030204" pitchFamily="34" charset="0"/>
                          <a:ea typeface="Times New Roman" panose="02020603050405020304" pitchFamily="18" charset="0"/>
                          <a:cs typeface="Times New Roman" panose="02020603050405020304" pitchFamily="18" charset="0"/>
                        </a:rPr>
                        <a:t>Cakupan PKP dengan Kegiatan Tertentu</a:t>
                      </a:r>
                      <a:endParaRPr lang="en-ID" sz="1800" kern="1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extLst>
                  <a:ext uri="{0D108BD9-81ED-4DB2-BD59-A6C34878D82A}">
                    <a16:rowId xmlns:a16="http://schemas.microsoft.com/office/drawing/2014/main" val="389371630"/>
                  </a:ext>
                </a:extLst>
              </a:tr>
              <a:tr h="138871">
                <a:tc>
                  <a:txBody>
                    <a:bodyPr/>
                    <a:lstStyle/>
                    <a:p>
                      <a:pPr marL="0" marR="0" algn="r">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1</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ID" sz="1800" kern="100">
                          <a:effectLst/>
                          <a:latin typeface="Arial Narrow" panose="020B0606020202030204" pitchFamily="34" charset="0"/>
                          <a:ea typeface="Times New Roman" panose="02020603050405020304" pitchFamily="18" charset="0"/>
                          <a:cs typeface="Times New Roman" panose="02020603050405020304" pitchFamily="18" charset="0"/>
                        </a:rPr>
                        <a:t>ekspor barang kena pajak berwujud;</a:t>
                      </a:r>
                    </a:p>
                  </a:txBody>
                  <a:tcPr marL="36000" marR="36000" marT="0" marB="0"/>
                </a:tc>
                <a:extLst>
                  <a:ext uri="{0D108BD9-81ED-4DB2-BD59-A6C34878D82A}">
                    <a16:rowId xmlns:a16="http://schemas.microsoft.com/office/drawing/2014/main" val="2798872998"/>
                  </a:ext>
                </a:extLst>
              </a:tr>
              <a:tr h="138871">
                <a:tc>
                  <a:txBody>
                    <a:bodyPr/>
                    <a:lstStyle/>
                    <a:p>
                      <a:pPr marL="0" marR="0" algn="r">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2</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ID" sz="1800" kern="100">
                          <a:effectLst/>
                          <a:latin typeface="Arial Narrow" panose="020B0606020202030204" pitchFamily="34" charset="0"/>
                          <a:ea typeface="Times New Roman" panose="02020603050405020304" pitchFamily="18" charset="0"/>
                          <a:cs typeface="Times New Roman" panose="02020603050405020304" pitchFamily="18" charset="0"/>
                        </a:rPr>
                        <a:t>penyerahan barang kena pajak dan/atau penyerahan jasa kena pajak kepada pemungut PPN;</a:t>
                      </a:r>
                    </a:p>
                  </a:txBody>
                  <a:tcPr marL="36000" marR="36000" marT="0" marB="0"/>
                </a:tc>
                <a:extLst>
                  <a:ext uri="{0D108BD9-81ED-4DB2-BD59-A6C34878D82A}">
                    <a16:rowId xmlns:a16="http://schemas.microsoft.com/office/drawing/2014/main" val="1947212"/>
                  </a:ext>
                </a:extLst>
              </a:tr>
              <a:tr h="138871">
                <a:tc>
                  <a:txBody>
                    <a:bodyPr/>
                    <a:lstStyle/>
                    <a:p>
                      <a:pPr marL="0" marR="0" algn="r">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3</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ID" sz="1800" kern="100">
                          <a:effectLst/>
                          <a:latin typeface="Arial Narrow" panose="020B0606020202030204" pitchFamily="34" charset="0"/>
                          <a:ea typeface="Times New Roman" panose="02020603050405020304" pitchFamily="18" charset="0"/>
                          <a:cs typeface="Times New Roman" panose="02020603050405020304" pitchFamily="18" charset="0"/>
                        </a:rPr>
                        <a:t>penyerahan barang kena pajak dan/atau penyerahan jasa kena pajak yang PPN-nya tidak dipungut;</a:t>
                      </a:r>
                    </a:p>
                  </a:txBody>
                  <a:tcPr marL="36000" marR="36000" marT="0" marB="0"/>
                </a:tc>
                <a:extLst>
                  <a:ext uri="{0D108BD9-81ED-4DB2-BD59-A6C34878D82A}">
                    <a16:rowId xmlns:a16="http://schemas.microsoft.com/office/drawing/2014/main" val="2459015318"/>
                  </a:ext>
                </a:extLst>
              </a:tr>
              <a:tr h="138871">
                <a:tc>
                  <a:txBody>
                    <a:bodyPr/>
                    <a:lstStyle/>
                    <a:p>
                      <a:pPr marL="0" marR="0" algn="r">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4</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ID" sz="1800" kern="100">
                          <a:effectLst/>
                          <a:latin typeface="Arial Narrow" panose="020B0606020202030204" pitchFamily="34" charset="0"/>
                          <a:ea typeface="Times New Roman" panose="02020603050405020304" pitchFamily="18" charset="0"/>
                          <a:cs typeface="Times New Roman" panose="02020603050405020304" pitchFamily="18" charset="0"/>
                        </a:rPr>
                        <a:t>ekspor barang kena pajak tidak berwujud; dan/atau</a:t>
                      </a:r>
                    </a:p>
                  </a:txBody>
                  <a:tcPr marL="36000" marR="36000" marT="0" marB="0"/>
                </a:tc>
                <a:extLst>
                  <a:ext uri="{0D108BD9-81ED-4DB2-BD59-A6C34878D82A}">
                    <a16:rowId xmlns:a16="http://schemas.microsoft.com/office/drawing/2014/main" val="1542452336"/>
                  </a:ext>
                </a:extLst>
              </a:tr>
              <a:tr h="138871">
                <a:tc>
                  <a:txBody>
                    <a:bodyPr/>
                    <a:lstStyle/>
                    <a:p>
                      <a:pPr marL="0" marR="0" algn="r">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5</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ID" sz="1800" kern="100">
                          <a:effectLst/>
                          <a:latin typeface="Arial Narrow" panose="020B0606020202030204" pitchFamily="34" charset="0"/>
                          <a:ea typeface="Times New Roman" panose="02020603050405020304" pitchFamily="18" charset="0"/>
                          <a:cs typeface="Times New Roman" panose="02020603050405020304" pitchFamily="18" charset="0"/>
                        </a:rPr>
                        <a:t>ekspor jasa kena pajak.</a:t>
                      </a:r>
                    </a:p>
                  </a:txBody>
                  <a:tcPr marL="36000" marR="36000" marT="0" marB="0"/>
                </a:tc>
                <a:extLst>
                  <a:ext uri="{0D108BD9-81ED-4DB2-BD59-A6C34878D82A}">
                    <a16:rowId xmlns:a16="http://schemas.microsoft.com/office/drawing/2014/main" val="3433220903"/>
                  </a:ext>
                </a:extLst>
              </a:tr>
            </a:tbl>
          </a:graphicData>
        </a:graphic>
      </p:graphicFrame>
    </p:spTree>
    <p:extLst>
      <p:ext uri="{BB962C8B-B14F-4D97-AF65-F5344CB8AC3E}">
        <p14:creationId xmlns:p14="http://schemas.microsoft.com/office/powerpoint/2010/main" val="309008905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DEA4EB-2F6C-553C-D0FD-02B68BB3B79B}"/>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50948F90-FD8E-3811-8889-F28A9479AC9E}"/>
              </a:ext>
            </a:extLst>
          </p:cNvPr>
          <p:cNvSpPr>
            <a:spLocks noGrp="1"/>
          </p:cNvSpPr>
          <p:nvPr>
            <p:ph type="sldNum" sz="quarter" idx="12"/>
          </p:nvPr>
        </p:nvSpPr>
        <p:spPr/>
        <p:txBody>
          <a:bodyPr/>
          <a:lstStyle/>
          <a:p>
            <a:fld id="{A41DA790-10AA-4C91-B558-F29F37CE99B4}" type="slidenum">
              <a:rPr lang="en-US" smtClean="0"/>
              <a:t>43</a:t>
            </a:fld>
            <a:endParaRPr lang="en-US"/>
          </a:p>
        </p:txBody>
      </p:sp>
      <p:sp>
        <p:nvSpPr>
          <p:cNvPr id="10" name="Title 9">
            <a:extLst>
              <a:ext uri="{FF2B5EF4-FFF2-40B4-BE49-F238E27FC236}">
                <a16:creationId xmlns:a16="http://schemas.microsoft.com/office/drawing/2014/main" id="{8EF028FB-3FC4-C7EC-7F48-D058D8A4D164}"/>
              </a:ext>
            </a:extLst>
          </p:cNvPr>
          <p:cNvSpPr>
            <a:spLocks noGrp="1"/>
          </p:cNvSpPr>
          <p:nvPr>
            <p:ph type="title"/>
          </p:nvPr>
        </p:nvSpPr>
        <p:spPr/>
        <p:txBody>
          <a:bodyPr/>
          <a:lstStyle/>
          <a:p>
            <a:r>
              <a:rPr lang="en-US"/>
              <a:t>#4 Analisis dan Pembahasan</a:t>
            </a:r>
            <a:endParaRPr lang="en-ID"/>
          </a:p>
        </p:txBody>
      </p:sp>
      <p:graphicFrame>
        <p:nvGraphicFramePr>
          <p:cNvPr id="9" name="Table 7">
            <a:extLst>
              <a:ext uri="{FF2B5EF4-FFF2-40B4-BE49-F238E27FC236}">
                <a16:creationId xmlns:a16="http://schemas.microsoft.com/office/drawing/2014/main" id="{CD19ED75-CCB1-B9A6-309F-CFA8E1E53FFB}"/>
              </a:ext>
            </a:extLst>
          </p:cNvPr>
          <p:cNvGraphicFramePr>
            <a:graphicFrameLocks noGrp="1"/>
          </p:cNvGraphicFramePr>
          <p:nvPr>
            <p:ph idx="1"/>
            <p:extLst>
              <p:ext uri="{D42A27DB-BD31-4B8C-83A1-F6EECF244321}">
                <p14:modId xmlns:p14="http://schemas.microsoft.com/office/powerpoint/2010/main" val="1561575577"/>
              </p:ext>
            </p:extLst>
          </p:nvPr>
        </p:nvGraphicFramePr>
        <p:xfrm>
          <a:off x="414338" y="1695450"/>
          <a:ext cx="11344274" cy="2194560"/>
        </p:xfrm>
        <a:graphic>
          <a:graphicData uri="http://schemas.openxmlformats.org/drawingml/2006/table">
            <a:tbl>
              <a:tblPr firstRow="1" bandRow="1">
                <a:tableStyleId>{93296810-A885-4BE3-A3E7-6D5BEEA58F35}</a:tableStyleId>
              </a:tblPr>
              <a:tblGrid>
                <a:gridCol w="392112">
                  <a:extLst>
                    <a:ext uri="{9D8B030D-6E8A-4147-A177-3AD203B41FA5}">
                      <a16:colId xmlns:a16="http://schemas.microsoft.com/office/drawing/2014/main" val="3739428915"/>
                    </a:ext>
                  </a:extLst>
                </a:gridCol>
                <a:gridCol w="10952162">
                  <a:extLst>
                    <a:ext uri="{9D8B030D-6E8A-4147-A177-3AD203B41FA5}">
                      <a16:colId xmlns:a16="http://schemas.microsoft.com/office/drawing/2014/main" val="2380864523"/>
                    </a:ext>
                  </a:extLst>
                </a:gridCol>
              </a:tblGrid>
              <a:tr h="138871">
                <a:tc>
                  <a:txBody>
                    <a:bodyPr/>
                    <a:lstStyle/>
                    <a:p>
                      <a:pPr marL="0" marR="0" algn="ctr" eaLnBrk="0" fontAlgn="base" hangingPunct="0">
                        <a:lnSpc>
                          <a:spcPct val="100000"/>
                        </a:lnSpc>
                      </a:pPr>
                      <a:r>
                        <a:rPr lang="en-US" sz="1800" kern="100">
                          <a:effectLst/>
                          <a:latin typeface="Arial Narrow" panose="020B0606020202030204" pitchFamily="34" charset="0"/>
                        </a:rPr>
                        <a:t>No</a:t>
                      </a:r>
                      <a:endParaRPr lang="en-ID" sz="1800" kern="100">
                        <a:effectLst/>
                        <a:latin typeface="Arial Narrow" panose="020B0606020202030204" pitchFamily="34" charset="0"/>
                        <a:ea typeface="Times New Roman" panose="02020603050405020304" pitchFamily="18" charset="0"/>
                      </a:endParaRPr>
                    </a:p>
                  </a:txBody>
                  <a:tcPr marL="36000" marR="36000" marT="0" marB="0"/>
                </a:tc>
                <a:tc>
                  <a:txBody>
                    <a:bodyPr/>
                    <a:lstStyle/>
                    <a:p>
                      <a:pPr marL="24130" marR="0" algn="ctr" eaLnBrk="0" fontAlgn="base" hangingPunct="0">
                        <a:lnSpc>
                          <a:spcPct val="100000"/>
                        </a:lnSpc>
                      </a:pPr>
                      <a:r>
                        <a:rPr lang="en-US" sz="1800" kern="100">
                          <a:effectLst/>
                          <a:latin typeface="Arial Narrow" panose="020B0606020202030204" pitchFamily="34" charset="0"/>
                        </a:rPr>
                        <a:t>Persyaratan</a:t>
                      </a:r>
                      <a:endParaRPr lang="en-ID" sz="1800" kern="100">
                        <a:effectLst/>
                        <a:latin typeface="Arial Narrow" panose="020B0606020202030204" pitchFamily="34" charset="0"/>
                        <a:ea typeface="Times New Roman" panose="02020603050405020304" pitchFamily="18" charset="0"/>
                      </a:endParaRPr>
                    </a:p>
                  </a:txBody>
                  <a:tcPr marL="36000" marR="36000" marT="0" marB="0"/>
                </a:tc>
                <a:extLst>
                  <a:ext uri="{0D108BD9-81ED-4DB2-BD59-A6C34878D82A}">
                    <a16:rowId xmlns:a16="http://schemas.microsoft.com/office/drawing/2014/main" val="2279510443"/>
                  </a:ext>
                </a:extLst>
              </a:tr>
              <a:tr h="138871">
                <a:tc>
                  <a:txBody>
                    <a:bodyPr/>
                    <a:lstStyle/>
                    <a:p>
                      <a:pPr marL="0" marR="0" algn="l">
                        <a:buNone/>
                      </a:pPr>
                      <a:r>
                        <a:rPr lang="en-US" sz="1800" b="1">
                          <a:effectLst/>
                          <a:latin typeface="Arial Narrow" panose="020B0606020202030204" pitchFamily="34" charset="0"/>
                          <a:ea typeface="Times New Roman" panose="02020603050405020304" pitchFamily="18" charset="0"/>
                          <a:cs typeface="Times New Roman" panose="02020603050405020304" pitchFamily="18" charset="0"/>
                        </a:rPr>
                        <a:t>C</a:t>
                      </a:r>
                      <a:endParaRPr lang="en-ID" sz="1800" b="1">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US" sz="1800" b="1">
                          <a:effectLst/>
                          <a:latin typeface="Arial Narrow" panose="020B0606020202030204" pitchFamily="34" charset="0"/>
                          <a:ea typeface="Times New Roman" panose="02020603050405020304" pitchFamily="18" charset="0"/>
                          <a:cs typeface="Times New Roman" panose="02020603050405020304" pitchFamily="18" charset="0"/>
                        </a:rPr>
                        <a:t>PKP berisiko rendah dan melakukan kegiatan tertentu </a:t>
                      </a:r>
                      <a:r>
                        <a:rPr lang="en-US" sz="1800" kern="100">
                          <a:solidFill>
                            <a:srgbClr val="FF0000"/>
                          </a:solidFill>
                          <a:effectLst/>
                          <a:latin typeface="Arial Narrow" panose="020B0606020202030204" pitchFamily="34" charset="0"/>
                          <a:ea typeface="Times New Roman" panose="02020603050405020304" pitchFamily="18" charset="0"/>
                          <a:cs typeface="Times New Roman" panose="02020603050405020304" pitchFamily="18" charset="0"/>
                        </a:rPr>
                        <a:t>(lanjutan)</a:t>
                      </a:r>
                      <a:endParaRPr lang="en-ID" sz="1800" b="1">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extLst>
                  <a:ext uri="{0D108BD9-81ED-4DB2-BD59-A6C34878D82A}">
                    <a16:rowId xmlns:a16="http://schemas.microsoft.com/office/drawing/2014/main" val="2047098703"/>
                  </a:ext>
                </a:extLst>
              </a:tr>
              <a:tr h="138871">
                <a:tc>
                  <a:txBody>
                    <a:bodyPr/>
                    <a:lstStyle/>
                    <a:p>
                      <a:pPr marL="0" marR="0" algn="l">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C3</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a:buNone/>
                      </a:pPr>
                      <a:r>
                        <a:rPr lang="en-US" sz="1800" kern="100">
                          <a:effectLst/>
                          <a:latin typeface="Arial Narrow" panose="020B0606020202030204" pitchFamily="34" charset="0"/>
                          <a:ea typeface="Times New Roman" panose="02020603050405020304" pitchFamily="18" charset="0"/>
                          <a:cs typeface="Times New Roman" panose="02020603050405020304" pitchFamily="18" charset="0"/>
                        </a:rPr>
                        <a:t>Persyaratan Penetapan PKP Berisiko Rendah</a:t>
                      </a:r>
                      <a:endParaRPr lang="en-ID" sz="1800" kern="1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extLst>
                  <a:ext uri="{0D108BD9-81ED-4DB2-BD59-A6C34878D82A}">
                    <a16:rowId xmlns:a16="http://schemas.microsoft.com/office/drawing/2014/main" val="389371630"/>
                  </a:ext>
                </a:extLst>
              </a:tr>
              <a:tr h="138871">
                <a:tc>
                  <a:txBody>
                    <a:bodyPr/>
                    <a:lstStyle/>
                    <a:p>
                      <a:pPr marL="0" marR="0" algn="r">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1</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ID" sz="1800" kern="100">
                          <a:effectLst/>
                          <a:latin typeface="Arial Narrow" panose="020B0606020202030204" pitchFamily="34" charset="0"/>
                          <a:ea typeface="Times New Roman" panose="02020603050405020304" pitchFamily="18" charset="0"/>
                          <a:cs typeface="Times New Roman" panose="02020603050405020304" pitchFamily="18" charset="0"/>
                        </a:rPr>
                        <a:t>PKP merupakan PKP sebagaimana dimaksud pada ayat (2) PMK 28/2026 </a:t>
                      </a:r>
                      <a:r>
                        <a:rPr lang="en-ID" sz="1800" kern="100">
                          <a:solidFill>
                            <a:srgbClr val="FF0000"/>
                          </a:solidFill>
                          <a:effectLst/>
                          <a:latin typeface="Arial Narrow" panose="020B0606020202030204" pitchFamily="34" charset="0"/>
                          <a:ea typeface="Times New Roman" panose="02020603050405020304" pitchFamily="18" charset="0"/>
                          <a:cs typeface="Times New Roman" panose="02020603050405020304" pitchFamily="18" charset="0"/>
                        </a:rPr>
                        <a:t>(lihat C1 di slide sebelumnya)</a:t>
                      </a:r>
                    </a:p>
                  </a:txBody>
                  <a:tcPr marL="36000" marR="36000" marT="0" marB="0"/>
                </a:tc>
                <a:extLst>
                  <a:ext uri="{0D108BD9-81ED-4DB2-BD59-A6C34878D82A}">
                    <a16:rowId xmlns:a16="http://schemas.microsoft.com/office/drawing/2014/main" val="2798872998"/>
                  </a:ext>
                </a:extLst>
              </a:tr>
              <a:tr h="138871">
                <a:tc>
                  <a:txBody>
                    <a:bodyPr/>
                    <a:lstStyle/>
                    <a:p>
                      <a:pPr marL="0" marR="0" algn="r">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2</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ID" sz="1800" kern="100">
                          <a:effectLst/>
                          <a:latin typeface="Arial Narrow" panose="020B0606020202030204" pitchFamily="34" charset="0"/>
                          <a:ea typeface="Times New Roman" panose="02020603050405020304" pitchFamily="18" charset="0"/>
                          <a:cs typeface="Times New Roman" panose="02020603050405020304" pitchFamily="18" charset="0"/>
                        </a:rPr>
                        <a:t>PKP telah menyampaikan SPT Masa PPN secara tepat waktu selama 12 (dua belas) bulan terakhir;</a:t>
                      </a:r>
                    </a:p>
                  </a:txBody>
                  <a:tcPr marL="36000" marR="36000" marT="0" marB="0"/>
                </a:tc>
                <a:extLst>
                  <a:ext uri="{0D108BD9-81ED-4DB2-BD59-A6C34878D82A}">
                    <a16:rowId xmlns:a16="http://schemas.microsoft.com/office/drawing/2014/main" val="1947212"/>
                  </a:ext>
                </a:extLst>
              </a:tr>
              <a:tr h="138871">
                <a:tc>
                  <a:txBody>
                    <a:bodyPr/>
                    <a:lstStyle/>
                    <a:p>
                      <a:pPr marL="0" marR="0" algn="r">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3</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ID" sz="1800" kern="100">
                          <a:effectLst/>
                          <a:latin typeface="Arial Narrow" panose="020B0606020202030204" pitchFamily="34" charset="0"/>
                          <a:ea typeface="Times New Roman" panose="02020603050405020304" pitchFamily="18" charset="0"/>
                          <a:cs typeface="Times New Roman" panose="02020603050405020304" pitchFamily="18" charset="0"/>
                        </a:rPr>
                        <a:t>PKP tidak sedang dilakukan pemeriksaan bukti permulaan secara terbuka dan/atau penyidikan tindak pidana di bidang perpajakan</a:t>
                      </a:r>
                    </a:p>
                  </a:txBody>
                  <a:tcPr marL="36000" marR="36000" marT="0" marB="0"/>
                </a:tc>
                <a:extLst>
                  <a:ext uri="{0D108BD9-81ED-4DB2-BD59-A6C34878D82A}">
                    <a16:rowId xmlns:a16="http://schemas.microsoft.com/office/drawing/2014/main" val="2459015318"/>
                  </a:ext>
                </a:extLst>
              </a:tr>
              <a:tr h="138871">
                <a:tc>
                  <a:txBody>
                    <a:bodyPr/>
                    <a:lstStyle/>
                    <a:p>
                      <a:pPr marL="0" marR="0" algn="r">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4</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buNone/>
                      </a:pPr>
                      <a:r>
                        <a:rPr lang="en-ID" sz="1800" kern="100">
                          <a:effectLst/>
                          <a:latin typeface="Arial Narrow" panose="020B0606020202030204" pitchFamily="34" charset="0"/>
                          <a:ea typeface="Times New Roman" panose="02020603050405020304" pitchFamily="18" charset="0"/>
                          <a:cs typeface="Times New Roman" panose="02020603050405020304" pitchFamily="18" charset="0"/>
                        </a:rPr>
                        <a:t>PKP tidak pernah dipidana karena melakukan tindak pidana di bidang perpajakan berdasarkan putusan pengadilan yang telah mempunyai kekuatan hukum tetap dalam jangka waktu 5 (lima) tahun terakhir.</a:t>
                      </a:r>
                    </a:p>
                  </a:txBody>
                  <a:tcPr marL="36000" marR="36000" marT="0" marB="0"/>
                </a:tc>
                <a:extLst>
                  <a:ext uri="{0D108BD9-81ED-4DB2-BD59-A6C34878D82A}">
                    <a16:rowId xmlns:a16="http://schemas.microsoft.com/office/drawing/2014/main" val="1542452336"/>
                  </a:ext>
                </a:extLst>
              </a:tr>
            </a:tbl>
          </a:graphicData>
        </a:graphic>
      </p:graphicFrame>
    </p:spTree>
    <p:extLst>
      <p:ext uri="{BB962C8B-B14F-4D97-AF65-F5344CB8AC3E}">
        <p14:creationId xmlns:p14="http://schemas.microsoft.com/office/powerpoint/2010/main" val="42343442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3D504B-52B2-1C08-5822-546E5A4AEA0A}"/>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E414D5CE-8B04-4D51-09B8-3C04F804DCE7}"/>
              </a:ext>
            </a:extLst>
          </p:cNvPr>
          <p:cNvSpPr>
            <a:spLocks noGrp="1"/>
          </p:cNvSpPr>
          <p:nvPr>
            <p:ph type="title"/>
          </p:nvPr>
        </p:nvSpPr>
        <p:spPr/>
        <p:txBody>
          <a:bodyPr/>
          <a:lstStyle/>
          <a:p>
            <a:r>
              <a:rPr lang="en-US"/>
              <a:t>Membedah SPT PPN di Coretax</a:t>
            </a:r>
          </a:p>
        </p:txBody>
      </p:sp>
      <p:sp>
        <p:nvSpPr>
          <p:cNvPr id="8" name="Subtitle 7">
            <a:extLst>
              <a:ext uri="{FF2B5EF4-FFF2-40B4-BE49-F238E27FC236}">
                <a16:creationId xmlns:a16="http://schemas.microsoft.com/office/drawing/2014/main" id="{8F6008F1-4F86-09F6-39EC-61F9304BD924}"/>
              </a:ext>
            </a:extLst>
          </p:cNvPr>
          <p:cNvSpPr>
            <a:spLocks noGrp="1"/>
          </p:cNvSpPr>
          <p:nvPr>
            <p:ph type="body" idx="1"/>
          </p:nvPr>
        </p:nvSpPr>
        <p:spPr/>
        <p:txBody>
          <a:bodyPr/>
          <a:lstStyle/>
          <a:p>
            <a:r>
              <a:rPr lang="en-US"/>
              <a:t>Agenda 5</a:t>
            </a:r>
          </a:p>
        </p:txBody>
      </p:sp>
      <p:sp>
        <p:nvSpPr>
          <p:cNvPr id="2" name="Slide Number Placeholder 1">
            <a:extLst>
              <a:ext uri="{FF2B5EF4-FFF2-40B4-BE49-F238E27FC236}">
                <a16:creationId xmlns:a16="http://schemas.microsoft.com/office/drawing/2014/main" id="{63E1982B-B3FF-8507-1BB9-CAE36411F2F5}"/>
              </a:ext>
            </a:extLst>
          </p:cNvPr>
          <p:cNvSpPr>
            <a:spLocks noGrp="1"/>
          </p:cNvSpPr>
          <p:nvPr>
            <p:ph type="sldNum" sz="quarter" idx="12"/>
          </p:nvPr>
        </p:nvSpPr>
        <p:spPr/>
        <p:txBody>
          <a:bodyPr/>
          <a:lstStyle/>
          <a:p>
            <a:fld id="{A41DA790-10AA-4C91-B558-F29F37CE99B4}" type="slidenum">
              <a:rPr lang="en-US" smtClean="0"/>
              <a:t>44</a:t>
            </a:fld>
            <a:endParaRPr lang="en-US"/>
          </a:p>
        </p:txBody>
      </p:sp>
    </p:spTree>
    <p:extLst>
      <p:ext uri="{BB962C8B-B14F-4D97-AF65-F5344CB8AC3E}">
        <p14:creationId xmlns:p14="http://schemas.microsoft.com/office/powerpoint/2010/main" val="405458607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768895-71A7-F8A9-FFC7-3036E43AD1C4}"/>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DC05B6D-6E58-D1CC-8101-86F2DED3890A}"/>
              </a:ext>
            </a:extLst>
          </p:cNvPr>
          <p:cNvSpPr>
            <a:spLocks noGrp="1"/>
          </p:cNvSpPr>
          <p:nvPr>
            <p:ph type="sldNum" sz="quarter" idx="12"/>
          </p:nvPr>
        </p:nvSpPr>
        <p:spPr/>
        <p:txBody>
          <a:bodyPr/>
          <a:lstStyle/>
          <a:p>
            <a:fld id="{A41DA790-10AA-4C91-B558-F29F37CE99B4}" type="slidenum">
              <a:rPr lang="en-US" smtClean="0"/>
              <a:t>45</a:t>
            </a:fld>
            <a:endParaRPr lang="en-US"/>
          </a:p>
        </p:txBody>
      </p:sp>
      <p:sp>
        <p:nvSpPr>
          <p:cNvPr id="10" name="Title 9">
            <a:extLst>
              <a:ext uri="{FF2B5EF4-FFF2-40B4-BE49-F238E27FC236}">
                <a16:creationId xmlns:a16="http://schemas.microsoft.com/office/drawing/2014/main" id="{9DC5C5AB-AD97-4EEA-EBCD-7DC5859F78F2}"/>
              </a:ext>
            </a:extLst>
          </p:cNvPr>
          <p:cNvSpPr>
            <a:spLocks noGrp="1"/>
          </p:cNvSpPr>
          <p:nvPr>
            <p:ph type="title"/>
          </p:nvPr>
        </p:nvSpPr>
        <p:spPr/>
        <p:txBody>
          <a:bodyPr/>
          <a:lstStyle/>
          <a:p>
            <a:r>
              <a:rPr lang="en-US"/>
              <a:t>#1 Rincian Formulir SPT Masa PPN di Per-11/2025</a:t>
            </a:r>
            <a:endParaRPr lang="en-ID"/>
          </a:p>
        </p:txBody>
      </p:sp>
      <p:graphicFrame>
        <p:nvGraphicFramePr>
          <p:cNvPr id="9" name="Table 7">
            <a:extLst>
              <a:ext uri="{FF2B5EF4-FFF2-40B4-BE49-F238E27FC236}">
                <a16:creationId xmlns:a16="http://schemas.microsoft.com/office/drawing/2014/main" id="{D7DD4B71-3256-EB9D-77FD-B38C6056C151}"/>
              </a:ext>
            </a:extLst>
          </p:cNvPr>
          <p:cNvGraphicFramePr>
            <a:graphicFrameLocks noGrp="1"/>
          </p:cNvGraphicFramePr>
          <p:nvPr>
            <p:ph idx="1"/>
          </p:nvPr>
        </p:nvGraphicFramePr>
        <p:xfrm>
          <a:off x="414338" y="1695450"/>
          <a:ext cx="11344275" cy="4114800"/>
        </p:xfrm>
        <a:graphic>
          <a:graphicData uri="http://schemas.openxmlformats.org/drawingml/2006/table">
            <a:tbl>
              <a:tblPr firstRow="1" bandRow="1">
                <a:tableStyleId>{21E4AEA4-8DFA-4A89-87EB-49C32662AFE0}</a:tableStyleId>
              </a:tblPr>
              <a:tblGrid>
                <a:gridCol w="436562">
                  <a:extLst>
                    <a:ext uri="{9D8B030D-6E8A-4147-A177-3AD203B41FA5}">
                      <a16:colId xmlns:a16="http://schemas.microsoft.com/office/drawing/2014/main" val="3739428915"/>
                    </a:ext>
                  </a:extLst>
                </a:gridCol>
                <a:gridCol w="1350231">
                  <a:extLst>
                    <a:ext uri="{9D8B030D-6E8A-4147-A177-3AD203B41FA5}">
                      <a16:colId xmlns:a16="http://schemas.microsoft.com/office/drawing/2014/main" val="2380864523"/>
                    </a:ext>
                  </a:extLst>
                </a:gridCol>
                <a:gridCol w="2502280">
                  <a:extLst>
                    <a:ext uri="{9D8B030D-6E8A-4147-A177-3AD203B41FA5}">
                      <a16:colId xmlns:a16="http://schemas.microsoft.com/office/drawing/2014/main" val="645841760"/>
                    </a:ext>
                  </a:extLst>
                </a:gridCol>
                <a:gridCol w="7055202">
                  <a:extLst>
                    <a:ext uri="{9D8B030D-6E8A-4147-A177-3AD203B41FA5}">
                      <a16:colId xmlns:a16="http://schemas.microsoft.com/office/drawing/2014/main" val="3619345146"/>
                    </a:ext>
                  </a:extLst>
                </a:gridCol>
              </a:tblGrid>
              <a:tr h="138871">
                <a:tc>
                  <a:txBody>
                    <a:bodyPr/>
                    <a:lstStyle/>
                    <a:p>
                      <a:pPr marL="0" marR="0" algn="ctr"/>
                      <a:r>
                        <a:rPr lang="id-ID" sz="1800" b="1">
                          <a:solidFill>
                            <a:schemeClr val="bg1"/>
                          </a:solidFill>
                          <a:effectLst/>
                          <a:latin typeface="Arial Narrow" panose="020B0606020202030204" pitchFamily="34" charset="0"/>
                        </a:rPr>
                        <a:t>No.</a:t>
                      </a:r>
                      <a:endParaRPr lang="en-ID" sz="1800" b="1">
                        <a:solidFill>
                          <a:schemeClr val="bg1"/>
                        </a:solidFill>
                        <a:effectLst/>
                        <a:latin typeface="Arial Narrow" panose="020B0606020202030204" pitchFamily="34" charset="0"/>
                        <a:ea typeface="Aptos" panose="020B0004020202020204" pitchFamily="34" charset="0"/>
                        <a:cs typeface="Times New Roman" panose="02020603050405020304" pitchFamily="18" charset="0"/>
                      </a:endParaRPr>
                    </a:p>
                  </a:txBody>
                  <a:tcPr marL="36000" marR="36000" marT="0" marB="0"/>
                </a:tc>
                <a:tc>
                  <a:txBody>
                    <a:bodyPr/>
                    <a:lstStyle/>
                    <a:p>
                      <a:pPr marL="0" marR="0" algn="ctr"/>
                      <a:r>
                        <a:rPr lang="en-US" sz="1800">
                          <a:solidFill>
                            <a:schemeClr val="bg1"/>
                          </a:solidFill>
                          <a:effectLst/>
                          <a:latin typeface="Arial Narrow" panose="020B0606020202030204" pitchFamily="34" charset="0"/>
                        </a:rPr>
                        <a:t>Perihal</a:t>
                      </a:r>
                      <a:endParaRPr lang="en-ID" sz="1800">
                        <a:solidFill>
                          <a:schemeClr val="bg1"/>
                        </a:solidFill>
                        <a:effectLst/>
                        <a:latin typeface="Arial Narrow" panose="020B0606020202030204" pitchFamily="34" charset="0"/>
                        <a:ea typeface="Aptos" panose="020B0004020202020204" pitchFamily="34" charset="0"/>
                        <a:cs typeface="Times New Roman" panose="02020603050405020304" pitchFamily="18" charset="0"/>
                      </a:endParaRPr>
                    </a:p>
                  </a:txBody>
                  <a:tcPr marL="36000" marR="36000" marT="0" marB="0"/>
                </a:tc>
                <a:tc>
                  <a:txBody>
                    <a:bodyPr/>
                    <a:lstStyle/>
                    <a:p>
                      <a:pPr marL="0" marR="0" algn="ctr"/>
                      <a:r>
                        <a:rPr lang="en-US" sz="1800">
                          <a:solidFill>
                            <a:schemeClr val="bg1"/>
                          </a:solidFill>
                          <a:effectLst/>
                          <a:latin typeface="Arial Narrow" panose="020B0606020202030204" pitchFamily="34" charset="0"/>
                          <a:ea typeface="Aptos" panose="020B0004020202020204" pitchFamily="34" charset="0"/>
                          <a:cs typeface="Times New Roman" panose="02020603050405020304" pitchFamily="18" charset="0"/>
                        </a:rPr>
                        <a:t>Judul Formulir</a:t>
                      </a:r>
                      <a:endParaRPr lang="en-ID" sz="1800">
                        <a:solidFill>
                          <a:schemeClr val="bg1"/>
                        </a:solidFill>
                        <a:effectLst/>
                        <a:latin typeface="Arial Narrow" panose="020B0606020202030204" pitchFamily="34" charset="0"/>
                        <a:ea typeface="Aptos" panose="020B0004020202020204" pitchFamily="34" charset="0"/>
                        <a:cs typeface="Times New Roman" panose="02020603050405020304" pitchFamily="18" charset="0"/>
                      </a:endParaRPr>
                    </a:p>
                  </a:txBody>
                  <a:tcPr marL="36000" marR="36000" marT="0" marB="0"/>
                </a:tc>
                <a:tc>
                  <a:txBody>
                    <a:bodyPr/>
                    <a:lstStyle/>
                    <a:p>
                      <a:pPr marL="0" marR="0" algn="ctr"/>
                      <a:r>
                        <a:rPr lang="en-US" sz="1800">
                          <a:solidFill>
                            <a:schemeClr val="bg1"/>
                          </a:solidFill>
                          <a:effectLst/>
                          <a:latin typeface="Arial Narrow" panose="020B0606020202030204" pitchFamily="34" charset="0"/>
                          <a:ea typeface="Aptos" panose="020B0004020202020204" pitchFamily="34" charset="0"/>
                          <a:cs typeface="Times New Roman" panose="02020603050405020304" pitchFamily="18" charset="0"/>
                        </a:rPr>
                        <a:t>Informasi yang Tersaji</a:t>
                      </a:r>
                      <a:endParaRPr lang="en-ID" sz="1800">
                        <a:solidFill>
                          <a:schemeClr val="bg1"/>
                        </a:solidFill>
                        <a:effectLst/>
                        <a:latin typeface="Arial Narrow" panose="020B0606020202030204" pitchFamily="34" charset="0"/>
                        <a:ea typeface="Aptos" panose="020B0004020202020204" pitchFamily="34" charset="0"/>
                        <a:cs typeface="Times New Roman" panose="02020603050405020304" pitchFamily="18" charset="0"/>
                      </a:endParaRPr>
                    </a:p>
                  </a:txBody>
                  <a:tcPr marL="36000" marR="36000" marT="0" marB="0"/>
                </a:tc>
                <a:extLst>
                  <a:ext uri="{0D108BD9-81ED-4DB2-BD59-A6C34878D82A}">
                    <a16:rowId xmlns:a16="http://schemas.microsoft.com/office/drawing/2014/main" val="2279510443"/>
                  </a:ext>
                </a:extLst>
              </a:tr>
              <a:tr h="138871">
                <a:tc>
                  <a:txBody>
                    <a:bodyPr/>
                    <a:lstStyle/>
                    <a:p>
                      <a:pPr marL="0" marR="0" algn="l"/>
                      <a:r>
                        <a:rPr lang="en-US" sz="1800" b="1">
                          <a:effectLst/>
                          <a:latin typeface="Arial Narrow" panose="020B0606020202030204" pitchFamily="34" charset="0"/>
                          <a:ea typeface="Aptos" panose="020B0004020202020204" pitchFamily="34" charset="0"/>
                          <a:cs typeface="Times New Roman" panose="02020603050405020304" pitchFamily="18" charset="0"/>
                        </a:rPr>
                        <a:t>1</a:t>
                      </a:r>
                      <a:endParaRPr lang="en-ID" sz="1800" b="1">
                        <a:effectLst/>
                        <a:latin typeface="Arial Narrow" panose="020B0606020202030204" pitchFamily="34" charset="0"/>
                        <a:ea typeface="Aptos" panose="020B0004020202020204" pitchFamily="34" charset="0"/>
                        <a:cs typeface="Times New Roman" panose="02020603050405020304" pitchFamily="18" charset="0"/>
                      </a:endParaRPr>
                    </a:p>
                  </a:txBody>
                  <a:tcPr marL="36000" marR="36000" marT="0" marB="0"/>
                </a:tc>
                <a:tc>
                  <a:txBody>
                    <a:bodyPr/>
                    <a:lstStyle/>
                    <a:p>
                      <a:pPr marL="0" marR="0">
                        <a:buNone/>
                      </a:pPr>
                      <a:r>
                        <a:rPr lang="en-US" sz="1800" b="0">
                          <a:effectLst/>
                          <a:latin typeface="Arial Narrow" panose="020B0606020202030204" pitchFamily="34" charset="0"/>
                          <a:ea typeface="Times New Roman" panose="02020603050405020304" pitchFamily="18" charset="0"/>
                          <a:cs typeface="Times New Roman" panose="02020603050405020304" pitchFamily="18" charset="0"/>
                        </a:rPr>
                        <a:t>Induk SPT </a:t>
                      </a:r>
                      <a:endParaRPr lang="en-ID" sz="1800" b="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lgn="l"/>
                      <a:endParaRPr lang="en-ID" sz="1800" b="1">
                        <a:effectLst/>
                        <a:latin typeface="Arial Narrow" panose="020B0606020202030204" pitchFamily="34" charset="0"/>
                        <a:ea typeface="Aptos" panose="020B0004020202020204" pitchFamily="34" charset="0"/>
                        <a:cs typeface="Times New Roman" panose="02020603050405020304" pitchFamily="18" charset="0"/>
                      </a:endParaRPr>
                    </a:p>
                  </a:txBody>
                  <a:tcPr marL="36000" marR="36000" marT="0" marB="0"/>
                </a:tc>
                <a:tc>
                  <a:txBody>
                    <a:bodyPr/>
                    <a:lstStyle/>
                    <a:p>
                      <a:pPr marL="0" marR="0" algn="l"/>
                      <a:endParaRPr lang="en-ID" sz="1800" b="1">
                        <a:effectLst/>
                        <a:latin typeface="Arial Narrow" panose="020B0606020202030204" pitchFamily="34" charset="0"/>
                        <a:ea typeface="Aptos" panose="020B0004020202020204" pitchFamily="34" charset="0"/>
                        <a:cs typeface="Times New Roman" panose="02020603050405020304" pitchFamily="18" charset="0"/>
                      </a:endParaRPr>
                    </a:p>
                  </a:txBody>
                  <a:tcPr marL="36000" marR="36000" marT="0" marB="0"/>
                </a:tc>
                <a:extLst>
                  <a:ext uri="{0D108BD9-81ED-4DB2-BD59-A6C34878D82A}">
                    <a16:rowId xmlns:a16="http://schemas.microsoft.com/office/drawing/2014/main" val="1312365806"/>
                  </a:ext>
                </a:extLst>
              </a:tr>
              <a:tr h="181917">
                <a:tc>
                  <a:txBody>
                    <a:bodyPr/>
                    <a:lstStyle/>
                    <a:p>
                      <a:pPr marL="0" marR="0" algn="l"/>
                      <a:r>
                        <a:rPr lang="en-US" sz="1800" b="0">
                          <a:effectLst/>
                          <a:latin typeface="Arial Narrow" panose="020B0606020202030204" pitchFamily="34" charset="0"/>
                          <a:ea typeface="Aptos" panose="020B0004020202020204" pitchFamily="34" charset="0"/>
                          <a:cs typeface="Times New Roman" panose="02020603050405020304" pitchFamily="18" charset="0"/>
                        </a:rPr>
                        <a:t>2</a:t>
                      </a:r>
                      <a:endParaRPr lang="en-ID" sz="1800" b="0">
                        <a:effectLst/>
                        <a:latin typeface="Arial Narrow" panose="020B0606020202030204" pitchFamily="34" charset="0"/>
                        <a:ea typeface="Aptos" panose="020B0004020202020204" pitchFamily="34" charset="0"/>
                        <a:cs typeface="Times New Roman" panose="02020603050405020304" pitchFamily="18" charset="0"/>
                      </a:endParaRPr>
                    </a:p>
                  </a:txBody>
                  <a:tcPr marL="36000" marR="36000" marT="0" marB="0"/>
                </a:tc>
                <a:tc>
                  <a:txBody>
                    <a:bodyPr/>
                    <a:lstStyle/>
                    <a:p>
                      <a:pPr marL="360000" marR="0" indent="-360000">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Lampiran SPT</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lgn="l"/>
                      <a:endParaRPr lang="en-ID" sz="1800">
                        <a:effectLst/>
                        <a:latin typeface="Arial Narrow" panose="020B0606020202030204" pitchFamily="34" charset="0"/>
                        <a:ea typeface="Aptos" panose="020B0004020202020204" pitchFamily="34" charset="0"/>
                        <a:cs typeface="Times New Roman" panose="02020603050405020304" pitchFamily="18" charset="0"/>
                      </a:endParaRPr>
                    </a:p>
                  </a:txBody>
                  <a:tcPr marL="36000" marR="36000" marT="0" marB="0"/>
                </a:tc>
                <a:tc>
                  <a:txBody>
                    <a:bodyPr/>
                    <a:lstStyle/>
                    <a:p>
                      <a:pPr marL="0" marR="0" algn="l"/>
                      <a:endParaRPr lang="en-ID" sz="1800">
                        <a:effectLst/>
                        <a:latin typeface="Arial Narrow" panose="020B0606020202030204" pitchFamily="34" charset="0"/>
                        <a:ea typeface="Aptos" panose="020B0004020202020204" pitchFamily="34" charset="0"/>
                        <a:cs typeface="Times New Roman" panose="02020603050405020304" pitchFamily="18" charset="0"/>
                      </a:endParaRPr>
                    </a:p>
                  </a:txBody>
                  <a:tcPr marL="36000" marR="36000" marT="0" marB="0"/>
                </a:tc>
                <a:extLst>
                  <a:ext uri="{0D108BD9-81ED-4DB2-BD59-A6C34878D82A}">
                    <a16:rowId xmlns:a16="http://schemas.microsoft.com/office/drawing/2014/main" val="1205780467"/>
                  </a:ext>
                </a:extLst>
              </a:tr>
              <a:tr h="138871">
                <a:tc>
                  <a:txBody>
                    <a:bodyPr/>
                    <a:lstStyle/>
                    <a:p>
                      <a:pPr marL="0" marR="0" algn="r"/>
                      <a:r>
                        <a:rPr lang="en-US" sz="1800" b="0">
                          <a:effectLst/>
                          <a:latin typeface="Arial Narrow" panose="020B0606020202030204" pitchFamily="34" charset="0"/>
                          <a:ea typeface="Aptos" panose="020B0004020202020204" pitchFamily="34" charset="0"/>
                          <a:cs typeface="Times New Roman" panose="02020603050405020304" pitchFamily="18" charset="0"/>
                        </a:rPr>
                        <a:t>a.</a:t>
                      </a:r>
                      <a:endParaRPr lang="en-ID" sz="1800" b="0">
                        <a:effectLst/>
                        <a:latin typeface="Arial Narrow" panose="020B0606020202030204" pitchFamily="34" charset="0"/>
                        <a:ea typeface="Aptos" panose="020B0004020202020204" pitchFamily="34" charset="0"/>
                        <a:cs typeface="Times New Roman" panose="02020603050405020304" pitchFamily="18" charset="0"/>
                      </a:endParaRPr>
                    </a:p>
                  </a:txBody>
                  <a:tcPr marL="36000" marR="36000" marT="0" marB="0"/>
                </a:tc>
                <a:tc>
                  <a:txBody>
                    <a:bodyPr/>
                    <a:lstStyle/>
                    <a:p>
                      <a:pPr marL="360000" marR="0" indent="-360000">
                        <a:buNone/>
                      </a:pPr>
                      <a:r>
                        <a:rPr lang="en-ID" sz="1800" b="0" i="0" u="none" strike="noStrike" kern="1200" baseline="0">
                          <a:solidFill>
                            <a:schemeClr val="dk1"/>
                          </a:solidFill>
                          <a:latin typeface="Arial Narrow" panose="020B0606020202030204" pitchFamily="34" charset="0"/>
                          <a:ea typeface="+mn-ea"/>
                          <a:cs typeface="+mn-cs"/>
                        </a:rPr>
                        <a:t>Formulir A1 </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lgn="l"/>
                      <a:r>
                        <a:rPr lang="en-ID" sz="1800">
                          <a:effectLst/>
                          <a:latin typeface="Arial Narrow" panose="020B0606020202030204" pitchFamily="34" charset="0"/>
                          <a:ea typeface="Aptos" panose="020B0004020202020204" pitchFamily="34" charset="0"/>
                          <a:cs typeface="Times New Roman" panose="02020603050405020304" pitchFamily="18" charset="0"/>
                        </a:rPr>
                        <a:t>Daftar Ekspor BKP Berwujud, BKP Tidak Berwujud, dan/atau JKP</a:t>
                      </a:r>
                    </a:p>
                  </a:txBody>
                  <a:tcPr marL="36000" marR="36000" marT="0" marB="0"/>
                </a:tc>
                <a:tc>
                  <a:txBody>
                    <a:bodyPr/>
                    <a:lstStyle/>
                    <a:p>
                      <a:pPr marL="0" marR="0" algn="l"/>
                      <a:r>
                        <a:rPr lang="en-ID" sz="1800">
                          <a:effectLst/>
                          <a:latin typeface="Arial Narrow" panose="020B0606020202030204" pitchFamily="34" charset="0"/>
                          <a:ea typeface="Aptos" panose="020B0004020202020204" pitchFamily="34" charset="0"/>
                          <a:cs typeface="Times New Roman" panose="02020603050405020304" pitchFamily="18" charset="0"/>
                        </a:rPr>
                        <a:t>Data yang tercantum dalam</a:t>
                      </a:r>
                    </a:p>
                    <a:p>
                      <a:pPr marL="360000" marR="0" indent="-360000" algn="l"/>
                      <a:r>
                        <a:rPr lang="en-ID" sz="1800">
                          <a:effectLst/>
                          <a:latin typeface="Arial Narrow" panose="020B0606020202030204" pitchFamily="34" charset="0"/>
                          <a:ea typeface="Aptos" panose="020B0004020202020204" pitchFamily="34" charset="0"/>
                          <a:cs typeface="Times New Roman" panose="02020603050405020304" pitchFamily="18" charset="0"/>
                        </a:rPr>
                        <a:t>a. 	PEB; dan/atau</a:t>
                      </a:r>
                    </a:p>
                    <a:p>
                      <a:pPr marL="360000" marR="0" indent="-360000" algn="l"/>
                      <a:r>
                        <a:rPr lang="en-ID" sz="1800">
                          <a:effectLst/>
                          <a:latin typeface="Arial Narrow" panose="020B0606020202030204" pitchFamily="34" charset="0"/>
                          <a:ea typeface="Aptos" panose="020B0004020202020204" pitchFamily="34" charset="0"/>
                          <a:cs typeface="Times New Roman" panose="02020603050405020304" pitchFamily="18" charset="0"/>
                        </a:rPr>
                        <a:t>b. 	pemberitahuan ekspor BKP tidak berwujud atau JKP.</a:t>
                      </a:r>
                    </a:p>
                  </a:txBody>
                  <a:tcPr marL="36000" marR="36000" marT="0" marB="0"/>
                </a:tc>
                <a:extLst>
                  <a:ext uri="{0D108BD9-81ED-4DB2-BD59-A6C34878D82A}">
                    <a16:rowId xmlns:a16="http://schemas.microsoft.com/office/drawing/2014/main" val="4235803045"/>
                  </a:ext>
                </a:extLst>
              </a:tr>
              <a:tr h="138871">
                <a:tc>
                  <a:txBody>
                    <a:bodyPr/>
                    <a:lstStyle/>
                    <a:p>
                      <a:pPr marL="0" marR="0" algn="r"/>
                      <a:r>
                        <a:rPr lang="en-US" sz="1800" b="0">
                          <a:effectLst/>
                          <a:latin typeface="Arial Narrow" panose="020B0606020202030204" pitchFamily="34" charset="0"/>
                          <a:ea typeface="Aptos" panose="020B0004020202020204" pitchFamily="34" charset="0"/>
                          <a:cs typeface="Times New Roman" panose="02020603050405020304" pitchFamily="18" charset="0"/>
                        </a:rPr>
                        <a:t>b.</a:t>
                      </a:r>
                      <a:endParaRPr lang="en-ID" sz="1800" b="0">
                        <a:effectLst/>
                        <a:latin typeface="Arial Narrow" panose="020B0606020202030204" pitchFamily="34" charset="0"/>
                        <a:ea typeface="Aptos" panose="020B0004020202020204" pitchFamily="34" charset="0"/>
                        <a:cs typeface="Times New Roman" panose="02020603050405020304" pitchFamily="18" charset="0"/>
                      </a:endParaRPr>
                    </a:p>
                  </a:txBody>
                  <a:tcPr marL="36000" marR="36000" marT="0" marB="0"/>
                </a:tc>
                <a:tc>
                  <a:txBody>
                    <a:bodyPr/>
                    <a:lstStyle/>
                    <a:p>
                      <a:pPr marL="360000" marR="0" indent="-360000">
                        <a:buNone/>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Formulir A2 </a:t>
                      </a:r>
                    </a:p>
                  </a:txBody>
                  <a:tcPr marL="36000" marR="36000" marT="0" marB="0"/>
                </a:tc>
                <a:tc>
                  <a:txBody>
                    <a:bodyPr/>
                    <a:lstStyle/>
                    <a:p>
                      <a:pPr marL="0" marR="0" algn="l"/>
                      <a:r>
                        <a:rPr lang="en-ID" sz="1800">
                          <a:effectLst/>
                          <a:latin typeface="Arial Narrow" panose="020B0606020202030204" pitchFamily="34" charset="0"/>
                          <a:ea typeface="Aptos" panose="020B0004020202020204" pitchFamily="34" charset="0"/>
                          <a:cs typeface="Times New Roman" panose="02020603050405020304" pitchFamily="18" charset="0"/>
                        </a:rPr>
                        <a:t>Daftar Pajak Keluaran atas Penyerahan Dalam Negeri Dengan Faktur Pajak</a:t>
                      </a:r>
                    </a:p>
                  </a:txBody>
                  <a:tcPr marL="36000" marR="36000" marT="0" marB="0"/>
                </a:tc>
                <a:tc>
                  <a:txBody>
                    <a:bodyPr/>
                    <a:lstStyle/>
                    <a:p>
                      <a:pPr marL="0" marR="0" algn="l"/>
                      <a:r>
                        <a:rPr lang="en-ID" sz="1800" dirty="0">
                          <a:effectLst/>
                          <a:latin typeface="Arial Narrow" panose="020B0606020202030204" pitchFamily="34" charset="0"/>
                          <a:ea typeface="Aptos" panose="020B0004020202020204" pitchFamily="34" charset="0"/>
                          <a:cs typeface="Times New Roman" panose="02020603050405020304" pitchFamily="18" charset="0"/>
                        </a:rPr>
                        <a:t>Data PK dan </a:t>
                      </a:r>
                      <a:r>
                        <a:rPr lang="en-ID" sz="1800" dirty="0" err="1">
                          <a:effectLst/>
                          <a:latin typeface="Arial Narrow" panose="020B0606020202030204" pitchFamily="34" charset="0"/>
                          <a:ea typeface="Aptos" panose="020B0004020202020204" pitchFamily="34" charset="0"/>
                          <a:cs typeface="Times New Roman" panose="02020603050405020304" pitchFamily="18" charset="0"/>
                        </a:rPr>
                        <a:t>nilai</a:t>
                      </a:r>
                      <a:r>
                        <a:rPr lang="en-ID" sz="1800" dirty="0">
                          <a:effectLst/>
                          <a:latin typeface="Arial Narrow" panose="020B0606020202030204" pitchFamily="34" charset="0"/>
                          <a:ea typeface="Aptos" panose="020B0004020202020204" pitchFamily="34" charset="0"/>
                          <a:cs typeface="Times New Roman" panose="02020603050405020304" pitchFamily="18" charset="0"/>
                        </a:rPr>
                        <a:t> </a:t>
                      </a:r>
                      <a:r>
                        <a:rPr lang="en-ID" sz="1800" dirty="0" err="1">
                          <a:effectLst/>
                          <a:latin typeface="Arial Narrow" panose="020B0606020202030204" pitchFamily="34" charset="0"/>
                          <a:ea typeface="Aptos" panose="020B0004020202020204" pitchFamily="34" charset="0"/>
                          <a:cs typeface="Times New Roman" panose="02020603050405020304" pitchFamily="18" charset="0"/>
                        </a:rPr>
                        <a:t>PPnBM</a:t>
                      </a:r>
                      <a:r>
                        <a:rPr lang="en-ID" sz="1800" dirty="0">
                          <a:effectLst/>
                          <a:latin typeface="Arial Narrow" panose="020B0606020202030204" pitchFamily="34" charset="0"/>
                          <a:ea typeface="Aptos" panose="020B0004020202020204" pitchFamily="34" charset="0"/>
                          <a:cs typeface="Times New Roman" panose="02020603050405020304" pitchFamily="18" charset="0"/>
                        </a:rPr>
                        <a:t> yang </a:t>
                      </a:r>
                      <a:r>
                        <a:rPr lang="en-ID" sz="1800" dirty="0" err="1">
                          <a:effectLst/>
                          <a:latin typeface="Arial Narrow" panose="020B0606020202030204" pitchFamily="34" charset="0"/>
                          <a:ea typeface="Aptos" panose="020B0004020202020204" pitchFamily="34" charset="0"/>
                          <a:cs typeface="Times New Roman" panose="02020603050405020304" pitchFamily="18" charset="0"/>
                        </a:rPr>
                        <a:t>tercantum</a:t>
                      </a:r>
                      <a:r>
                        <a:rPr lang="en-ID" sz="1800" dirty="0">
                          <a:effectLst/>
                          <a:latin typeface="Arial Narrow" panose="020B0606020202030204" pitchFamily="34" charset="0"/>
                          <a:ea typeface="Aptos" panose="020B0004020202020204" pitchFamily="34" charset="0"/>
                          <a:cs typeface="Times New Roman" panose="02020603050405020304" pitchFamily="18" charset="0"/>
                        </a:rPr>
                        <a:t> </a:t>
                      </a:r>
                      <a:r>
                        <a:rPr lang="en-ID" sz="1800" dirty="0" err="1">
                          <a:effectLst/>
                          <a:latin typeface="Arial Narrow" panose="020B0606020202030204" pitchFamily="34" charset="0"/>
                          <a:ea typeface="Aptos" panose="020B0004020202020204" pitchFamily="34" charset="0"/>
                          <a:cs typeface="Times New Roman" panose="02020603050405020304" pitchFamily="18" charset="0"/>
                        </a:rPr>
                        <a:t>dalam</a:t>
                      </a:r>
                      <a:r>
                        <a:rPr lang="en-ID" sz="1800" dirty="0">
                          <a:effectLst/>
                          <a:latin typeface="Arial Narrow" panose="020B0606020202030204" pitchFamily="34" charset="0"/>
                          <a:ea typeface="Aptos" panose="020B0004020202020204" pitchFamily="34" charset="0"/>
                          <a:cs typeface="Times New Roman" panose="02020603050405020304" pitchFamily="18" charset="0"/>
                        </a:rPr>
                        <a:t>:</a:t>
                      </a:r>
                    </a:p>
                    <a:p>
                      <a:pPr marL="360000" marR="0" indent="-360000" algn="l"/>
                      <a:r>
                        <a:rPr lang="en-ID" sz="1800" dirty="0">
                          <a:effectLst/>
                          <a:latin typeface="Arial Narrow" panose="020B0606020202030204" pitchFamily="34" charset="0"/>
                          <a:ea typeface="Aptos" panose="020B0004020202020204" pitchFamily="34" charset="0"/>
                          <a:cs typeface="Times New Roman" panose="02020603050405020304" pitchFamily="18" charset="0"/>
                        </a:rPr>
                        <a:t>a. 	</a:t>
                      </a:r>
                      <a:r>
                        <a:rPr lang="en-ID" sz="1800" dirty="0" err="1">
                          <a:effectLst/>
                          <a:latin typeface="Arial Narrow" panose="020B0606020202030204" pitchFamily="34" charset="0"/>
                          <a:ea typeface="Aptos" panose="020B0004020202020204" pitchFamily="34" charset="0"/>
                          <a:cs typeface="Times New Roman" panose="02020603050405020304" pitchFamily="18" charset="0"/>
                        </a:rPr>
                        <a:t>Faktur</a:t>
                      </a:r>
                      <a:r>
                        <a:rPr lang="en-ID" sz="1800" dirty="0">
                          <a:effectLst/>
                          <a:latin typeface="Arial Narrow" panose="020B0606020202030204" pitchFamily="34" charset="0"/>
                          <a:ea typeface="Aptos" panose="020B0004020202020204" pitchFamily="34" charset="0"/>
                          <a:cs typeface="Times New Roman" panose="02020603050405020304" pitchFamily="18" charset="0"/>
                        </a:rPr>
                        <a:t> Pajak, </a:t>
                      </a:r>
                      <a:r>
                        <a:rPr lang="en-ID" sz="1800" dirty="0" err="1">
                          <a:effectLst/>
                          <a:latin typeface="Arial Narrow" panose="020B0606020202030204" pitchFamily="34" charset="0"/>
                          <a:ea typeface="Aptos" panose="020B0004020202020204" pitchFamily="34" charset="0"/>
                          <a:cs typeface="Times New Roman" panose="02020603050405020304" pitchFamily="18" charset="0"/>
                        </a:rPr>
                        <a:t>tidak</a:t>
                      </a:r>
                      <a:r>
                        <a:rPr lang="en-ID" sz="1800" dirty="0">
                          <a:effectLst/>
                          <a:latin typeface="Arial Narrow" panose="020B0606020202030204" pitchFamily="34" charset="0"/>
                          <a:ea typeface="Aptos" panose="020B0004020202020204" pitchFamily="34" charset="0"/>
                          <a:cs typeface="Times New Roman" panose="02020603050405020304" pitchFamily="18" charset="0"/>
                        </a:rPr>
                        <a:t> </a:t>
                      </a:r>
                      <a:r>
                        <a:rPr lang="en-ID" sz="1800" dirty="0" err="1">
                          <a:effectLst/>
                          <a:latin typeface="Arial Narrow" panose="020B0606020202030204" pitchFamily="34" charset="0"/>
                          <a:ea typeface="Aptos" panose="020B0004020202020204" pitchFamily="34" charset="0"/>
                          <a:cs typeface="Times New Roman" panose="02020603050405020304" pitchFamily="18" charset="0"/>
                        </a:rPr>
                        <a:t>termasuk</a:t>
                      </a:r>
                      <a:r>
                        <a:rPr lang="en-ID" sz="1800" dirty="0">
                          <a:effectLst/>
                          <a:latin typeface="Arial Narrow" panose="020B0606020202030204" pitchFamily="34" charset="0"/>
                          <a:ea typeface="Aptos" panose="020B0004020202020204" pitchFamily="34" charset="0"/>
                          <a:cs typeface="Times New Roman" panose="02020603050405020304" pitchFamily="18" charset="0"/>
                        </a:rPr>
                        <a:t> </a:t>
                      </a:r>
                      <a:r>
                        <a:rPr lang="en-ID" sz="1800" dirty="0" err="1">
                          <a:effectLst/>
                          <a:latin typeface="Arial Narrow" panose="020B0606020202030204" pitchFamily="34" charset="0"/>
                          <a:ea typeface="Aptos" panose="020B0004020202020204" pitchFamily="34" charset="0"/>
                          <a:cs typeface="Times New Roman" panose="02020603050405020304" pitchFamily="18" charset="0"/>
                        </a:rPr>
                        <a:t>Faktur</a:t>
                      </a:r>
                      <a:r>
                        <a:rPr lang="en-ID" sz="1800" dirty="0">
                          <a:effectLst/>
                          <a:latin typeface="Arial Narrow" panose="020B0606020202030204" pitchFamily="34" charset="0"/>
                          <a:ea typeface="Aptos" panose="020B0004020202020204" pitchFamily="34" charset="0"/>
                          <a:cs typeface="Times New Roman" panose="02020603050405020304" pitchFamily="18" charset="0"/>
                        </a:rPr>
                        <a:t> Pajak yang </a:t>
                      </a:r>
                      <a:r>
                        <a:rPr lang="en-ID" sz="1800" dirty="0" err="1">
                          <a:effectLst/>
                          <a:latin typeface="Arial Narrow" panose="020B0606020202030204" pitchFamily="34" charset="0"/>
                          <a:ea typeface="Aptos" panose="020B0004020202020204" pitchFamily="34" charset="0"/>
                          <a:cs typeface="Times New Roman" panose="02020603050405020304" pitchFamily="18" charset="0"/>
                        </a:rPr>
                        <a:t>menurut</a:t>
                      </a:r>
                      <a:r>
                        <a:rPr lang="en-ID" sz="1800" dirty="0">
                          <a:effectLst/>
                          <a:latin typeface="Arial Narrow" panose="020B0606020202030204" pitchFamily="34" charset="0"/>
                          <a:ea typeface="Aptos" panose="020B0004020202020204" pitchFamily="34" charset="0"/>
                          <a:cs typeface="Times New Roman" panose="02020603050405020304" pitchFamily="18" charset="0"/>
                        </a:rPr>
                        <a:t> </a:t>
                      </a:r>
                      <a:r>
                        <a:rPr lang="en-ID" sz="1800" dirty="0" err="1">
                          <a:effectLst/>
                          <a:latin typeface="Arial Narrow" panose="020B0606020202030204" pitchFamily="34" charset="0"/>
                          <a:ea typeface="Aptos" panose="020B0004020202020204" pitchFamily="34" charset="0"/>
                          <a:cs typeface="Times New Roman" panose="02020603050405020304" pitchFamily="18" charset="0"/>
                        </a:rPr>
                        <a:t>ketentuan</a:t>
                      </a:r>
                      <a:r>
                        <a:rPr lang="en-ID" sz="1800" dirty="0">
                          <a:effectLst/>
                          <a:latin typeface="Arial Narrow" panose="020B0606020202030204" pitchFamily="34" charset="0"/>
                          <a:ea typeface="Aptos" panose="020B0004020202020204" pitchFamily="34" charset="0"/>
                          <a:cs typeface="Times New Roman" panose="02020603050405020304" pitchFamily="18" charset="0"/>
                        </a:rPr>
                        <a:t> </a:t>
                      </a:r>
                      <a:r>
                        <a:rPr lang="en-ID" sz="1800" dirty="0" err="1">
                          <a:effectLst/>
                          <a:latin typeface="Arial Narrow" panose="020B0606020202030204" pitchFamily="34" charset="0"/>
                          <a:ea typeface="Aptos" panose="020B0004020202020204" pitchFamily="34" charset="0"/>
                          <a:cs typeface="Times New Roman" panose="02020603050405020304" pitchFamily="18" charset="0"/>
                        </a:rPr>
                        <a:t>diperkenankan</a:t>
                      </a:r>
                      <a:r>
                        <a:rPr lang="en-ID" sz="1800" dirty="0">
                          <a:effectLst/>
                          <a:latin typeface="Arial Narrow" panose="020B0606020202030204" pitchFamily="34" charset="0"/>
                          <a:ea typeface="Aptos" panose="020B0004020202020204" pitchFamily="34" charset="0"/>
                          <a:cs typeface="Times New Roman" panose="02020603050405020304" pitchFamily="18" charset="0"/>
                        </a:rPr>
                        <a:t> </a:t>
                      </a:r>
                      <a:r>
                        <a:rPr lang="en-ID" sz="1800" dirty="0" err="1">
                          <a:effectLst/>
                          <a:latin typeface="Arial Narrow" panose="020B0606020202030204" pitchFamily="34" charset="0"/>
                          <a:ea typeface="Aptos" panose="020B0004020202020204" pitchFamily="34" charset="0"/>
                          <a:cs typeface="Times New Roman" panose="02020603050405020304" pitchFamily="18" charset="0"/>
                        </a:rPr>
                        <a:t>untuk</a:t>
                      </a:r>
                      <a:r>
                        <a:rPr lang="en-ID" sz="1800" dirty="0">
                          <a:effectLst/>
                          <a:latin typeface="Arial Narrow" panose="020B0606020202030204" pitchFamily="34" charset="0"/>
                          <a:ea typeface="Aptos" panose="020B0004020202020204" pitchFamily="34" charset="0"/>
                          <a:cs typeface="Times New Roman" panose="02020603050405020304" pitchFamily="18" charset="0"/>
                        </a:rPr>
                        <a:t> </a:t>
                      </a:r>
                      <a:r>
                        <a:rPr lang="en-ID" sz="1800" dirty="0" err="1">
                          <a:effectLst/>
                          <a:latin typeface="Arial Narrow" panose="020B0606020202030204" pitchFamily="34" charset="0"/>
                          <a:ea typeface="Aptos" panose="020B0004020202020204" pitchFamily="34" charset="0"/>
                          <a:cs typeface="Times New Roman" panose="02020603050405020304" pitchFamily="18" charset="0"/>
                        </a:rPr>
                        <a:t>tidak</a:t>
                      </a:r>
                      <a:r>
                        <a:rPr lang="en-ID" sz="1800" dirty="0">
                          <a:effectLst/>
                          <a:latin typeface="Arial Narrow" panose="020B0606020202030204" pitchFamily="34" charset="0"/>
                          <a:ea typeface="Aptos" panose="020B0004020202020204" pitchFamily="34" charset="0"/>
                          <a:cs typeface="Times New Roman" panose="02020603050405020304" pitchFamily="18" charset="0"/>
                        </a:rPr>
                        <a:t> </a:t>
                      </a:r>
                      <a:r>
                        <a:rPr lang="en-ID" sz="1800" dirty="0" err="1">
                          <a:effectLst/>
                          <a:latin typeface="Arial Narrow" panose="020B0606020202030204" pitchFamily="34" charset="0"/>
                          <a:ea typeface="Aptos" panose="020B0004020202020204" pitchFamily="34" charset="0"/>
                          <a:cs typeface="Times New Roman" panose="02020603050405020304" pitchFamily="18" charset="0"/>
                        </a:rPr>
                        <a:t>mencantumkan</a:t>
                      </a:r>
                      <a:r>
                        <a:rPr lang="en-ID" sz="1800" dirty="0">
                          <a:effectLst/>
                          <a:latin typeface="Arial Narrow" panose="020B0606020202030204" pitchFamily="34" charset="0"/>
                          <a:ea typeface="Aptos" panose="020B0004020202020204" pitchFamily="34" charset="0"/>
                          <a:cs typeface="Times New Roman" panose="02020603050405020304" pitchFamily="18" charset="0"/>
                        </a:rPr>
                        <a:t> </a:t>
                      </a:r>
                      <a:r>
                        <a:rPr lang="en-ID" sz="1800" dirty="0" err="1">
                          <a:effectLst/>
                          <a:latin typeface="Arial Narrow" panose="020B0606020202030204" pitchFamily="34" charset="0"/>
                          <a:ea typeface="Aptos" panose="020B0004020202020204" pitchFamily="34" charset="0"/>
                          <a:cs typeface="Times New Roman" panose="02020603050405020304" pitchFamily="18" charset="0"/>
                        </a:rPr>
                        <a:t>identitas</a:t>
                      </a:r>
                      <a:r>
                        <a:rPr lang="en-ID" sz="1800" dirty="0">
                          <a:effectLst/>
                          <a:latin typeface="Arial Narrow" panose="020B0606020202030204" pitchFamily="34" charset="0"/>
                          <a:ea typeface="Aptos" panose="020B0004020202020204" pitchFamily="34" charset="0"/>
                          <a:cs typeface="Times New Roman" panose="02020603050405020304" pitchFamily="18" charset="0"/>
                        </a:rPr>
                        <a:t> </a:t>
                      </a:r>
                      <a:r>
                        <a:rPr lang="en-ID" sz="1800" dirty="0" err="1">
                          <a:effectLst/>
                          <a:latin typeface="Arial Narrow" panose="020B0606020202030204" pitchFamily="34" charset="0"/>
                          <a:ea typeface="Aptos" panose="020B0004020202020204" pitchFamily="34" charset="0"/>
                          <a:cs typeface="Times New Roman" panose="02020603050405020304" pitchFamily="18" charset="0"/>
                        </a:rPr>
                        <a:t>pembeli</a:t>
                      </a:r>
                      <a:r>
                        <a:rPr lang="en-ID" sz="1800" dirty="0">
                          <a:effectLst/>
                          <a:latin typeface="Arial Narrow" panose="020B0606020202030204" pitchFamily="34" charset="0"/>
                          <a:ea typeface="Aptos" panose="020B0004020202020204" pitchFamily="34" charset="0"/>
                          <a:cs typeface="Times New Roman" panose="02020603050405020304" pitchFamily="18" charset="0"/>
                        </a:rPr>
                        <a:t> </a:t>
                      </a:r>
                      <a:r>
                        <a:rPr lang="en-ID" sz="1800" dirty="0" err="1">
                          <a:effectLst/>
                          <a:latin typeface="Arial Narrow" panose="020B0606020202030204" pitchFamily="34" charset="0"/>
                          <a:ea typeface="Aptos" panose="020B0004020202020204" pitchFamily="34" charset="0"/>
                          <a:cs typeface="Times New Roman" panose="02020603050405020304" pitchFamily="18" charset="0"/>
                        </a:rPr>
                        <a:t>serta</a:t>
                      </a:r>
                      <a:r>
                        <a:rPr lang="en-ID" sz="1800" dirty="0">
                          <a:effectLst/>
                          <a:latin typeface="Arial Narrow" panose="020B0606020202030204" pitchFamily="34" charset="0"/>
                          <a:ea typeface="Aptos" panose="020B0004020202020204" pitchFamily="34" charset="0"/>
                          <a:cs typeface="Times New Roman" panose="02020603050405020304" pitchFamily="18" charset="0"/>
                        </a:rPr>
                        <a:t> nama dan </a:t>
                      </a:r>
                      <a:r>
                        <a:rPr lang="en-ID" sz="1800" dirty="0" err="1">
                          <a:effectLst/>
                          <a:latin typeface="Arial Narrow" panose="020B0606020202030204" pitchFamily="34" charset="0"/>
                          <a:ea typeface="Aptos" panose="020B0004020202020204" pitchFamily="34" charset="0"/>
                          <a:cs typeface="Times New Roman" panose="02020603050405020304" pitchFamily="18" charset="0"/>
                        </a:rPr>
                        <a:t>tanda</a:t>
                      </a:r>
                      <a:r>
                        <a:rPr lang="en-ID" sz="1800" dirty="0">
                          <a:effectLst/>
                          <a:latin typeface="Arial Narrow" panose="020B0606020202030204" pitchFamily="34" charset="0"/>
                          <a:ea typeface="Aptos" panose="020B0004020202020204" pitchFamily="34" charset="0"/>
                          <a:cs typeface="Times New Roman" panose="02020603050405020304" pitchFamily="18" charset="0"/>
                        </a:rPr>
                        <a:t> </a:t>
                      </a:r>
                      <a:r>
                        <a:rPr lang="en-ID" sz="1800" dirty="0" err="1">
                          <a:effectLst/>
                          <a:latin typeface="Arial Narrow" panose="020B0606020202030204" pitchFamily="34" charset="0"/>
                          <a:ea typeface="Aptos" panose="020B0004020202020204" pitchFamily="34" charset="0"/>
                          <a:cs typeface="Times New Roman" panose="02020603050405020304" pitchFamily="18" charset="0"/>
                        </a:rPr>
                        <a:t>tangan</a:t>
                      </a:r>
                      <a:r>
                        <a:rPr lang="en-ID" sz="1800" dirty="0">
                          <a:effectLst/>
                          <a:latin typeface="Arial Narrow" panose="020B0606020202030204" pitchFamily="34" charset="0"/>
                          <a:ea typeface="Aptos" panose="020B0004020202020204" pitchFamily="34" charset="0"/>
                          <a:cs typeface="Times New Roman" panose="02020603050405020304" pitchFamily="18" charset="0"/>
                        </a:rPr>
                        <a:t> </a:t>
                      </a:r>
                      <a:r>
                        <a:rPr lang="en-ID" sz="1800" dirty="0" err="1">
                          <a:effectLst/>
                          <a:latin typeface="Arial Narrow" panose="020B0606020202030204" pitchFamily="34" charset="0"/>
                          <a:ea typeface="Aptos" panose="020B0004020202020204" pitchFamily="34" charset="0"/>
                          <a:cs typeface="Times New Roman" panose="02020603050405020304" pitchFamily="18" charset="0"/>
                        </a:rPr>
                        <a:t>penjual</a:t>
                      </a:r>
                      <a:r>
                        <a:rPr lang="en-ID" sz="1800" dirty="0">
                          <a:effectLst/>
                          <a:latin typeface="Arial Narrow" panose="020B0606020202030204" pitchFamily="34" charset="0"/>
                          <a:ea typeface="Aptos" panose="020B0004020202020204" pitchFamily="34" charset="0"/>
                          <a:cs typeface="Times New Roman" panose="02020603050405020304" pitchFamily="18" charset="0"/>
                        </a:rPr>
                        <a:t>;</a:t>
                      </a:r>
                    </a:p>
                    <a:p>
                      <a:pPr marL="360000" marR="0" indent="-360000" algn="l"/>
                      <a:r>
                        <a:rPr lang="en-ID" sz="1800" dirty="0">
                          <a:effectLst/>
                          <a:latin typeface="Arial Narrow" panose="020B0606020202030204" pitchFamily="34" charset="0"/>
                          <a:ea typeface="Aptos" panose="020B0004020202020204" pitchFamily="34" charset="0"/>
                          <a:cs typeface="Times New Roman" panose="02020603050405020304" pitchFamily="18" charset="0"/>
                        </a:rPr>
                        <a:t>b. 	</a:t>
                      </a:r>
                      <a:r>
                        <a:rPr lang="en-ID" sz="1800" dirty="0" err="1">
                          <a:effectLst/>
                          <a:latin typeface="Arial Narrow" panose="020B0606020202030204" pitchFamily="34" charset="0"/>
                          <a:ea typeface="Aptos" panose="020B0004020202020204" pitchFamily="34" charset="0"/>
                          <a:cs typeface="Times New Roman" panose="02020603050405020304" pitchFamily="18" charset="0"/>
                        </a:rPr>
                        <a:t>Dokumen</a:t>
                      </a:r>
                      <a:r>
                        <a:rPr lang="en-ID" sz="1800" dirty="0">
                          <a:effectLst/>
                          <a:latin typeface="Arial Narrow" panose="020B0606020202030204" pitchFamily="34" charset="0"/>
                          <a:ea typeface="Aptos" panose="020B0004020202020204" pitchFamily="34" charset="0"/>
                          <a:cs typeface="Times New Roman" panose="02020603050405020304" pitchFamily="18" charset="0"/>
                        </a:rPr>
                        <a:t> </a:t>
                      </a:r>
                      <a:r>
                        <a:rPr lang="en-ID" sz="1800" dirty="0" err="1">
                          <a:effectLst/>
                          <a:latin typeface="Arial Narrow" panose="020B0606020202030204" pitchFamily="34" charset="0"/>
                          <a:ea typeface="Aptos" panose="020B0004020202020204" pitchFamily="34" charset="0"/>
                          <a:cs typeface="Times New Roman" panose="02020603050405020304" pitchFamily="18" charset="0"/>
                        </a:rPr>
                        <a:t>tertentu</a:t>
                      </a:r>
                      <a:r>
                        <a:rPr lang="en-ID" sz="1800" dirty="0">
                          <a:effectLst/>
                          <a:latin typeface="Arial Narrow" panose="020B0606020202030204" pitchFamily="34" charset="0"/>
                          <a:ea typeface="Aptos" panose="020B0004020202020204" pitchFamily="34" charset="0"/>
                          <a:cs typeface="Times New Roman" panose="02020603050405020304" pitchFamily="18" charset="0"/>
                        </a:rPr>
                        <a:t> yang </a:t>
                      </a:r>
                      <a:r>
                        <a:rPr lang="en-ID" sz="1800" dirty="0" err="1">
                          <a:effectLst/>
                          <a:latin typeface="Arial Narrow" panose="020B0606020202030204" pitchFamily="34" charset="0"/>
                          <a:ea typeface="Aptos" panose="020B0004020202020204" pitchFamily="34" charset="0"/>
                          <a:cs typeface="Times New Roman" panose="02020603050405020304" pitchFamily="18" charset="0"/>
                        </a:rPr>
                        <a:t>kedudukannya</a:t>
                      </a:r>
                      <a:r>
                        <a:rPr lang="en-ID" sz="1800" dirty="0">
                          <a:effectLst/>
                          <a:latin typeface="Arial Narrow" panose="020B0606020202030204" pitchFamily="34" charset="0"/>
                          <a:ea typeface="Aptos" panose="020B0004020202020204" pitchFamily="34" charset="0"/>
                          <a:cs typeface="Times New Roman" panose="02020603050405020304" pitchFamily="18" charset="0"/>
                        </a:rPr>
                        <a:t> </a:t>
                      </a:r>
                      <a:r>
                        <a:rPr lang="en-ID" sz="1800" dirty="0" err="1">
                          <a:effectLst/>
                          <a:latin typeface="Arial Narrow" panose="020B0606020202030204" pitchFamily="34" charset="0"/>
                          <a:ea typeface="Aptos" panose="020B0004020202020204" pitchFamily="34" charset="0"/>
                          <a:cs typeface="Times New Roman" panose="02020603050405020304" pitchFamily="18" charset="0"/>
                        </a:rPr>
                        <a:t>dipersamakan</a:t>
                      </a:r>
                      <a:r>
                        <a:rPr lang="en-ID" sz="1800" dirty="0">
                          <a:effectLst/>
                          <a:latin typeface="Arial Narrow" panose="020B0606020202030204" pitchFamily="34" charset="0"/>
                          <a:ea typeface="Aptos" panose="020B0004020202020204" pitchFamily="34" charset="0"/>
                          <a:cs typeface="Times New Roman" panose="02020603050405020304" pitchFamily="18" charset="0"/>
                        </a:rPr>
                        <a:t> </a:t>
                      </a:r>
                      <a:r>
                        <a:rPr lang="en-ID" sz="1800" dirty="0" err="1">
                          <a:effectLst/>
                          <a:latin typeface="Arial Narrow" panose="020B0606020202030204" pitchFamily="34" charset="0"/>
                          <a:ea typeface="Aptos" panose="020B0004020202020204" pitchFamily="34" charset="0"/>
                          <a:cs typeface="Times New Roman" panose="02020603050405020304" pitchFamily="18" charset="0"/>
                        </a:rPr>
                        <a:t>dengan</a:t>
                      </a:r>
                      <a:r>
                        <a:rPr lang="en-ID" sz="1800" dirty="0">
                          <a:effectLst/>
                          <a:latin typeface="Arial Narrow" panose="020B0606020202030204" pitchFamily="34" charset="0"/>
                          <a:ea typeface="Aptos" panose="020B0004020202020204" pitchFamily="34" charset="0"/>
                          <a:cs typeface="Times New Roman" panose="02020603050405020304" pitchFamily="18" charset="0"/>
                        </a:rPr>
                        <a:t> </a:t>
                      </a:r>
                      <a:r>
                        <a:rPr lang="en-ID" sz="1800" dirty="0" err="1">
                          <a:effectLst/>
                          <a:latin typeface="Arial Narrow" panose="020B0606020202030204" pitchFamily="34" charset="0"/>
                          <a:ea typeface="Aptos" panose="020B0004020202020204" pitchFamily="34" charset="0"/>
                          <a:cs typeface="Times New Roman" panose="02020603050405020304" pitchFamily="18" charset="0"/>
                        </a:rPr>
                        <a:t>Faktur</a:t>
                      </a:r>
                      <a:r>
                        <a:rPr lang="en-ID" sz="1800" dirty="0">
                          <a:effectLst/>
                          <a:latin typeface="Arial Narrow" panose="020B0606020202030204" pitchFamily="34" charset="0"/>
                          <a:ea typeface="Aptos" panose="020B0004020202020204" pitchFamily="34" charset="0"/>
                          <a:cs typeface="Times New Roman" panose="02020603050405020304" pitchFamily="18" charset="0"/>
                        </a:rPr>
                        <a:t> Pajak, </a:t>
                      </a:r>
                      <a:r>
                        <a:rPr lang="en-ID" sz="1800" dirty="0" err="1">
                          <a:effectLst/>
                          <a:latin typeface="Arial Narrow" panose="020B0606020202030204" pitchFamily="34" charset="0"/>
                          <a:ea typeface="Aptos" panose="020B0004020202020204" pitchFamily="34" charset="0"/>
                          <a:cs typeface="Times New Roman" panose="02020603050405020304" pitchFamily="18" charset="0"/>
                        </a:rPr>
                        <a:t>tidak</a:t>
                      </a:r>
                      <a:r>
                        <a:rPr lang="en-ID" sz="1800" dirty="0">
                          <a:effectLst/>
                          <a:latin typeface="Arial Narrow" panose="020B0606020202030204" pitchFamily="34" charset="0"/>
                          <a:ea typeface="Aptos" panose="020B0004020202020204" pitchFamily="34" charset="0"/>
                          <a:cs typeface="Times New Roman" panose="02020603050405020304" pitchFamily="18" charset="0"/>
                        </a:rPr>
                        <a:t> </a:t>
                      </a:r>
                      <a:r>
                        <a:rPr lang="en-ID" sz="1800" dirty="0" err="1">
                          <a:effectLst/>
                          <a:latin typeface="Arial Narrow" panose="020B0606020202030204" pitchFamily="34" charset="0"/>
                          <a:ea typeface="Aptos" panose="020B0004020202020204" pitchFamily="34" charset="0"/>
                          <a:cs typeface="Times New Roman" panose="02020603050405020304" pitchFamily="18" charset="0"/>
                        </a:rPr>
                        <a:t>termasuk</a:t>
                      </a:r>
                      <a:r>
                        <a:rPr lang="en-ID" sz="1800" dirty="0">
                          <a:effectLst/>
                          <a:latin typeface="Arial Narrow" panose="020B0606020202030204" pitchFamily="34" charset="0"/>
                          <a:ea typeface="Aptos" panose="020B0004020202020204" pitchFamily="34" charset="0"/>
                          <a:cs typeface="Times New Roman" panose="02020603050405020304" pitchFamily="18" charset="0"/>
                        </a:rPr>
                        <a:t> </a:t>
                      </a:r>
                      <a:r>
                        <a:rPr lang="en-ID" sz="1800" dirty="0" err="1">
                          <a:effectLst/>
                          <a:latin typeface="Arial Narrow" panose="020B0606020202030204" pitchFamily="34" charset="0"/>
                          <a:ea typeface="Aptos" panose="020B0004020202020204" pitchFamily="34" charset="0"/>
                          <a:cs typeface="Times New Roman" panose="02020603050405020304" pitchFamily="18" charset="0"/>
                        </a:rPr>
                        <a:t>Dokumen</a:t>
                      </a:r>
                      <a:r>
                        <a:rPr lang="en-ID" sz="1800" dirty="0">
                          <a:effectLst/>
                          <a:latin typeface="Arial Narrow" panose="020B0606020202030204" pitchFamily="34" charset="0"/>
                          <a:ea typeface="Aptos" panose="020B0004020202020204" pitchFamily="34" charset="0"/>
                          <a:cs typeface="Times New Roman" panose="02020603050405020304" pitchFamily="18" charset="0"/>
                        </a:rPr>
                        <a:t> </a:t>
                      </a:r>
                      <a:r>
                        <a:rPr lang="en-ID" sz="1800" dirty="0" err="1">
                          <a:effectLst/>
                          <a:latin typeface="Arial Narrow" panose="020B0606020202030204" pitchFamily="34" charset="0"/>
                          <a:ea typeface="Aptos" panose="020B0004020202020204" pitchFamily="34" charset="0"/>
                          <a:cs typeface="Times New Roman" panose="02020603050405020304" pitchFamily="18" charset="0"/>
                        </a:rPr>
                        <a:t>tertentu</a:t>
                      </a:r>
                      <a:r>
                        <a:rPr lang="en-ID" sz="1800" dirty="0">
                          <a:effectLst/>
                          <a:latin typeface="Arial Narrow" panose="020B0606020202030204" pitchFamily="34" charset="0"/>
                          <a:ea typeface="Aptos" panose="020B0004020202020204" pitchFamily="34" charset="0"/>
                          <a:cs typeface="Times New Roman" panose="02020603050405020304" pitchFamily="18" charset="0"/>
                        </a:rPr>
                        <a:t> yang </a:t>
                      </a:r>
                      <a:r>
                        <a:rPr lang="en-ID" sz="1800" dirty="0" err="1">
                          <a:effectLst/>
                          <a:latin typeface="Arial Narrow" panose="020B0606020202030204" pitchFamily="34" charset="0"/>
                          <a:ea typeface="Aptos" panose="020B0004020202020204" pitchFamily="34" charset="0"/>
                          <a:cs typeface="Times New Roman" panose="02020603050405020304" pitchFamily="18" charset="0"/>
                        </a:rPr>
                        <a:t>kedudukannya</a:t>
                      </a:r>
                      <a:r>
                        <a:rPr lang="en-ID" sz="1800" dirty="0">
                          <a:effectLst/>
                          <a:latin typeface="Arial Narrow" panose="020B0606020202030204" pitchFamily="34" charset="0"/>
                          <a:ea typeface="Aptos" panose="020B0004020202020204" pitchFamily="34" charset="0"/>
                          <a:cs typeface="Times New Roman" panose="02020603050405020304" pitchFamily="18" charset="0"/>
                        </a:rPr>
                        <a:t> </a:t>
                      </a:r>
                      <a:r>
                        <a:rPr lang="en-ID" sz="1800" dirty="0" err="1">
                          <a:effectLst/>
                          <a:latin typeface="Arial Narrow" panose="020B0606020202030204" pitchFamily="34" charset="0"/>
                          <a:ea typeface="Aptos" panose="020B0004020202020204" pitchFamily="34" charset="0"/>
                          <a:cs typeface="Times New Roman" panose="02020603050405020304" pitchFamily="18" charset="0"/>
                        </a:rPr>
                        <a:t>dipersamakan</a:t>
                      </a:r>
                      <a:r>
                        <a:rPr lang="en-ID" sz="1800" dirty="0">
                          <a:effectLst/>
                          <a:latin typeface="Arial Narrow" panose="020B0606020202030204" pitchFamily="34" charset="0"/>
                          <a:ea typeface="Aptos" panose="020B0004020202020204" pitchFamily="34" charset="0"/>
                          <a:cs typeface="Times New Roman" panose="02020603050405020304" pitchFamily="18" charset="0"/>
                        </a:rPr>
                        <a:t> </a:t>
                      </a:r>
                      <a:r>
                        <a:rPr lang="en-ID" sz="1800" dirty="0" err="1">
                          <a:effectLst/>
                          <a:latin typeface="Arial Narrow" panose="020B0606020202030204" pitchFamily="34" charset="0"/>
                          <a:ea typeface="Aptos" panose="020B0004020202020204" pitchFamily="34" charset="0"/>
                          <a:cs typeface="Times New Roman" panose="02020603050405020304" pitchFamily="18" charset="0"/>
                        </a:rPr>
                        <a:t>dengan</a:t>
                      </a:r>
                      <a:r>
                        <a:rPr lang="en-ID" sz="1800" dirty="0">
                          <a:effectLst/>
                          <a:latin typeface="Arial Narrow" panose="020B0606020202030204" pitchFamily="34" charset="0"/>
                          <a:ea typeface="Aptos" panose="020B0004020202020204" pitchFamily="34" charset="0"/>
                          <a:cs typeface="Times New Roman" panose="02020603050405020304" pitchFamily="18" charset="0"/>
                        </a:rPr>
                        <a:t> </a:t>
                      </a:r>
                      <a:r>
                        <a:rPr lang="en-ID" sz="1800" dirty="0" err="1">
                          <a:effectLst/>
                          <a:latin typeface="Arial Narrow" panose="020B0606020202030204" pitchFamily="34" charset="0"/>
                          <a:ea typeface="Aptos" panose="020B0004020202020204" pitchFamily="34" charset="0"/>
                          <a:cs typeface="Times New Roman" panose="02020603050405020304" pitchFamily="18" charset="0"/>
                        </a:rPr>
                        <a:t>Faktur</a:t>
                      </a:r>
                      <a:r>
                        <a:rPr lang="en-ID" sz="1800" dirty="0">
                          <a:effectLst/>
                          <a:latin typeface="Arial Narrow" panose="020B0606020202030204" pitchFamily="34" charset="0"/>
                          <a:ea typeface="Aptos" panose="020B0004020202020204" pitchFamily="34" charset="0"/>
                          <a:cs typeface="Times New Roman" panose="02020603050405020304" pitchFamily="18" charset="0"/>
                        </a:rPr>
                        <a:t> Pajak dan </a:t>
                      </a:r>
                      <a:r>
                        <a:rPr lang="en-ID" sz="1800" dirty="0" err="1">
                          <a:effectLst/>
                          <a:latin typeface="Arial Narrow" panose="020B0606020202030204" pitchFamily="34" charset="0"/>
                          <a:ea typeface="Aptos" panose="020B0004020202020204" pitchFamily="34" charset="0"/>
                          <a:cs typeface="Times New Roman" panose="02020603050405020304" pitchFamily="18" charset="0"/>
                        </a:rPr>
                        <a:t>menurut</a:t>
                      </a:r>
                      <a:r>
                        <a:rPr lang="en-ID" sz="1800" dirty="0">
                          <a:effectLst/>
                          <a:latin typeface="Arial Narrow" panose="020B0606020202030204" pitchFamily="34" charset="0"/>
                          <a:ea typeface="Aptos" panose="020B0004020202020204" pitchFamily="34" charset="0"/>
                          <a:cs typeface="Times New Roman" panose="02020603050405020304" pitchFamily="18" charset="0"/>
                        </a:rPr>
                        <a:t> </a:t>
                      </a:r>
                      <a:r>
                        <a:rPr lang="en-ID" sz="1800" dirty="0" err="1">
                          <a:effectLst/>
                          <a:latin typeface="Arial Narrow" panose="020B0606020202030204" pitchFamily="34" charset="0"/>
                          <a:ea typeface="Aptos" panose="020B0004020202020204" pitchFamily="34" charset="0"/>
                          <a:cs typeface="Times New Roman" panose="02020603050405020304" pitchFamily="18" charset="0"/>
                        </a:rPr>
                        <a:t>ketentuan</a:t>
                      </a:r>
                      <a:r>
                        <a:rPr lang="en-ID" sz="1800" dirty="0">
                          <a:effectLst/>
                          <a:latin typeface="Arial Narrow" panose="020B0606020202030204" pitchFamily="34" charset="0"/>
                          <a:ea typeface="Aptos" panose="020B0004020202020204" pitchFamily="34" charset="0"/>
                          <a:cs typeface="Times New Roman" panose="02020603050405020304" pitchFamily="18" charset="0"/>
                        </a:rPr>
                        <a:t> </a:t>
                      </a:r>
                      <a:r>
                        <a:rPr lang="en-ID" sz="1800" dirty="0" err="1">
                          <a:effectLst/>
                          <a:latin typeface="Arial Narrow" panose="020B0606020202030204" pitchFamily="34" charset="0"/>
                          <a:ea typeface="Aptos" panose="020B0004020202020204" pitchFamily="34" charset="0"/>
                          <a:cs typeface="Times New Roman" panose="02020603050405020304" pitchFamily="18" charset="0"/>
                        </a:rPr>
                        <a:t>diterbitkan</a:t>
                      </a:r>
                      <a:r>
                        <a:rPr lang="en-ID" sz="1800" dirty="0">
                          <a:effectLst/>
                          <a:latin typeface="Arial Narrow" panose="020B0606020202030204" pitchFamily="34" charset="0"/>
                          <a:ea typeface="Aptos" panose="020B0004020202020204" pitchFamily="34" charset="0"/>
                          <a:cs typeface="Times New Roman" panose="02020603050405020304" pitchFamily="18" charset="0"/>
                        </a:rPr>
                        <a:t> </a:t>
                      </a:r>
                      <a:r>
                        <a:rPr lang="en-ID" sz="1800" dirty="0" err="1">
                          <a:effectLst/>
                          <a:latin typeface="Arial Narrow" panose="020B0606020202030204" pitchFamily="34" charset="0"/>
                          <a:ea typeface="Aptos" panose="020B0004020202020204" pitchFamily="34" charset="0"/>
                          <a:cs typeface="Times New Roman" panose="02020603050405020304" pitchFamily="18" charset="0"/>
                        </a:rPr>
                        <a:t>kepada</a:t>
                      </a:r>
                      <a:r>
                        <a:rPr lang="en-ID" sz="1800" dirty="0">
                          <a:effectLst/>
                          <a:latin typeface="Arial Narrow" panose="020B0606020202030204" pitchFamily="34" charset="0"/>
                          <a:ea typeface="Aptos" panose="020B0004020202020204" pitchFamily="34" charset="0"/>
                          <a:cs typeface="Times New Roman" panose="02020603050405020304" pitchFamily="18" charset="0"/>
                        </a:rPr>
                        <a:t> </a:t>
                      </a:r>
                      <a:r>
                        <a:rPr lang="en-ID" sz="1800" dirty="0" err="1">
                          <a:effectLst/>
                          <a:latin typeface="Arial Narrow" panose="020B0606020202030204" pitchFamily="34" charset="0"/>
                          <a:ea typeface="Aptos" panose="020B0004020202020204" pitchFamily="34" charset="0"/>
                          <a:cs typeface="Times New Roman" panose="02020603050405020304" pitchFamily="18" charset="0"/>
                        </a:rPr>
                        <a:t>pembeli</a:t>
                      </a:r>
                      <a:r>
                        <a:rPr lang="en-ID" sz="1800" dirty="0">
                          <a:effectLst/>
                          <a:latin typeface="Arial Narrow" panose="020B0606020202030204" pitchFamily="34" charset="0"/>
                          <a:ea typeface="Aptos" panose="020B0004020202020204" pitchFamily="34" charset="0"/>
                          <a:cs typeface="Times New Roman" panose="02020603050405020304" pitchFamily="18" charset="0"/>
                        </a:rPr>
                        <a:t> </a:t>
                      </a:r>
                      <a:r>
                        <a:rPr lang="en-ID" sz="1800" dirty="0" err="1">
                          <a:effectLst/>
                          <a:latin typeface="Arial Narrow" panose="020B0606020202030204" pitchFamily="34" charset="0"/>
                          <a:ea typeface="Aptos" panose="020B0004020202020204" pitchFamily="34" charset="0"/>
                          <a:cs typeface="Times New Roman" panose="02020603050405020304" pitchFamily="18" charset="0"/>
                        </a:rPr>
                        <a:t>dengan</a:t>
                      </a:r>
                      <a:r>
                        <a:rPr lang="en-ID" sz="1800" dirty="0">
                          <a:effectLst/>
                          <a:latin typeface="Arial Narrow" panose="020B0606020202030204" pitchFamily="34" charset="0"/>
                          <a:ea typeface="Aptos" panose="020B0004020202020204" pitchFamily="34" charset="0"/>
                          <a:cs typeface="Times New Roman" panose="02020603050405020304" pitchFamily="18" charset="0"/>
                        </a:rPr>
                        <a:t> </a:t>
                      </a:r>
                      <a:r>
                        <a:rPr lang="en-ID" sz="1800" dirty="0" err="1">
                          <a:effectLst/>
                          <a:latin typeface="Arial Narrow" panose="020B0606020202030204" pitchFamily="34" charset="0"/>
                          <a:ea typeface="Aptos" panose="020B0004020202020204" pitchFamily="34" charset="0"/>
                          <a:cs typeface="Times New Roman" panose="02020603050405020304" pitchFamily="18" charset="0"/>
                        </a:rPr>
                        <a:t>karakteristik</a:t>
                      </a:r>
                      <a:r>
                        <a:rPr lang="en-ID" sz="1800" dirty="0">
                          <a:effectLst/>
                          <a:latin typeface="Arial Narrow" panose="020B0606020202030204" pitchFamily="34" charset="0"/>
                          <a:ea typeface="Aptos" panose="020B0004020202020204" pitchFamily="34" charset="0"/>
                          <a:cs typeface="Times New Roman" panose="02020603050405020304" pitchFamily="18" charset="0"/>
                        </a:rPr>
                        <a:t> </a:t>
                      </a:r>
                      <a:r>
                        <a:rPr lang="en-ID" sz="1800" dirty="0" err="1">
                          <a:effectLst/>
                          <a:latin typeface="Arial Narrow" panose="020B0606020202030204" pitchFamily="34" charset="0"/>
                          <a:ea typeface="Aptos" panose="020B0004020202020204" pitchFamily="34" charset="0"/>
                          <a:cs typeface="Times New Roman" panose="02020603050405020304" pitchFamily="18" charset="0"/>
                        </a:rPr>
                        <a:t>konsumen</a:t>
                      </a:r>
                      <a:r>
                        <a:rPr lang="en-ID" sz="1800" dirty="0">
                          <a:effectLst/>
                          <a:latin typeface="Arial Narrow" panose="020B0606020202030204" pitchFamily="34" charset="0"/>
                          <a:ea typeface="Aptos" panose="020B0004020202020204" pitchFamily="34" charset="0"/>
                          <a:cs typeface="Times New Roman" panose="02020603050405020304" pitchFamily="18" charset="0"/>
                        </a:rPr>
                        <a:t> </a:t>
                      </a:r>
                      <a:r>
                        <a:rPr lang="en-ID" sz="1800" dirty="0" err="1">
                          <a:effectLst/>
                          <a:latin typeface="Arial Narrow" panose="020B0606020202030204" pitchFamily="34" charset="0"/>
                          <a:ea typeface="Aptos" panose="020B0004020202020204" pitchFamily="34" charset="0"/>
                          <a:cs typeface="Times New Roman" panose="02020603050405020304" pitchFamily="18" charset="0"/>
                        </a:rPr>
                        <a:t>akhir</a:t>
                      </a:r>
                      <a:r>
                        <a:rPr lang="en-ID" sz="1800" dirty="0">
                          <a:effectLst/>
                          <a:latin typeface="Arial Narrow" panose="020B0606020202030204" pitchFamily="34" charset="0"/>
                          <a:ea typeface="Aptos" panose="020B0004020202020204" pitchFamily="34" charset="0"/>
                          <a:cs typeface="Times New Roman" panose="02020603050405020304" pitchFamily="18" charset="0"/>
                        </a:rPr>
                        <a:t>; dan/</a:t>
                      </a:r>
                      <a:r>
                        <a:rPr lang="en-ID" sz="1800" dirty="0" err="1">
                          <a:effectLst/>
                          <a:latin typeface="Arial Narrow" panose="020B0606020202030204" pitchFamily="34" charset="0"/>
                          <a:ea typeface="Aptos" panose="020B0004020202020204" pitchFamily="34" charset="0"/>
                          <a:cs typeface="Times New Roman" panose="02020603050405020304" pitchFamily="18" charset="0"/>
                        </a:rPr>
                        <a:t>atau</a:t>
                      </a:r>
                      <a:endParaRPr lang="en-ID" sz="1800" dirty="0">
                        <a:effectLst/>
                        <a:latin typeface="Arial Narrow" panose="020B0606020202030204" pitchFamily="34" charset="0"/>
                        <a:ea typeface="Aptos" panose="020B0004020202020204" pitchFamily="34" charset="0"/>
                        <a:cs typeface="Times New Roman" panose="02020603050405020304" pitchFamily="18" charset="0"/>
                      </a:endParaRPr>
                    </a:p>
                    <a:p>
                      <a:pPr marL="360000" marR="0" indent="-360000" algn="l"/>
                      <a:r>
                        <a:rPr lang="en-ID" sz="1800" dirty="0">
                          <a:effectLst/>
                          <a:latin typeface="Arial Narrow" panose="020B0606020202030204" pitchFamily="34" charset="0"/>
                          <a:ea typeface="Aptos" panose="020B0004020202020204" pitchFamily="34" charset="0"/>
                          <a:cs typeface="Times New Roman" panose="02020603050405020304" pitchFamily="18" charset="0"/>
                        </a:rPr>
                        <a:t>c. 	nota </a:t>
                      </a:r>
                      <a:r>
                        <a:rPr lang="en-ID" sz="1800" dirty="0" err="1">
                          <a:effectLst/>
                          <a:latin typeface="Arial Narrow" panose="020B0606020202030204" pitchFamily="34" charset="0"/>
                          <a:ea typeface="Aptos" panose="020B0004020202020204" pitchFamily="34" charset="0"/>
                          <a:cs typeface="Times New Roman" panose="02020603050405020304" pitchFamily="18" charset="0"/>
                        </a:rPr>
                        <a:t>retur</a:t>
                      </a:r>
                      <a:r>
                        <a:rPr lang="en-ID" sz="1800" dirty="0">
                          <a:effectLst/>
                          <a:latin typeface="Arial Narrow" panose="020B0606020202030204" pitchFamily="34" charset="0"/>
                          <a:ea typeface="Aptos" panose="020B0004020202020204" pitchFamily="34" charset="0"/>
                          <a:cs typeface="Times New Roman" panose="02020603050405020304" pitchFamily="18" charset="0"/>
                        </a:rPr>
                        <a:t>/nota </a:t>
                      </a:r>
                      <a:r>
                        <a:rPr lang="en-ID" sz="1800" dirty="0" err="1">
                          <a:effectLst/>
                          <a:latin typeface="Arial Narrow" panose="020B0606020202030204" pitchFamily="34" charset="0"/>
                          <a:ea typeface="Aptos" panose="020B0004020202020204" pitchFamily="34" charset="0"/>
                          <a:cs typeface="Times New Roman" panose="02020603050405020304" pitchFamily="18" charset="0"/>
                        </a:rPr>
                        <a:t>pembatalan</a:t>
                      </a:r>
                      <a:r>
                        <a:rPr lang="en-ID" sz="1800" dirty="0">
                          <a:effectLst/>
                          <a:latin typeface="Arial Narrow" panose="020B0606020202030204" pitchFamily="34" charset="0"/>
                          <a:ea typeface="Aptos" panose="020B0004020202020204" pitchFamily="34" charset="0"/>
                          <a:cs typeface="Times New Roman" panose="02020603050405020304" pitchFamily="18" charset="0"/>
                        </a:rPr>
                        <a:t> yang </a:t>
                      </a:r>
                      <a:r>
                        <a:rPr lang="en-ID" sz="1800" dirty="0" err="1">
                          <a:effectLst/>
                          <a:latin typeface="Arial Narrow" panose="020B0606020202030204" pitchFamily="34" charset="0"/>
                          <a:ea typeface="Aptos" panose="020B0004020202020204" pitchFamily="34" charset="0"/>
                          <a:cs typeface="Times New Roman" panose="02020603050405020304" pitchFamily="18" charset="0"/>
                        </a:rPr>
                        <a:t>diterima</a:t>
                      </a:r>
                      <a:endParaRPr lang="en-ID" sz="1800" dirty="0">
                        <a:effectLst/>
                        <a:latin typeface="Arial Narrow" panose="020B0606020202030204" pitchFamily="34" charset="0"/>
                        <a:ea typeface="Aptos" panose="020B0004020202020204" pitchFamily="34" charset="0"/>
                        <a:cs typeface="Times New Roman" panose="02020603050405020304" pitchFamily="18" charset="0"/>
                      </a:endParaRPr>
                    </a:p>
                  </a:txBody>
                  <a:tcPr marL="36000" marR="36000" marT="0" marB="0"/>
                </a:tc>
                <a:extLst>
                  <a:ext uri="{0D108BD9-81ED-4DB2-BD59-A6C34878D82A}">
                    <a16:rowId xmlns:a16="http://schemas.microsoft.com/office/drawing/2014/main" val="2907073450"/>
                  </a:ext>
                </a:extLst>
              </a:tr>
            </a:tbl>
          </a:graphicData>
        </a:graphic>
      </p:graphicFrame>
    </p:spTree>
    <p:extLst>
      <p:ext uri="{BB962C8B-B14F-4D97-AF65-F5344CB8AC3E}">
        <p14:creationId xmlns:p14="http://schemas.microsoft.com/office/powerpoint/2010/main" val="35831025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BD02C0-EE53-0FEB-B1E0-D1EAB2C2936F}"/>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3DC3B197-4F9C-98A4-6964-1C2B5728E104}"/>
              </a:ext>
            </a:extLst>
          </p:cNvPr>
          <p:cNvSpPr>
            <a:spLocks noGrp="1"/>
          </p:cNvSpPr>
          <p:nvPr>
            <p:ph type="sldNum" sz="quarter" idx="12"/>
          </p:nvPr>
        </p:nvSpPr>
        <p:spPr/>
        <p:txBody>
          <a:bodyPr/>
          <a:lstStyle/>
          <a:p>
            <a:fld id="{A41DA790-10AA-4C91-B558-F29F37CE99B4}" type="slidenum">
              <a:rPr lang="en-US" smtClean="0"/>
              <a:t>46</a:t>
            </a:fld>
            <a:endParaRPr lang="en-US"/>
          </a:p>
        </p:txBody>
      </p:sp>
      <p:sp>
        <p:nvSpPr>
          <p:cNvPr id="10" name="Title 9">
            <a:extLst>
              <a:ext uri="{FF2B5EF4-FFF2-40B4-BE49-F238E27FC236}">
                <a16:creationId xmlns:a16="http://schemas.microsoft.com/office/drawing/2014/main" id="{78606559-02CA-6C1C-AB3D-DA54DB196CA2}"/>
              </a:ext>
            </a:extLst>
          </p:cNvPr>
          <p:cNvSpPr>
            <a:spLocks noGrp="1"/>
          </p:cNvSpPr>
          <p:nvPr>
            <p:ph type="title"/>
          </p:nvPr>
        </p:nvSpPr>
        <p:spPr/>
        <p:txBody>
          <a:bodyPr/>
          <a:lstStyle/>
          <a:p>
            <a:r>
              <a:rPr lang="en-US"/>
              <a:t>#1 Rincian Formulir SPT Masa PPN di Per-11/2025</a:t>
            </a:r>
            <a:endParaRPr lang="en-ID"/>
          </a:p>
        </p:txBody>
      </p:sp>
      <p:graphicFrame>
        <p:nvGraphicFramePr>
          <p:cNvPr id="9" name="Table 7">
            <a:extLst>
              <a:ext uri="{FF2B5EF4-FFF2-40B4-BE49-F238E27FC236}">
                <a16:creationId xmlns:a16="http://schemas.microsoft.com/office/drawing/2014/main" id="{B2A35ADC-C3DC-1CB5-D95C-2F768BFE22EA}"/>
              </a:ext>
            </a:extLst>
          </p:cNvPr>
          <p:cNvGraphicFramePr>
            <a:graphicFrameLocks noGrp="1"/>
          </p:cNvGraphicFramePr>
          <p:nvPr>
            <p:ph idx="1"/>
          </p:nvPr>
        </p:nvGraphicFramePr>
        <p:xfrm>
          <a:off x="414338" y="1695450"/>
          <a:ext cx="11344275" cy="4937760"/>
        </p:xfrm>
        <a:graphic>
          <a:graphicData uri="http://schemas.openxmlformats.org/drawingml/2006/table">
            <a:tbl>
              <a:tblPr firstRow="1" bandRow="1">
                <a:tableStyleId>{21E4AEA4-8DFA-4A89-87EB-49C32662AFE0}</a:tableStyleId>
              </a:tblPr>
              <a:tblGrid>
                <a:gridCol w="436562">
                  <a:extLst>
                    <a:ext uri="{9D8B030D-6E8A-4147-A177-3AD203B41FA5}">
                      <a16:colId xmlns:a16="http://schemas.microsoft.com/office/drawing/2014/main" val="3739428915"/>
                    </a:ext>
                  </a:extLst>
                </a:gridCol>
                <a:gridCol w="1350231">
                  <a:extLst>
                    <a:ext uri="{9D8B030D-6E8A-4147-A177-3AD203B41FA5}">
                      <a16:colId xmlns:a16="http://schemas.microsoft.com/office/drawing/2014/main" val="2380864523"/>
                    </a:ext>
                  </a:extLst>
                </a:gridCol>
                <a:gridCol w="2338016">
                  <a:extLst>
                    <a:ext uri="{9D8B030D-6E8A-4147-A177-3AD203B41FA5}">
                      <a16:colId xmlns:a16="http://schemas.microsoft.com/office/drawing/2014/main" val="645841760"/>
                    </a:ext>
                  </a:extLst>
                </a:gridCol>
                <a:gridCol w="7219466">
                  <a:extLst>
                    <a:ext uri="{9D8B030D-6E8A-4147-A177-3AD203B41FA5}">
                      <a16:colId xmlns:a16="http://schemas.microsoft.com/office/drawing/2014/main" val="3619345146"/>
                    </a:ext>
                  </a:extLst>
                </a:gridCol>
              </a:tblGrid>
              <a:tr h="138871">
                <a:tc>
                  <a:txBody>
                    <a:bodyPr/>
                    <a:lstStyle/>
                    <a:p>
                      <a:pPr marL="0" marR="0" algn="ctr"/>
                      <a:r>
                        <a:rPr lang="id-ID" sz="1800" b="1">
                          <a:solidFill>
                            <a:schemeClr val="bg1"/>
                          </a:solidFill>
                          <a:effectLst/>
                          <a:latin typeface="Arial Narrow" panose="020B0606020202030204" pitchFamily="34" charset="0"/>
                        </a:rPr>
                        <a:t>No.</a:t>
                      </a:r>
                      <a:endParaRPr lang="en-ID" sz="1800" b="1">
                        <a:solidFill>
                          <a:schemeClr val="bg1"/>
                        </a:solidFill>
                        <a:effectLst/>
                        <a:latin typeface="Arial Narrow" panose="020B0606020202030204" pitchFamily="34" charset="0"/>
                        <a:ea typeface="Aptos" panose="020B0004020202020204" pitchFamily="34" charset="0"/>
                        <a:cs typeface="Times New Roman" panose="02020603050405020304" pitchFamily="18" charset="0"/>
                      </a:endParaRPr>
                    </a:p>
                  </a:txBody>
                  <a:tcPr marL="36000" marR="36000" marT="0" marB="0"/>
                </a:tc>
                <a:tc>
                  <a:txBody>
                    <a:bodyPr/>
                    <a:lstStyle/>
                    <a:p>
                      <a:pPr marL="0" marR="0" algn="ctr"/>
                      <a:r>
                        <a:rPr lang="en-US" sz="1800">
                          <a:solidFill>
                            <a:schemeClr val="bg1"/>
                          </a:solidFill>
                          <a:effectLst/>
                          <a:latin typeface="Arial Narrow" panose="020B0606020202030204" pitchFamily="34" charset="0"/>
                        </a:rPr>
                        <a:t>Perihal</a:t>
                      </a:r>
                      <a:endParaRPr lang="en-ID" sz="1800">
                        <a:solidFill>
                          <a:schemeClr val="bg1"/>
                        </a:solidFill>
                        <a:effectLst/>
                        <a:latin typeface="Arial Narrow" panose="020B0606020202030204" pitchFamily="34" charset="0"/>
                        <a:ea typeface="Aptos" panose="020B0004020202020204" pitchFamily="34" charset="0"/>
                        <a:cs typeface="Times New Roman" panose="02020603050405020304" pitchFamily="18" charset="0"/>
                      </a:endParaRPr>
                    </a:p>
                  </a:txBody>
                  <a:tcPr marL="36000" marR="36000" marT="0" marB="0"/>
                </a:tc>
                <a:tc>
                  <a:txBody>
                    <a:bodyPr/>
                    <a:lstStyle/>
                    <a:p>
                      <a:pPr marL="0" marR="0" algn="ctr"/>
                      <a:r>
                        <a:rPr lang="en-US" sz="1800">
                          <a:solidFill>
                            <a:schemeClr val="bg1"/>
                          </a:solidFill>
                          <a:effectLst/>
                          <a:latin typeface="Arial Narrow" panose="020B0606020202030204" pitchFamily="34" charset="0"/>
                          <a:ea typeface="Aptos" panose="020B0004020202020204" pitchFamily="34" charset="0"/>
                          <a:cs typeface="Times New Roman" panose="02020603050405020304" pitchFamily="18" charset="0"/>
                        </a:rPr>
                        <a:t>Judul Formulir</a:t>
                      </a:r>
                      <a:endParaRPr lang="en-ID" sz="1800">
                        <a:solidFill>
                          <a:schemeClr val="bg1"/>
                        </a:solidFill>
                        <a:effectLst/>
                        <a:latin typeface="Arial Narrow" panose="020B0606020202030204" pitchFamily="34" charset="0"/>
                        <a:ea typeface="Aptos" panose="020B0004020202020204" pitchFamily="34" charset="0"/>
                        <a:cs typeface="Times New Roman" panose="02020603050405020304" pitchFamily="18" charset="0"/>
                      </a:endParaRPr>
                    </a:p>
                  </a:txBody>
                  <a:tcPr marL="36000" marR="36000" marT="0" marB="0"/>
                </a:tc>
                <a:tc>
                  <a:txBody>
                    <a:bodyPr/>
                    <a:lstStyle/>
                    <a:p>
                      <a:pPr marL="0" marR="0" algn="ctr"/>
                      <a:r>
                        <a:rPr lang="en-US" sz="1800">
                          <a:solidFill>
                            <a:schemeClr val="bg1"/>
                          </a:solidFill>
                          <a:effectLst/>
                          <a:latin typeface="Arial Narrow" panose="020B0606020202030204" pitchFamily="34" charset="0"/>
                          <a:ea typeface="Aptos" panose="020B0004020202020204" pitchFamily="34" charset="0"/>
                          <a:cs typeface="Times New Roman" panose="02020603050405020304" pitchFamily="18" charset="0"/>
                        </a:rPr>
                        <a:t>Informasi yang Tersaji</a:t>
                      </a:r>
                      <a:endParaRPr lang="en-ID" sz="1800">
                        <a:solidFill>
                          <a:schemeClr val="bg1"/>
                        </a:solidFill>
                        <a:effectLst/>
                        <a:latin typeface="Arial Narrow" panose="020B0606020202030204" pitchFamily="34" charset="0"/>
                        <a:ea typeface="Aptos" panose="020B0004020202020204" pitchFamily="34" charset="0"/>
                        <a:cs typeface="Times New Roman" panose="02020603050405020304" pitchFamily="18" charset="0"/>
                      </a:endParaRPr>
                    </a:p>
                  </a:txBody>
                  <a:tcPr marL="36000" marR="36000" marT="0" marB="0"/>
                </a:tc>
                <a:extLst>
                  <a:ext uri="{0D108BD9-81ED-4DB2-BD59-A6C34878D82A}">
                    <a16:rowId xmlns:a16="http://schemas.microsoft.com/office/drawing/2014/main" val="2279510443"/>
                  </a:ext>
                </a:extLst>
              </a:tr>
              <a:tr h="181917">
                <a:tc>
                  <a:txBody>
                    <a:bodyPr/>
                    <a:lstStyle/>
                    <a:p>
                      <a:pPr marL="0" marR="0" algn="l"/>
                      <a:r>
                        <a:rPr lang="en-US" sz="1800" b="0">
                          <a:effectLst/>
                          <a:latin typeface="Arial Narrow" panose="020B0606020202030204" pitchFamily="34" charset="0"/>
                          <a:ea typeface="Aptos" panose="020B0004020202020204" pitchFamily="34" charset="0"/>
                          <a:cs typeface="Times New Roman" panose="02020603050405020304" pitchFamily="18" charset="0"/>
                        </a:rPr>
                        <a:t>2</a:t>
                      </a:r>
                      <a:endParaRPr lang="en-ID" sz="1800" b="0">
                        <a:effectLst/>
                        <a:latin typeface="Arial Narrow" panose="020B0606020202030204" pitchFamily="34" charset="0"/>
                        <a:ea typeface="Aptos" panose="020B0004020202020204" pitchFamily="34" charset="0"/>
                        <a:cs typeface="Times New Roman" panose="02020603050405020304" pitchFamily="18" charset="0"/>
                      </a:endParaRPr>
                    </a:p>
                  </a:txBody>
                  <a:tcPr marL="36000" marR="36000" marT="0" marB="0"/>
                </a:tc>
                <a:tc>
                  <a:txBody>
                    <a:bodyPr/>
                    <a:lstStyle/>
                    <a:p>
                      <a:pPr marL="360000" marR="0" indent="-360000">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Lampiran SPT</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lgn="l"/>
                      <a:endParaRPr lang="en-ID" sz="1800">
                        <a:effectLst/>
                        <a:latin typeface="Arial Narrow" panose="020B0606020202030204" pitchFamily="34" charset="0"/>
                        <a:ea typeface="Aptos" panose="020B0004020202020204" pitchFamily="34" charset="0"/>
                        <a:cs typeface="Times New Roman" panose="02020603050405020304" pitchFamily="18" charset="0"/>
                      </a:endParaRPr>
                    </a:p>
                  </a:txBody>
                  <a:tcPr marL="36000" marR="36000" marT="0" marB="0"/>
                </a:tc>
                <a:tc>
                  <a:txBody>
                    <a:bodyPr/>
                    <a:lstStyle/>
                    <a:p>
                      <a:pPr marL="0" marR="0" algn="l"/>
                      <a:endParaRPr lang="en-ID" sz="1800">
                        <a:effectLst/>
                        <a:latin typeface="Arial Narrow" panose="020B0606020202030204" pitchFamily="34" charset="0"/>
                        <a:ea typeface="Aptos" panose="020B0004020202020204" pitchFamily="34" charset="0"/>
                        <a:cs typeface="Times New Roman" panose="02020603050405020304" pitchFamily="18" charset="0"/>
                      </a:endParaRPr>
                    </a:p>
                  </a:txBody>
                  <a:tcPr marL="36000" marR="36000" marT="0" marB="0"/>
                </a:tc>
                <a:extLst>
                  <a:ext uri="{0D108BD9-81ED-4DB2-BD59-A6C34878D82A}">
                    <a16:rowId xmlns:a16="http://schemas.microsoft.com/office/drawing/2014/main" val="1205780467"/>
                  </a:ext>
                </a:extLst>
              </a:tr>
              <a:tr h="138871">
                <a:tc>
                  <a:txBody>
                    <a:bodyPr/>
                    <a:lstStyle/>
                    <a:p>
                      <a:pPr marL="0" marR="0" algn="r"/>
                      <a:r>
                        <a:rPr lang="en-US" sz="1800" b="0">
                          <a:effectLst/>
                          <a:latin typeface="Arial Narrow" panose="020B0606020202030204" pitchFamily="34" charset="0"/>
                          <a:ea typeface="Aptos" panose="020B0004020202020204" pitchFamily="34" charset="0"/>
                          <a:cs typeface="Times New Roman" panose="02020603050405020304" pitchFamily="18" charset="0"/>
                        </a:rPr>
                        <a:t>c.</a:t>
                      </a:r>
                      <a:endParaRPr lang="en-ID" sz="1800" b="0">
                        <a:effectLst/>
                        <a:latin typeface="Arial Narrow" panose="020B0606020202030204" pitchFamily="34" charset="0"/>
                        <a:ea typeface="Aptos" panose="020B0004020202020204" pitchFamily="34" charset="0"/>
                        <a:cs typeface="Times New Roman" panose="02020603050405020304" pitchFamily="18" charset="0"/>
                      </a:endParaRPr>
                    </a:p>
                  </a:txBody>
                  <a:tcPr marL="36000" marR="36000" marT="0" marB="0"/>
                </a:tc>
                <a:tc>
                  <a:txBody>
                    <a:bodyPr/>
                    <a:lstStyle/>
                    <a:p>
                      <a:pPr marL="360000" marR="0" indent="-360000">
                        <a:buNone/>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Formulir B1 </a:t>
                      </a:r>
                    </a:p>
                  </a:txBody>
                  <a:tcPr marL="36000" marR="36000" marT="0" marB="0"/>
                </a:tc>
                <a:tc>
                  <a:txBody>
                    <a:bodyPr/>
                    <a:lstStyle/>
                    <a:p>
                      <a:pPr marL="0" marR="0" algn="l"/>
                      <a:r>
                        <a:rPr lang="en-ID" sz="1800">
                          <a:effectLst/>
                          <a:latin typeface="Arial Narrow" panose="020B0606020202030204" pitchFamily="34" charset="0"/>
                          <a:ea typeface="Aptos" panose="020B0004020202020204" pitchFamily="34" charset="0"/>
                          <a:cs typeface="Times New Roman" panose="02020603050405020304" pitchFamily="18" charset="0"/>
                        </a:rPr>
                        <a:t>Daftar Pajak Masukan yang Dapat Dikreditkan atas Impor BKP dan Pemanfaatan BKP Tidak Berwujud/JKP dari Luar Daerah Pabean</a:t>
                      </a:r>
                    </a:p>
                  </a:txBody>
                  <a:tcPr marL="36000" marR="36000" marT="0" marB="0"/>
                </a:tc>
                <a:tc>
                  <a:txBody>
                    <a:bodyPr/>
                    <a:lstStyle/>
                    <a:p>
                      <a:pPr marL="0" marR="0" algn="l"/>
                      <a:r>
                        <a:rPr lang="en-ID" sz="1800">
                          <a:effectLst/>
                          <a:latin typeface="Arial Narrow" panose="020B0606020202030204" pitchFamily="34" charset="0"/>
                          <a:ea typeface="Aptos" panose="020B0004020202020204" pitchFamily="34" charset="0"/>
                          <a:cs typeface="Times New Roman" panose="02020603050405020304" pitchFamily="18" charset="0"/>
                        </a:rPr>
                        <a:t>Data PM yang dapat dikreditkan dan nilai PPnBM yang tercantum dalam:</a:t>
                      </a:r>
                    </a:p>
                    <a:p>
                      <a:pPr marL="361950" marR="0" indent="-361950" algn="l"/>
                      <a:r>
                        <a:rPr lang="en-ID" sz="1800">
                          <a:effectLst/>
                          <a:latin typeface="Arial Narrow" panose="020B0606020202030204" pitchFamily="34" charset="0"/>
                          <a:ea typeface="Aptos" panose="020B0004020202020204" pitchFamily="34" charset="0"/>
                          <a:cs typeface="Times New Roman" panose="02020603050405020304" pitchFamily="18" charset="0"/>
                        </a:rPr>
                        <a:t>a. 	pemberitahuan pabean impor;</a:t>
                      </a:r>
                    </a:p>
                    <a:p>
                      <a:pPr marL="361950" marR="0" indent="-361950" algn="l"/>
                      <a:r>
                        <a:rPr lang="en-ID" sz="1800">
                          <a:effectLst/>
                          <a:latin typeface="Arial Narrow" panose="020B0606020202030204" pitchFamily="34" charset="0"/>
                          <a:ea typeface="Aptos" panose="020B0004020202020204" pitchFamily="34" charset="0"/>
                          <a:cs typeface="Times New Roman" panose="02020603050405020304" pitchFamily="18" charset="0"/>
                        </a:rPr>
                        <a:t>b. 	Dokumen tertentu yang kedudukannya dipersamakan dengan Faktur Pajak dan berasal dari pemanfaatan BKP tidak berwujud dari luar daerah pabean; dan/atau</a:t>
                      </a:r>
                    </a:p>
                    <a:p>
                      <a:pPr marL="361950" marR="0" indent="-361950" algn="l"/>
                      <a:r>
                        <a:rPr lang="en-ID" sz="1800">
                          <a:effectLst/>
                          <a:latin typeface="Arial Narrow" panose="020B0606020202030204" pitchFamily="34" charset="0"/>
                          <a:ea typeface="Aptos" panose="020B0004020202020204" pitchFamily="34" charset="0"/>
                          <a:cs typeface="Times New Roman" panose="02020603050405020304" pitchFamily="18" charset="0"/>
                        </a:rPr>
                        <a:t>c. 	Dokumen tertentu yang kedudukannya dipersamakan dengan Faktur Pajak dan berasal dari pemanfaatan JKP dari luar daerah pabean.</a:t>
                      </a:r>
                    </a:p>
                  </a:txBody>
                  <a:tcPr marL="36000" marR="36000" marT="0" marB="0"/>
                </a:tc>
                <a:extLst>
                  <a:ext uri="{0D108BD9-81ED-4DB2-BD59-A6C34878D82A}">
                    <a16:rowId xmlns:a16="http://schemas.microsoft.com/office/drawing/2014/main" val="3023051980"/>
                  </a:ext>
                </a:extLst>
              </a:tr>
              <a:tr h="138871">
                <a:tc>
                  <a:txBody>
                    <a:bodyPr/>
                    <a:lstStyle/>
                    <a:p>
                      <a:pPr marL="0" marR="0" algn="r"/>
                      <a:r>
                        <a:rPr lang="en-US" sz="1800" b="0">
                          <a:effectLst/>
                          <a:latin typeface="Arial Narrow" panose="020B0606020202030204" pitchFamily="34" charset="0"/>
                          <a:ea typeface="Aptos" panose="020B0004020202020204" pitchFamily="34" charset="0"/>
                          <a:cs typeface="Times New Roman" panose="02020603050405020304" pitchFamily="18" charset="0"/>
                        </a:rPr>
                        <a:t>d.</a:t>
                      </a:r>
                      <a:endParaRPr lang="en-ID" sz="1800" b="0">
                        <a:effectLst/>
                        <a:latin typeface="Arial Narrow" panose="020B0606020202030204" pitchFamily="34" charset="0"/>
                        <a:ea typeface="Aptos" panose="020B0004020202020204" pitchFamily="34" charset="0"/>
                        <a:cs typeface="Times New Roman" panose="02020603050405020304" pitchFamily="18" charset="0"/>
                      </a:endParaRPr>
                    </a:p>
                  </a:txBody>
                  <a:tcPr marL="36000" marR="36000" marT="0" marB="0"/>
                </a:tc>
                <a:tc>
                  <a:txBody>
                    <a:bodyPr/>
                    <a:lstStyle/>
                    <a:p>
                      <a:pPr marL="360000" marR="0" indent="-360000">
                        <a:buNone/>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Formulir B2 </a:t>
                      </a:r>
                    </a:p>
                  </a:txBody>
                  <a:tcPr marL="36000" marR="36000" marT="0" marB="0"/>
                </a:tc>
                <a:tc>
                  <a:txBody>
                    <a:bodyPr/>
                    <a:lstStyle/>
                    <a:p>
                      <a:pPr marL="0" marR="0" algn="l"/>
                      <a:r>
                        <a:rPr lang="en-ID" sz="1800">
                          <a:effectLst/>
                          <a:latin typeface="Arial Narrow" panose="020B0606020202030204" pitchFamily="34" charset="0"/>
                          <a:ea typeface="Aptos" panose="020B0004020202020204" pitchFamily="34" charset="0"/>
                          <a:cs typeface="Times New Roman" panose="02020603050405020304" pitchFamily="18" charset="0"/>
                        </a:rPr>
                        <a:t>Daftar Pajak Masukan yang Dapat Dikreditkan atas Perolehan Barang Kena Pajak/Jasa Kena Pajak Dalam Negeri</a:t>
                      </a:r>
                    </a:p>
                  </a:txBody>
                  <a:tcPr marL="36000" marR="36000" marT="0" marB="0"/>
                </a:tc>
                <a:tc>
                  <a:txBody>
                    <a:bodyPr/>
                    <a:lstStyle/>
                    <a:p>
                      <a:pPr marL="0" marR="0" algn="l"/>
                      <a:r>
                        <a:rPr lang="en-ID" sz="1800">
                          <a:effectLst/>
                          <a:latin typeface="Arial Narrow" panose="020B0606020202030204" pitchFamily="34" charset="0"/>
                          <a:ea typeface="Aptos" panose="020B0004020202020204" pitchFamily="34" charset="0"/>
                          <a:cs typeface="Times New Roman" panose="02020603050405020304" pitchFamily="18" charset="0"/>
                        </a:rPr>
                        <a:t>Data PM yang dapat dikreditkan dan nilai PPnBM yang tercantum dalam:</a:t>
                      </a:r>
                    </a:p>
                    <a:p>
                      <a:pPr marL="361950" marR="0" indent="-361950" algn="l"/>
                      <a:r>
                        <a:rPr lang="en-ID" sz="1800">
                          <a:effectLst/>
                          <a:latin typeface="Arial Narrow" panose="020B0606020202030204" pitchFamily="34" charset="0"/>
                          <a:ea typeface="Aptos" panose="020B0004020202020204" pitchFamily="34" charset="0"/>
                          <a:cs typeface="Times New Roman" panose="02020603050405020304" pitchFamily="18" charset="0"/>
                        </a:rPr>
                        <a:t>a. 	Faktur Pajak, tidak termasuk Faktur Pajak yang menurut ketentuan diperkenankan untuk tidak mencantumkan identitas pembeli serta nama dan tanda tangan penjual; </a:t>
                      </a:r>
                    </a:p>
                    <a:p>
                      <a:pPr marL="361950" marR="0" indent="-361950" algn="l"/>
                      <a:r>
                        <a:rPr lang="en-ID" sz="1800">
                          <a:effectLst/>
                          <a:latin typeface="Arial Narrow" panose="020B0606020202030204" pitchFamily="34" charset="0"/>
                          <a:ea typeface="Aptos" panose="020B0004020202020204" pitchFamily="34" charset="0"/>
                          <a:cs typeface="Times New Roman" panose="02020603050405020304" pitchFamily="18" charset="0"/>
                        </a:rPr>
                        <a:t>b. 	Dokumen tertentu yang kedudukannya dipersamakan dengan Faktur Pajak, tidak termasuk Dokumen tertentu yang kedudukannya dipersamakan dengan Faktur Pajak dan menurut ketentuan diterbitkan kepada pembeli dengan karakteristik konsumen akhir; dan/atau </a:t>
                      </a:r>
                    </a:p>
                    <a:p>
                      <a:pPr marL="361950" marR="0" indent="-361950" algn="l"/>
                      <a:r>
                        <a:rPr lang="en-ID" sz="1800">
                          <a:effectLst/>
                          <a:latin typeface="Arial Narrow" panose="020B0606020202030204" pitchFamily="34" charset="0"/>
                          <a:ea typeface="Aptos" panose="020B0004020202020204" pitchFamily="34" charset="0"/>
                          <a:cs typeface="Times New Roman" panose="02020603050405020304" pitchFamily="18" charset="0"/>
                        </a:rPr>
                        <a:t>c. 	nota retur/nota pembatalan atas pengembalian BKP/pembatalan JKP yang Pajak Masukannya dapat dikreditkan.</a:t>
                      </a:r>
                    </a:p>
                  </a:txBody>
                  <a:tcPr marL="36000" marR="36000" marT="0" marB="0"/>
                </a:tc>
                <a:extLst>
                  <a:ext uri="{0D108BD9-81ED-4DB2-BD59-A6C34878D82A}">
                    <a16:rowId xmlns:a16="http://schemas.microsoft.com/office/drawing/2014/main" val="2690048202"/>
                  </a:ext>
                </a:extLst>
              </a:tr>
            </a:tbl>
          </a:graphicData>
        </a:graphic>
      </p:graphicFrame>
    </p:spTree>
    <p:extLst>
      <p:ext uri="{BB962C8B-B14F-4D97-AF65-F5344CB8AC3E}">
        <p14:creationId xmlns:p14="http://schemas.microsoft.com/office/powerpoint/2010/main" val="45964062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B99328-D9EB-3C95-9CDC-415B7E88369A}"/>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BD337209-C31E-6ABA-2216-D1A44CC1D84A}"/>
              </a:ext>
            </a:extLst>
          </p:cNvPr>
          <p:cNvSpPr>
            <a:spLocks noGrp="1"/>
          </p:cNvSpPr>
          <p:nvPr>
            <p:ph type="sldNum" sz="quarter" idx="12"/>
          </p:nvPr>
        </p:nvSpPr>
        <p:spPr/>
        <p:txBody>
          <a:bodyPr/>
          <a:lstStyle/>
          <a:p>
            <a:fld id="{A41DA790-10AA-4C91-B558-F29F37CE99B4}" type="slidenum">
              <a:rPr lang="en-US" smtClean="0"/>
              <a:t>47</a:t>
            </a:fld>
            <a:endParaRPr lang="en-US"/>
          </a:p>
        </p:txBody>
      </p:sp>
      <p:sp>
        <p:nvSpPr>
          <p:cNvPr id="10" name="Title 9">
            <a:extLst>
              <a:ext uri="{FF2B5EF4-FFF2-40B4-BE49-F238E27FC236}">
                <a16:creationId xmlns:a16="http://schemas.microsoft.com/office/drawing/2014/main" id="{1EAD3518-1455-D7A0-53B3-9322BD171B71}"/>
              </a:ext>
            </a:extLst>
          </p:cNvPr>
          <p:cNvSpPr>
            <a:spLocks noGrp="1"/>
          </p:cNvSpPr>
          <p:nvPr>
            <p:ph type="title"/>
          </p:nvPr>
        </p:nvSpPr>
        <p:spPr/>
        <p:txBody>
          <a:bodyPr/>
          <a:lstStyle/>
          <a:p>
            <a:r>
              <a:rPr lang="en-US"/>
              <a:t>#1 Rincian Formulir SPT Masa PPN di Per-11/2025</a:t>
            </a:r>
            <a:endParaRPr lang="en-ID"/>
          </a:p>
        </p:txBody>
      </p:sp>
      <p:graphicFrame>
        <p:nvGraphicFramePr>
          <p:cNvPr id="9" name="Table 7">
            <a:extLst>
              <a:ext uri="{FF2B5EF4-FFF2-40B4-BE49-F238E27FC236}">
                <a16:creationId xmlns:a16="http://schemas.microsoft.com/office/drawing/2014/main" id="{0CC25780-E8C7-B843-C5D6-C02BBDD44CD0}"/>
              </a:ext>
            </a:extLst>
          </p:cNvPr>
          <p:cNvGraphicFramePr>
            <a:graphicFrameLocks noGrp="1"/>
          </p:cNvGraphicFramePr>
          <p:nvPr>
            <p:ph idx="1"/>
          </p:nvPr>
        </p:nvGraphicFramePr>
        <p:xfrm>
          <a:off x="414338" y="1695450"/>
          <a:ext cx="11344275" cy="3291840"/>
        </p:xfrm>
        <a:graphic>
          <a:graphicData uri="http://schemas.openxmlformats.org/drawingml/2006/table">
            <a:tbl>
              <a:tblPr firstRow="1" bandRow="1">
                <a:tableStyleId>{21E4AEA4-8DFA-4A89-87EB-49C32662AFE0}</a:tableStyleId>
              </a:tblPr>
              <a:tblGrid>
                <a:gridCol w="436562">
                  <a:extLst>
                    <a:ext uri="{9D8B030D-6E8A-4147-A177-3AD203B41FA5}">
                      <a16:colId xmlns:a16="http://schemas.microsoft.com/office/drawing/2014/main" val="3739428915"/>
                    </a:ext>
                  </a:extLst>
                </a:gridCol>
                <a:gridCol w="1350231">
                  <a:extLst>
                    <a:ext uri="{9D8B030D-6E8A-4147-A177-3AD203B41FA5}">
                      <a16:colId xmlns:a16="http://schemas.microsoft.com/office/drawing/2014/main" val="2380864523"/>
                    </a:ext>
                  </a:extLst>
                </a:gridCol>
                <a:gridCol w="3329073">
                  <a:extLst>
                    <a:ext uri="{9D8B030D-6E8A-4147-A177-3AD203B41FA5}">
                      <a16:colId xmlns:a16="http://schemas.microsoft.com/office/drawing/2014/main" val="645841760"/>
                    </a:ext>
                  </a:extLst>
                </a:gridCol>
                <a:gridCol w="6228409">
                  <a:extLst>
                    <a:ext uri="{9D8B030D-6E8A-4147-A177-3AD203B41FA5}">
                      <a16:colId xmlns:a16="http://schemas.microsoft.com/office/drawing/2014/main" val="3619345146"/>
                    </a:ext>
                  </a:extLst>
                </a:gridCol>
              </a:tblGrid>
              <a:tr h="138871">
                <a:tc>
                  <a:txBody>
                    <a:bodyPr/>
                    <a:lstStyle/>
                    <a:p>
                      <a:pPr marL="0" marR="0" algn="ctr"/>
                      <a:r>
                        <a:rPr lang="id-ID" sz="1800" b="1">
                          <a:solidFill>
                            <a:schemeClr val="bg1"/>
                          </a:solidFill>
                          <a:effectLst/>
                          <a:latin typeface="Arial Narrow" panose="020B0606020202030204" pitchFamily="34" charset="0"/>
                        </a:rPr>
                        <a:t>No.</a:t>
                      </a:r>
                      <a:endParaRPr lang="en-ID" sz="1800" b="1">
                        <a:solidFill>
                          <a:schemeClr val="bg1"/>
                        </a:solidFill>
                        <a:effectLst/>
                        <a:latin typeface="Arial Narrow" panose="020B0606020202030204" pitchFamily="34" charset="0"/>
                        <a:ea typeface="Aptos" panose="020B0004020202020204" pitchFamily="34" charset="0"/>
                        <a:cs typeface="Times New Roman" panose="02020603050405020304" pitchFamily="18" charset="0"/>
                      </a:endParaRPr>
                    </a:p>
                  </a:txBody>
                  <a:tcPr marL="36000" marR="36000" marT="0" marB="0"/>
                </a:tc>
                <a:tc>
                  <a:txBody>
                    <a:bodyPr/>
                    <a:lstStyle/>
                    <a:p>
                      <a:pPr marL="0" marR="0" algn="ctr"/>
                      <a:r>
                        <a:rPr lang="en-US" sz="1800">
                          <a:solidFill>
                            <a:schemeClr val="bg1"/>
                          </a:solidFill>
                          <a:effectLst/>
                          <a:latin typeface="Arial Narrow" panose="020B0606020202030204" pitchFamily="34" charset="0"/>
                        </a:rPr>
                        <a:t>Perihal</a:t>
                      </a:r>
                      <a:endParaRPr lang="en-ID" sz="1800">
                        <a:solidFill>
                          <a:schemeClr val="bg1"/>
                        </a:solidFill>
                        <a:effectLst/>
                        <a:latin typeface="Arial Narrow" panose="020B0606020202030204" pitchFamily="34" charset="0"/>
                        <a:ea typeface="Aptos" panose="020B0004020202020204" pitchFamily="34" charset="0"/>
                        <a:cs typeface="Times New Roman" panose="02020603050405020304" pitchFamily="18" charset="0"/>
                      </a:endParaRPr>
                    </a:p>
                  </a:txBody>
                  <a:tcPr marL="36000" marR="36000" marT="0" marB="0"/>
                </a:tc>
                <a:tc>
                  <a:txBody>
                    <a:bodyPr/>
                    <a:lstStyle/>
                    <a:p>
                      <a:pPr marL="0" marR="0" algn="ctr"/>
                      <a:r>
                        <a:rPr lang="en-US" sz="1800">
                          <a:solidFill>
                            <a:schemeClr val="bg1"/>
                          </a:solidFill>
                          <a:effectLst/>
                          <a:latin typeface="Arial Narrow" panose="020B0606020202030204" pitchFamily="34" charset="0"/>
                          <a:ea typeface="Aptos" panose="020B0004020202020204" pitchFamily="34" charset="0"/>
                          <a:cs typeface="Times New Roman" panose="02020603050405020304" pitchFamily="18" charset="0"/>
                        </a:rPr>
                        <a:t>Judul Formulir</a:t>
                      </a:r>
                      <a:endParaRPr lang="en-ID" sz="1800">
                        <a:solidFill>
                          <a:schemeClr val="bg1"/>
                        </a:solidFill>
                        <a:effectLst/>
                        <a:latin typeface="Arial Narrow" panose="020B0606020202030204" pitchFamily="34" charset="0"/>
                        <a:ea typeface="Aptos" panose="020B0004020202020204" pitchFamily="34" charset="0"/>
                        <a:cs typeface="Times New Roman" panose="02020603050405020304" pitchFamily="18" charset="0"/>
                      </a:endParaRPr>
                    </a:p>
                  </a:txBody>
                  <a:tcPr marL="36000" marR="36000" marT="0" marB="0"/>
                </a:tc>
                <a:tc>
                  <a:txBody>
                    <a:bodyPr/>
                    <a:lstStyle/>
                    <a:p>
                      <a:pPr marL="0" marR="0" algn="ctr"/>
                      <a:r>
                        <a:rPr lang="en-US" sz="1800">
                          <a:solidFill>
                            <a:schemeClr val="bg1"/>
                          </a:solidFill>
                          <a:effectLst/>
                          <a:latin typeface="Arial Narrow" panose="020B0606020202030204" pitchFamily="34" charset="0"/>
                          <a:ea typeface="Aptos" panose="020B0004020202020204" pitchFamily="34" charset="0"/>
                          <a:cs typeface="Times New Roman" panose="02020603050405020304" pitchFamily="18" charset="0"/>
                        </a:rPr>
                        <a:t>Informasi yang Tersaji</a:t>
                      </a:r>
                      <a:endParaRPr lang="en-ID" sz="1800">
                        <a:solidFill>
                          <a:schemeClr val="bg1"/>
                        </a:solidFill>
                        <a:effectLst/>
                        <a:latin typeface="Arial Narrow" panose="020B0606020202030204" pitchFamily="34" charset="0"/>
                        <a:ea typeface="Aptos" panose="020B0004020202020204" pitchFamily="34" charset="0"/>
                        <a:cs typeface="Times New Roman" panose="02020603050405020304" pitchFamily="18" charset="0"/>
                      </a:endParaRPr>
                    </a:p>
                  </a:txBody>
                  <a:tcPr marL="36000" marR="36000" marT="0" marB="0"/>
                </a:tc>
                <a:extLst>
                  <a:ext uri="{0D108BD9-81ED-4DB2-BD59-A6C34878D82A}">
                    <a16:rowId xmlns:a16="http://schemas.microsoft.com/office/drawing/2014/main" val="2279510443"/>
                  </a:ext>
                </a:extLst>
              </a:tr>
              <a:tr h="181917">
                <a:tc>
                  <a:txBody>
                    <a:bodyPr/>
                    <a:lstStyle/>
                    <a:p>
                      <a:pPr marL="0" marR="0" algn="l"/>
                      <a:r>
                        <a:rPr lang="en-US" sz="1800" b="0">
                          <a:effectLst/>
                          <a:latin typeface="Arial Narrow" panose="020B0606020202030204" pitchFamily="34" charset="0"/>
                          <a:ea typeface="Aptos" panose="020B0004020202020204" pitchFamily="34" charset="0"/>
                          <a:cs typeface="Times New Roman" panose="02020603050405020304" pitchFamily="18" charset="0"/>
                        </a:rPr>
                        <a:t>2</a:t>
                      </a:r>
                      <a:endParaRPr lang="en-ID" sz="1800" b="0">
                        <a:effectLst/>
                        <a:latin typeface="Arial Narrow" panose="020B0606020202030204" pitchFamily="34" charset="0"/>
                        <a:ea typeface="Aptos" panose="020B0004020202020204" pitchFamily="34" charset="0"/>
                        <a:cs typeface="Times New Roman" panose="02020603050405020304" pitchFamily="18" charset="0"/>
                      </a:endParaRPr>
                    </a:p>
                  </a:txBody>
                  <a:tcPr marL="36000" marR="36000" marT="0" marB="0"/>
                </a:tc>
                <a:tc>
                  <a:txBody>
                    <a:bodyPr/>
                    <a:lstStyle/>
                    <a:p>
                      <a:pPr marL="360000" marR="0" indent="-360000">
                        <a:buNone/>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Lampiran SPT</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6000" marR="36000" marT="0" marB="0"/>
                </a:tc>
                <a:tc>
                  <a:txBody>
                    <a:bodyPr/>
                    <a:lstStyle/>
                    <a:p>
                      <a:pPr marL="0" marR="0" algn="l"/>
                      <a:endParaRPr lang="en-ID" sz="1800">
                        <a:effectLst/>
                        <a:latin typeface="Arial Narrow" panose="020B0606020202030204" pitchFamily="34" charset="0"/>
                        <a:ea typeface="Aptos" panose="020B0004020202020204" pitchFamily="34" charset="0"/>
                        <a:cs typeface="Times New Roman" panose="02020603050405020304" pitchFamily="18" charset="0"/>
                      </a:endParaRPr>
                    </a:p>
                  </a:txBody>
                  <a:tcPr marL="36000" marR="36000" marT="0" marB="0"/>
                </a:tc>
                <a:tc>
                  <a:txBody>
                    <a:bodyPr/>
                    <a:lstStyle/>
                    <a:p>
                      <a:pPr marL="0" marR="0" algn="l"/>
                      <a:endParaRPr lang="en-ID" sz="1800">
                        <a:effectLst/>
                        <a:latin typeface="Arial Narrow" panose="020B0606020202030204" pitchFamily="34" charset="0"/>
                        <a:ea typeface="Aptos" panose="020B0004020202020204" pitchFamily="34" charset="0"/>
                        <a:cs typeface="Times New Roman" panose="02020603050405020304" pitchFamily="18" charset="0"/>
                      </a:endParaRPr>
                    </a:p>
                  </a:txBody>
                  <a:tcPr marL="36000" marR="36000" marT="0" marB="0"/>
                </a:tc>
                <a:extLst>
                  <a:ext uri="{0D108BD9-81ED-4DB2-BD59-A6C34878D82A}">
                    <a16:rowId xmlns:a16="http://schemas.microsoft.com/office/drawing/2014/main" val="1205780467"/>
                  </a:ext>
                </a:extLst>
              </a:tr>
              <a:tr h="138871">
                <a:tc>
                  <a:txBody>
                    <a:bodyPr/>
                    <a:lstStyle/>
                    <a:p>
                      <a:pPr marL="0" marR="0" algn="r"/>
                      <a:r>
                        <a:rPr lang="en-US" sz="1800" b="0">
                          <a:effectLst/>
                          <a:latin typeface="Arial Narrow" panose="020B0606020202030204" pitchFamily="34" charset="0"/>
                          <a:ea typeface="Aptos" panose="020B0004020202020204" pitchFamily="34" charset="0"/>
                          <a:cs typeface="Times New Roman" panose="02020603050405020304" pitchFamily="18" charset="0"/>
                        </a:rPr>
                        <a:t>e.</a:t>
                      </a:r>
                      <a:endParaRPr lang="en-ID" sz="1800" b="0">
                        <a:effectLst/>
                        <a:latin typeface="Arial Narrow" panose="020B0606020202030204" pitchFamily="34" charset="0"/>
                        <a:ea typeface="Aptos" panose="020B0004020202020204" pitchFamily="34" charset="0"/>
                        <a:cs typeface="Times New Roman" panose="02020603050405020304" pitchFamily="18" charset="0"/>
                      </a:endParaRPr>
                    </a:p>
                  </a:txBody>
                  <a:tcPr marL="36000" marR="36000" marT="0" marB="0"/>
                </a:tc>
                <a:tc>
                  <a:txBody>
                    <a:bodyPr/>
                    <a:lstStyle/>
                    <a:p>
                      <a:pPr marL="360000" marR="0" indent="-360000">
                        <a:buNone/>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Formulir B3 </a:t>
                      </a:r>
                    </a:p>
                  </a:txBody>
                  <a:tcPr marL="36000" marR="36000" marT="0" marB="0"/>
                </a:tc>
                <a:tc>
                  <a:txBody>
                    <a:bodyPr/>
                    <a:lstStyle/>
                    <a:p>
                      <a:pPr marL="0" marR="0" algn="l"/>
                      <a:r>
                        <a:rPr lang="en-ID" sz="1800">
                          <a:effectLst/>
                          <a:latin typeface="Arial Narrow" panose="020B0606020202030204" pitchFamily="34" charset="0"/>
                          <a:ea typeface="Aptos" panose="020B0004020202020204" pitchFamily="34" charset="0"/>
                          <a:cs typeface="Times New Roman" panose="02020603050405020304" pitchFamily="18" charset="0"/>
                        </a:rPr>
                        <a:t>Daftar Pajak Masukan yang Tidak Dikreditkan atau yang Mendapat Fasilitas</a:t>
                      </a:r>
                    </a:p>
                  </a:txBody>
                  <a:tcPr marL="36000" marR="36000" marT="0" marB="0"/>
                </a:tc>
                <a:tc>
                  <a:txBody>
                    <a:bodyPr/>
                    <a:lstStyle/>
                    <a:p>
                      <a:pPr marL="0" marR="0" algn="l"/>
                      <a:r>
                        <a:rPr lang="en-ID" sz="1800">
                          <a:effectLst/>
                          <a:latin typeface="Arial Narrow" panose="020B0606020202030204" pitchFamily="34" charset="0"/>
                          <a:ea typeface="Aptos" panose="020B0004020202020204" pitchFamily="34" charset="0"/>
                          <a:cs typeface="Times New Roman" panose="02020603050405020304" pitchFamily="18" charset="0"/>
                        </a:rPr>
                        <a:t>Data PM yang tidak dikreditkan atau yang mendapat fasilitas dan nilai PPnBM yang tercantum dalam:</a:t>
                      </a:r>
                    </a:p>
                    <a:p>
                      <a:pPr marL="361950" marR="0" indent="-361950" algn="l"/>
                      <a:r>
                        <a:rPr lang="en-ID" sz="1800">
                          <a:effectLst/>
                          <a:latin typeface="Arial Narrow" panose="020B0606020202030204" pitchFamily="34" charset="0"/>
                          <a:ea typeface="Aptos" panose="020B0004020202020204" pitchFamily="34" charset="0"/>
                          <a:cs typeface="Times New Roman" panose="02020603050405020304" pitchFamily="18" charset="0"/>
                        </a:rPr>
                        <a:t>a. 	Faktur Pajak;</a:t>
                      </a:r>
                    </a:p>
                    <a:p>
                      <a:pPr marL="361950" marR="0" indent="-361950" algn="l"/>
                      <a:r>
                        <a:rPr lang="en-ID" sz="1800">
                          <a:effectLst/>
                          <a:latin typeface="Arial Narrow" panose="020B0606020202030204" pitchFamily="34" charset="0"/>
                          <a:ea typeface="Aptos" panose="020B0004020202020204" pitchFamily="34" charset="0"/>
                          <a:cs typeface="Times New Roman" panose="02020603050405020304" pitchFamily="18" charset="0"/>
                        </a:rPr>
                        <a:t>b. 	Dokumen tertentu yang kedudukannya dipersamakan dengan Faktur Pajak; dan/atau</a:t>
                      </a:r>
                    </a:p>
                    <a:p>
                      <a:pPr marL="361950" marR="0" indent="-361950" algn="l"/>
                      <a:r>
                        <a:rPr lang="en-ID" sz="1800">
                          <a:effectLst/>
                          <a:latin typeface="Arial Narrow" panose="020B0606020202030204" pitchFamily="34" charset="0"/>
                          <a:ea typeface="Aptos" panose="020B0004020202020204" pitchFamily="34" charset="0"/>
                          <a:cs typeface="Times New Roman" panose="02020603050405020304" pitchFamily="18" charset="0"/>
                        </a:rPr>
                        <a:t>c. 	nota retur/nota pembatalan atas pengembalian BKP/pembatalan JKP yang PM-nya tidak dikreditkan atau mendapat fasilitas</a:t>
                      </a:r>
                    </a:p>
                  </a:txBody>
                  <a:tcPr marL="36000" marR="36000" marT="0" marB="0"/>
                </a:tc>
                <a:extLst>
                  <a:ext uri="{0D108BD9-81ED-4DB2-BD59-A6C34878D82A}">
                    <a16:rowId xmlns:a16="http://schemas.microsoft.com/office/drawing/2014/main" val="3477309537"/>
                  </a:ext>
                </a:extLst>
              </a:tr>
              <a:tr h="138871">
                <a:tc>
                  <a:txBody>
                    <a:bodyPr/>
                    <a:lstStyle/>
                    <a:p>
                      <a:pPr marL="0" marR="0" algn="r"/>
                      <a:r>
                        <a:rPr lang="en-US" sz="1800" b="0">
                          <a:effectLst/>
                          <a:latin typeface="Arial Narrow" panose="020B0606020202030204" pitchFamily="34" charset="0"/>
                          <a:ea typeface="Aptos" panose="020B0004020202020204" pitchFamily="34" charset="0"/>
                          <a:cs typeface="Times New Roman" panose="02020603050405020304" pitchFamily="18" charset="0"/>
                        </a:rPr>
                        <a:t>f.</a:t>
                      </a:r>
                      <a:endParaRPr lang="en-ID" sz="1800" b="0">
                        <a:effectLst/>
                        <a:latin typeface="Arial Narrow" panose="020B0606020202030204" pitchFamily="34" charset="0"/>
                        <a:ea typeface="Aptos" panose="020B0004020202020204" pitchFamily="34" charset="0"/>
                        <a:cs typeface="Times New Roman" panose="02020603050405020304" pitchFamily="18" charset="0"/>
                      </a:endParaRPr>
                    </a:p>
                  </a:txBody>
                  <a:tcPr marL="36000" marR="36000" marT="0" marB="0"/>
                </a:tc>
                <a:tc>
                  <a:txBody>
                    <a:bodyPr/>
                    <a:lstStyle/>
                    <a:p>
                      <a:pPr marL="360000" marR="0" indent="-360000">
                        <a:buNone/>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Formulir C </a:t>
                      </a:r>
                    </a:p>
                  </a:txBody>
                  <a:tcPr marL="36000" marR="36000" marT="0" marB="0"/>
                </a:tc>
                <a:tc>
                  <a:txBody>
                    <a:bodyPr/>
                    <a:lstStyle/>
                    <a:p>
                      <a:pPr marL="0" marR="0" algn="l"/>
                      <a:r>
                        <a:rPr lang="en-ID" sz="1800">
                          <a:effectLst/>
                          <a:latin typeface="Arial Narrow" panose="020B0606020202030204" pitchFamily="34" charset="0"/>
                          <a:ea typeface="Aptos" panose="020B0004020202020204" pitchFamily="34" charset="0"/>
                          <a:cs typeface="Times New Roman" panose="02020603050405020304" pitchFamily="18" charset="0"/>
                        </a:rPr>
                        <a:t>Daftar Pajak Pertambahan Nilai dan Pajak Penjualan atas Barang Mewah yang Dipungut oleh Pihak Lain</a:t>
                      </a:r>
                    </a:p>
                  </a:txBody>
                  <a:tcPr marL="36000" marR="36000" marT="0" marB="0"/>
                </a:tc>
                <a:tc>
                  <a:txBody>
                    <a:bodyPr/>
                    <a:lstStyle/>
                    <a:p>
                      <a:pPr marL="0" marR="0" algn="l"/>
                      <a:r>
                        <a:rPr lang="en-ID" sz="1800">
                          <a:effectLst/>
                          <a:latin typeface="Arial Narrow" panose="020B0606020202030204" pitchFamily="34" charset="0"/>
                          <a:ea typeface="Aptos" panose="020B0004020202020204" pitchFamily="34" charset="0"/>
                          <a:cs typeface="Times New Roman" panose="02020603050405020304" pitchFamily="18" charset="0"/>
                        </a:rPr>
                        <a:t>Data pemungutan PPN atau PPN dan PPnBM oleh PKP yang juga merupakan Pihak Lain sebagaimana diatur dalam Pasal 32A UU KUP</a:t>
                      </a:r>
                    </a:p>
                  </a:txBody>
                  <a:tcPr marL="36000" marR="36000" marT="0" marB="0"/>
                </a:tc>
                <a:extLst>
                  <a:ext uri="{0D108BD9-81ED-4DB2-BD59-A6C34878D82A}">
                    <a16:rowId xmlns:a16="http://schemas.microsoft.com/office/drawing/2014/main" val="161403333"/>
                  </a:ext>
                </a:extLst>
              </a:tr>
            </a:tbl>
          </a:graphicData>
        </a:graphic>
      </p:graphicFrame>
    </p:spTree>
    <p:extLst>
      <p:ext uri="{BB962C8B-B14F-4D97-AF65-F5344CB8AC3E}">
        <p14:creationId xmlns:p14="http://schemas.microsoft.com/office/powerpoint/2010/main" val="304559586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BFA3E5E8-4F70-5915-340F-4BC3C6DA1A63}"/>
              </a:ext>
            </a:extLst>
          </p:cNvPr>
          <p:cNvSpPr>
            <a:spLocks noGrp="1"/>
          </p:cNvSpPr>
          <p:nvPr>
            <p:ph type="sldNum" sz="quarter" idx="12"/>
          </p:nvPr>
        </p:nvSpPr>
        <p:spPr/>
        <p:txBody>
          <a:bodyPr/>
          <a:lstStyle/>
          <a:p>
            <a:fld id="{A41DA790-10AA-4C91-B558-F29F37CE99B4}" type="slidenum">
              <a:rPr lang="en-US" smtClean="0"/>
              <a:t>48</a:t>
            </a:fld>
            <a:endParaRPr lang="en-US"/>
          </a:p>
        </p:txBody>
      </p:sp>
      <p:sp>
        <p:nvSpPr>
          <p:cNvPr id="6" name="Title 5">
            <a:extLst>
              <a:ext uri="{FF2B5EF4-FFF2-40B4-BE49-F238E27FC236}">
                <a16:creationId xmlns:a16="http://schemas.microsoft.com/office/drawing/2014/main" id="{E1D3EE4D-E309-763F-3944-ED13A7A162C4}"/>
              </a:ext>
            </a:extLst>
          </p:cNvPr>
          <p:cNvSpPr>
            <a:spLocks noGrp="1"/>
          </p:cNvSpPr>
          <p:nvPr>
            <p:ph type="title"/>
          </p:nvPr>
        </p:nvSpPr>
        <p:spPr/>
        <p:txBody>
          <a:bodyPr/>
          <a:lstStyle/>
          <a:p>
            <a:r>
              <a:rPr lang="en-US"/>
              <a:t>#2 Format SPT PPN di Era Coretax</a:t>
            </a:r>
            <a:endParaRPr lang="en-ID"/>
          </a:p>
        </p:txBody>
      </p:sp>
      <p:pic>
        <p:nvPicPr>
          <p:cNvPr id="9" name="Content Placeholder 8">
            <a:extLst>
              <a:ext uri="{FF2B5EF4-FFF2-40B4-BE49-F238E27FC236}">
                <a16:creationId xmlns:a16="http://schemas.microsoft.com/office/drawing/2014/main" id="{1D1FE6D4-F28E-9ECC-6002-55C1799E5213}"/>
              </a:ext>
            </a:extLst>
          </p:cNvPr>
          <p:cNvPicPr>
            <a:picLocks noGrp="1" noChangeAspect="1"/>
          </p:cNvPicPr>
          <p:nvPr>
            <p:ph idx="1"/>
          </p:nvPr>
        </p:nvPicPr>
        <p:blipFill>
          <a:blip r:embed="rId2"/>
          <a:srcRect t="740"/>
          <a:stretch>
            <a:fillRect/>
          </a:stretch>
        </p:blipFill>
        <p:spPr>
          <a:xfrm>
            <a:off x="0" y="0"/>
            <a:ext cx="12192000" cy="6858000"/>
          </a:xfrm>
          <a:prstGeom prst="rect">
            <a:avLst/>
          </a:prstGeom>
          <a:ln>
            <a:solidFill>
              <a:schemeClr val="tx1"/>
            </a:solidFill>
          </a:ln>
        </p:spPr>
      </p:pic>
    </p:spTree>
    <p:extLst>
      <p:ext uri="{BB962C8B-B14F-4D97-AF65-F5344CB8AC3E}">
        <p14:creationId xmlns:p14="http://schemas.microsoft.com/office/powerpoint/2010/main" val="25682392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F0E0DC-6BDE-7B15-D2C0-121E5BA5C0C5}"/>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3DD6FC55-C98D-AA4D-B2C3-2C069150DE1B}"/>
              </a:ext>
            </a:extLst>
          </p:cNvPr>
          <p:cNvSpPr>
            <a:spLocks noGrp="1"/>
          </p:cNvSpPr>
          <p:nvPr>
            <p:ph type="sldNum" sz="quarter" idx="12"/>
          </p:nvPr>
        </p:nvSpPr>
        <p:spPr/>
        <p:txBody>
          <a:bodyPr/>
          <a:lstStyle/>
          <a:p>
            <a:fld id="{A41DA790-10AA-4C91-B558-F29F37CE99B4}" type="slidenum">
              <a:rPr lang="en-US" smtClean="0"/>
              <a:t>49</a:t>
            </a:fld>
            <a:endParaRPr lang="en-US"/>
          </a:p>
        </p:txBody>
      </p:sp>
      <p:sp>
        <p:nvSpPr>
          <p:cNvPr id="6" name="Title 5">
            <a:extLst>
              <a:ext uri="{FF2B5EF4-FFF2-40B4-BE49-F238E27FC236}">
                <a16:creationId xmlns:a16="http://schemas.microsoft.com/office/drawing/2014/main" id="{68DDC7FD-7906-BCB1-1BA9-8E03D56A350D}"/>
              </a:ext>
            </a:extLst>
          </p:cNvPr>
          <p:cNvSpPr>
            <a:spLocks noGrp="1"/>
          </p:cNvSpPr>
          <p:nvPr>
            <p:ph type="title"/>
          </p:nvPr>
        </p:nvSpPr>
        <p:spPr/>
        <p:txBody>
          <a:bodyPr/>
          <a:lstStyle/>
          <a:p>
            <a:r>
              <a:rPr lang="en-US" sz="4400" b="1" i="0" kern="1200">
                <a:solidFill>
                  <a:schemeClr val="tx1"/>
                </a:solidFill>
                <a:effectLst>
                  <a:outerShdw blurRad="38100" dist="38100" dir="2700000" algn="tl" rotWithShape="0">
                    <a:srgbClr val="000000">
                      <a:alpha val="43000"/>
                    </a:srgbClr>
                  </a:outerShdw>
                </a:effectLst>
                <a:latin typeface="+mj-lt"/>
                <a:ea typeface="+mj-ea"/>
                <a:cs typeface="+mj-cs"/>
              </a:rPr>
              <a:t>#2 </a:t>
            </a:r>
            <a:r>
              <a:rPr lang="en-US"/>
              <a:t>Format SPT PPN di Era Coretax</a:t>
            </a:r>
            <a:endParaRPr lang="en-ID"/>
          </a:p>
        </p:txBody>
      </p:sp>
      <p:pic>
        <p:nvPicPr>
          <p:cNvPr id="8" name="Content Placeholder 7">
            <a:extLst>
              <a:ext uri="{FF2B5EF4-FFF2-40B4-BE49-F238E27FC236}">
                <a16:creationId xmlns:a16="http://schemas.microsoft.com/office/drawing/2014/main" id="{7A16F7F1-23F0-DF6A-7931-8E7E17B67A3B}"/>
              </a:ext>
            </a:extLst>
          </p:cNvPr>
          <p:cNvPicPr>
            <a:picLocks noGrp="1" noChangeAspect="1"/>
          </p:cNvPicPr>
          <p:nvPr>
            <p:ph idx="1"/>
          </p:nvPr>
        </p:nvPicPr>
        <p:blipFill>
          <a:blip r:embed="rId2"/>
          <a:stretch>
            <a:fillRect/>
          </a:stretch>
        </p:blipFill>
        <p:spPr>
          <a:xfrm>
            <a:off x="0" y="0"/>
            <a:ext cx="12192000" cy="6893135"/>
          </a:xfrm>
          <a:prstGeom prst="rect">
            <a:avLst/>
          </a:prstGeom>
        </p:spPr>
      </p:pic>
    </p:spTree>
    <p:extLst>
      <p:ext uri="{BB962C8B-B14F-4D97-AF65-F5344CB8AC3E}">
        <p14:creationId xmlns:p14="http://schemas.microsoft.com/office/powerpoint/2010/main" val="143378349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F93EE21-F8A2-F46A-4E71-BE1A43602A26}"/>
              </a:ext>
            </a:extLst>
          </p:cNvPr>
          <p:cNvSpPr>
            <a:spLocks noGrp="1"/>
          </p:cNvSpPr>
          <p:nvPr>
            <p:ph type="title"/>
          </p:nvPr>
        </p:nvSpPr>
        <p:spPr/>
        <p:txBody>
          <a:bodyPr/>
          <a:lstStyle/>
          <a:p>
            <a:r>
              <a:rPr lang="en-US"/>
              <a:t>Latar Belakang</a:t>
            </a:r>
            <a:endParaRPr lang="en-ID"/>
          </a:p>
        </p:txBody>
      </p:sp>
      <p:sp>
        <p:nvSpPr>
          <p:cNvPr id="7" name="Text Placeholder 6">
            <a:extLst>
              <a:ext uri="{FF2B5EF4-FFF2-40B4-BE49-F238E27FC236}">
                <a16:creationId xmlns:a16="http://schemas.microsoft.com/office/drawing/2014/main" id="{C2A8CDF3-3246-7F47-ABC5-932EF13F3A9D}"/>
              </a:ext>
            </a:extLst>
          </p:cNvPr>
          <p:cNvSpPr>
            <a:spLocks noGrp="1"/>
          </p:cNvSpPr>
          <p:nvPr>
            <p:ph type="body" idx="1"/>
          </p:nvPr>
        </p:nvSpPr>
        <p:spPr/>
        <p:txBody>
          <a:bodyPr/>
          <a:lstStyle/>
          <a:p>
            <a:r>
              <a:rPr lang="en-US"/>
              <a:t>Agenda 1</a:t>
            </a:r>
            <a:endParaRPr lang="en-ID"/>
          </a:p>
        </p:txBody>
      </p:sp>
      <p:sp>
        <p:nvSpPr>
          <p:cNvPr id="4" name="Slide Number Placeholder 3">
            <a:extLst>
              <a:ext uri="{FF2B5EF4-FFF2-40B4-BE49-F238E27FC236}">
                <a16:creationId xmlns:a16="http://schemas.microsoft.com/office/drawing/2014/main" id="{DCC58354-6C16-524D-4F75-EF1FF6170242}"/>
              </a:ext>
            </a:extLst>
          </p:cNvPr>
          <p:cNvSpPr>
            <a:spLocks noGrp="1"/>
          </p:cNvSpPr>
          <p:nvPr>
            <p:ph type="sldNum" sz="quarter" idx="12"/>
          </p:nvPr>
        </p:nvSpPr>
        <p:spPr/>
        <p:txBody>
          <a:bodyPr/>
          <a:lstStyle/>
          <a:p>
            <a:fld id="{A41DA790-10AA-4C91-B558-F29F37CE99B4}" type="slidenum">
              <a:rPr lang="en-US" smtClean="0"/>
              <a:t>5</a:t>
            </a:fld>
            <a:endParaRPr lang="en-US"/>
          </a:p>
        </p:txBody>
      </p:sp>
    </p:spTree>
    <p:extLst>
      <p:ext uri="{BB962C8B-B14F-4D97-AF65-F5344CB8AC3E}">
        <p14:creationId xmlns:p14="http://schemas.microsoft.com/office/powerpoint/2010/main" val="388174026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740F20-304B-788D-3CB6-541586B5E09A}"/>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C871B080-8262-E8A8-25BB-EAF7865D0565}"/>
              </a:ext>
            </a:extLst>
          </p:cNvPr>
          <p:cNvSpPr>
            <a:spLocks noGrp="1"/>
          </p:cNvSpPr>
          <p:nvPr>
            <p:ph type="sldNum" sz="quarter" idx="12"/>
          </p:nvPr>
        </p:nvSpPr>
        <p:spPr/>
        <p:txBody>
          <a:bodyPr/>
          <a:lstStyle/>
          <a:p>
            <a:fld id="{A41DA790-10AA-4C91-B558-F29F37CE99B4}" type="slidenum">
              <a:rPr lang="en-US" smtClean="0"/>
              <a:t>50</a:t>
            </a:fld>
            <a:endParaRPr lang="en-US"/>
          </a:p>
        </p:txBody>
      </p:sp>
      <p:sp>
        <p:nvSpPr>
          <p:cNvPr id="6" name="Title 5">
            <a:extLst>
              <a:ext uri="{FF2B5EF4-FFF2-40B4-BE49-F238E27FC236}">
                <a16:creationId xmlns:a16="http://schemas.microsoft.com/office/drawing/2014/main" id="{8F21C087-4DC0-F03E-A978-4905154E117E}"/>
              </a:ext>
            </a:extLst>
          </p:cNvPr>
          <p:cNvSpPr>
            <a:spLocks noGrp="1"/>
          </p:cNvSpPr>
          <p:nvPr>
            <p:ph type="title"/>
          </p:nvPr>
        </p:nvSpPr>
        <p:spPr/>
        <p:txBody>
          <a:bodyPr/>
          <a:lstStyle/>
          <a:p>
            <a:r>
              <a:rPr lang="en-US" sz="4400" b="1" i="0" kern="1200">
                <a:solidFill>
                  <a:schemeClr val="tx1"/>
                </a:solidFill>
                <a:effectLst>
                  <a:outerShdw blurRad="38100" dist="38100" dir="2700000" algn="tl" rotWithShape="0">
                    <a:srgbClr val="000000">
                      <a:alpha val="43000"/>
                    </a:srgbClr>
                  </a:outerShdw>
                </a:effectLst>
                <a:latin typeface="+mj-lt"/>
                <a:ea typeface="+mj-ea"/>
                <a:cs typeface="+mj-cs"/>
              </a:rPr>
              <a:t>#2 </a:t>
            </a:r>
            <a:r>
              <a:rPr lang="en-US"/>
              <a:t>Format SPT PPN di Era Coretax</a:t>
            </a:r>
            <a:endParaRPr lang="en-ID"/>
          </a:p>
        </p:txBody>
      </p:sp>
      <p:pic>
        <p:nvPicPr>
          <p:cNvPr id="9" name="Content Placeholder 8">
            <a:extLst>
              <a:ext uri="{FF2B5EF4-FFF2-40B4-BE49-F238E27FC236}">
                <a16:creationId xmlns:a16="http://schemas.microsoft.com/office/drawing/2014/main" id="{6285D8D8-CEFA-81CE-194A-7D9B7D3E8625}"/>
              </a:ext>
            </a:extLst>
          </p:cNvPr>
          <p:cNvPicPr>
            <a:picLocks noGrp="1" noChangeAspect="1"/>
          </p:cNvPicPr>
          <p:nvPr>
            <p:ph idx="1"/>
          </p:nvPr>
        </p:nvPicPr>
        <p:blipFill>
          <a:blip r:embed="rId2"/>
          <a:srcRect t="-6853" b="-2"/>
          <a:stretch>
            <a:fillRect/>
          </a:stretch>
        </p:blipFill>
        <p:spPr>
          <a:xfrm>
            <a:off x="-9350" y="0"/>
            <a:ext cx="12192000" cy="6449667"/>
          </a:xfrm>
          <a:prstGeom prst="rect">
            <a:avLst/>
          </a:prstGeom>
          <a:solidFill>
            <a:schemeClr val="bg1"/>
          </a:solidFill>
          <a:ln>
            <a:solidFill>
              <a:schemeClr val="tx1"/>
            </a:solidFill>
          </a:ln>
        </p:spPr>
      </p:pic>
    </p:spTree>
    <p:extLst>
      <p:ext uri="{BB962C8B-B14F-4D97-AF65-F5344CB8AC3E}">
        <p14:creationId xmlns:p14="http://schemas.microsoft.com/office/powerpoint/2010/main" val="36816830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DA3BBF-0872-CF68-03EB-A338DAAC115C}"/>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4A997A3-B40E-9D40-FDA6-4E72DB432BE5}"/>
              </a:ext>
            </a:extLst>
          </p:cNvPr>
          <p:cNvSpPr>
            <a:spLocks noGrp="1"/>
          </p:cNvSpPr>
          <p:nvPr>
            <p:ph type="sldNum" sz="quarter" idx="12"/>
          </p:nvPr>
        </p:nvSpPr>
        <p:spPr/>
        <p:txBody>
          <a:bodyPr/>
          <a:lstStyle/>
          <a:p>
            <a:fld id="{A41DA790-10AA-4C91-B558-F29F37CE99B4}" type="slidenum">
              <a:rPr lang="en-US" smtClean="0"/>
              <a:t>51</a:t>
            </a:fld>
            <a:endParaRPr lang="en-US"/>
          </a:p>
        </p:txBody>
      </p:sp>
      <p:sp>
        <p:nvSpPr>
          <p:cNvPr id="6" name="Title 5">
            <a:extLst>
              <a:ext uri="{FF2B5EF4-FFF2-40B4-BE49-F238E27FC236}">
                <a16:creationId xmlns:a16="http://schemas.microsoft.com/office/drawing/2014/main" id="{9404F0DB-2E6E-A7B6-B060-06CE1A845AC0}"/>
              </a:ext>
            </a:extLst>
          </p:cNvPr>
          <p:cNvSpPr>
            <a:spLocks noGrp="1"/>
          </p:cNvSpPr>
          <p:nvPr>
            <p:ph type="title"/>
          </p:nvPr>
        </p:nvSpPr>
        <p:spPr/>
        <p:txBody>
          <a:bodyPr/>
          <a:lstStyle/>
          <a:p>
            <a:r>
              <a:rPr lang="en-US" sz="4400" b="1" i="0" kern="1200">
                <a:solidFill>
                  <a:schemeClr val="tx1"/>
                </a:solidFill>
                <a:effectLst>
                  <a:outerShdw blurRad="38100" dist="38100" dir="2700000" algn="tl" rotWithShape="0">
                    <a:srgbClr val="000000">
                      <a:alpha val="43000"/>
                    </a:srgbClr>
                  </a:outerShdw>
                </a:effectLst>
                <a:latin typeface="+mj-lt"/>
                <a:ea typeface="+mj-ea"/>
                <a:cs typeface="+mj-cs"/>
              </a:rPr>
              <a:t>#2 </a:t>
            </a:r>
            <a:r>
              <a:rPr lang="en-US"/>
              <a:t>Format SPT PPN di Era Coretax</a:t>
            </a:r>
            <a:endParaRPr lang="en-ID"/>
          </a:p>
        </p:txBody>
      </p:sp>
      <p:pic>
        <p:nvPicPr>
          <p:cNvPr id="8" name="Content Placeholder 7">
            <a:extLst>
              <a:ext uri="{FF2B5EF4-FFF2-40B4-BE49-F238E27FC236}">
                <a16:creationId xmlns:a16="http://schemas.microsoft.com/office/drawing/2014/main" id="{B562133C-677D-1B84-C044-4CDCEEF10233}"/>
              </a:ext>
            </a:extLst>
          </p:cNvPr>
          <p:cNvPicPr>
            <a:picLocks noGrp="1" noChangeAspect="1"/>
          </p:cNvPicPr>
          <p:nvPr>
            <p:ph idx="1"/>
          </p:nvPr>
        </p:nvPicPr>
        <p:blipFill>
          <a:blip r:embed="rId2"/>
          <a:stretch>
            <a:fillRect/>
          </a:stretch>
        </p:blipFill>
        <p:spPr>
          <a:xfrm>
            <a:off x="0" y="-1"/>
            <a:ext cx="12192000" cy="6739847"/>
          </a:xfrm>
          <a:prstGeom prst="rect">
            <a:avLst/>
          </a:prstGeom>
          <a:ln>
            <a:solidFill>
              <a:schemeClr val="tx1"/>
            </a:solidFill>
          </a:ln>
        </p:spPr>
      </p:pic>
    </p:spTree>
    <p:extLst>
      <p:ext uri="{BB962C8B-B14F-4D97-AF65-F5344CB8AC3E}">
        <p14:creationId xmlns:p14="http://schemas.microsoft.com/office/powerpoint/2010/main" val="256313769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790ACD-CF06-393C-B787-846C4BF68E60}"/>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CB542642-DCBD-A5C5-99F1-A38286E4E40D}"/>
              </a:ext>
            </a:extLst>
          </p:cNvPr>
          <p:cNvSpPr>
            <a:spLocks noGrp="1"/>
          </p:cNvSpPr>
          <p:nvPr>
            <p:ph type="sldNum" sz="quarter" idx="12"/>
          </p:nvPr>
        </p:nvSpPr>
        <p:spPr/>
        <p:txBody>
          <a:bodyPr/>
          <a:lstStyle/>
          <a:p>
            <a:fld id="{A41DA790-10AA-4C91-B558-F29F37CE99B4}" type="slidenum">
              <a:rPr lang="en-US" smtClean="0"/>
              <a:t>52</a:t>
            </a:fld>
            <a:endParaRPr lang="en-US"/>
          </a:p>
        </p:txBody>
      </p:sp>
      <p:sp>
        <p:nvSpPr>
          <p:cNvPr id="6" name="Title 5">
            <a:extLst>
              <a:ext uri="{FF2B5EF4-FFF2-40B4-BE49-F238E27FC236}">
                <a16:creationId xmlns:a16="http://schemas.microsoft.com/office/drawing/2014/main" id="{18CB99D9-B174-855B-CDE5-ABA31FE01F83}"/>
              </a:ext>
            </a:extLst>
          </p:cNvPr>
          <p:cNvSpPr>
            <a:spLocks noGrp="1"/>
          </p:cNvSpPr>
          <p:nvPr>
            <p:ph type="title"/>
          </p:nvPr>
        </p:nvSpPr>
        <p:spPr/>
        <p:txBody>
          <a:bodyPr/>
          <a:lstStyle/>
          <a:p>
            <a:r>
              <a:rPr lang="en-US" sz="4400" b="1" i="0" kern="1200">
                <a:solidFill>
                  <a:schemeClr val="tx1"/>
                </a:solidFill>
                <a:effectLst>
                  <a:outerShdw blurRad="38100" dist="38100" dir="2700000" algn="tl" rotWithShape="0">
                    <a:srgbClr val="000000">
                      <a:alpha val="43000"/>
                    </a:srgbClr>
                  </a:outerShdw>
                </a:effectLst>
                <a:latin typeface="+mj-lt"/>
                <a:ea typeface="+mj-ea"/>
                <a:cs typeface="+mj-cs"/>
              </a:rPr>
              <a:t>#2 </a:t>
            </a:r>
            <a:r>
              <a:rPr lang="en-US"/>
              <a:t>Format SPT PPN di Era Coretax</a:t>
            </a:r>
            <a:endParaRPr lang="en-ID"/>
          </a:p>
        </p:txBody>
      </p:sp>
      <p:pic>
        <p:nvPicPr>
          <p:cNvPr id="9" name="Content Placeholder 8">
            <a:extLst>
              <a:ext uri="{FF2B5EF4-FFF2-40B4-BE49-F238E27FC236}">
                <a16:creationId xmlns:a16="http://schemas.microsoft.com/office/drawing/2014/main" id="{4F3EA549-0D9A-A6AB-8A7B-F71A74D62C9E}"/>
              </a:ext>
            </a:extLst>
          </p:cNvPr>
          <p:cNvPicPr>
            <a:picLocks noGrp="1" noChangeAspect="1"/>
          </p:cNvPicPr>
          <p:nvPr>
            <p:ph idx="1"/>
          </p:nvPr>
        </p:nvPicPr>
        <p:blipFill>
          <a:blip r:embed="rId2"/>
          <a:srcRect t="-2381" b="-2"/>
          <a:stretch>
            <a:fillRect/>
          </a:stretch>
        </p:blipFill>
        <p:spPr>
          <a:xfrm>
            <a:off x="0" y="0"/>
            <a:ext cx="12192000" cy="6787272"/>
          </a:xfrm>
          <a:prstGeom prst="rect">
            <a:avLst/>
          </a:prstGeom>
          <a:solidFill>
            <a:schemeClr val="bg1"/>
          </a:solidFill>
          <a:ln>
            <a:solidFill>
              <a:schemeClr val="tx1"/>
            </a:solidFill>
          </a:ln>
        </p:spPr>
      </p:pic>
    </p:spTree>
    <p:extLst>
      <p:ext uri="{BB962C8B-B14F-4D97-AF65-F5344CB8AC3E}">
        <p14:creationId xmlns:p14="http://schemas.microsoft.com/office/powerpoint/2010/main" val="305316533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9C6F24-8C62-9757-4325-A19B3684D6A6}"/>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17485F4-926E-2C89-4202-D9D9D7438D7D}"/>
              </a:ext>
            </a:extLst>
          </p:cNvPr>
          <p:cNvSpPr>
            <a:spLocks noGrp="1"/>
          </p:cNvSpPr>
          <p:nvPr>
            <p:ph type="sldNum" sz="quarter" idx="12"/>
          </p:nvPr>
        </p:nvSpPr>
        <p:spPr/>
        <p:txBody>
          <a:bodyPr/>
          <a:lstStyle/>
          <a:p>
            <a:fld id="{A41DA790-10AA-4C91-B558-F29F37CE99B4}" type="slidenum">
              <a:rPr lang="en-US" smtClean="0"/>
              <a:t>53</a:t>
            </a:fld>
            <a:endParaRPr lang="en-US"/>
          </a:p>
        </p:txBody>
      </p:sp>
      <p:sp>
        <p:nvSpPr>
          <p:cNvPr id="6" name="Title 5">
            <a:extLst>
              <a:ext uri="{FF2B5EF4-FFF2-40B4-BE49-F238E27FC236}">
                <a16:creationId xmlns:a16="http://schemas.microsoft.com/office/drawing/2014/main" id="{9D358760-BCEB-2418-B1DB-B48B937FC222}"/>
              </a:ext>
            </a:extLst>
          </p:cNvPr>
          <p:cNvSpPr>
            <a:spLocks noGrp="1"/>
          </p:cNvSpPr>
          <p:nvPr>
            <p:ph type="title"/>
          </p:nvPr>
        </p:nvSpPr>
        <p:spPr/>
        <p:txBody>
          <a:bodyPr/>
          <a:lstStyle/>
          <a:p>
            <a:r>
              <a:rPr lang="en-US" sz="4400" b="1" i="0" kern="1200">
                <a:solidFill>
                  <a:schemeClr val="tx1"/>
                </a:solidFill>
                <a:effectLst>
                  <a:outerShdw blurRad="38100" dist="38100" dir="2700000" algn="tl" rotWithShape="0">
                    <a:srgbClr val="000000">
                      <a:alpha val="43000"/>
                    </a:srgbClr>
                  </a:outerShdw>
                </a:effectLst>
                <a:latin typeface="+mj-lt"/>
                <a:ea typeface="+mj-ea"/>
                <a:cs typeface="+mj-cs"/>
              </a:rPr>
              <a:t>#2 </a:t>
            </a:r>
            <a:r>
              <a:rPr lang="en-US"/>
              <a:t>Format SPT PPN di Era Coretax</a:t>
            </a:r>
            <a:endParaRPr lang="en-ID"/>
          </a:p>
        </p:txBody>
      </p:sp>
      <p:pic>
        <p:nvPicPr>
          <p:cNvPr id="13" name="Content Placeholder 12">
            <a:extLst>
              <a:ext uri="{FF2B5EF4-FFF2-40B4-BE49-F238E27FC236}">
                <a16:creationId xmlns:a16="http://schemas.microsoft.com/office/drawing/2014/main" id="{8C93E5B4-47EA-AD0B-ACC3-321FEEF57A1A}"/>
              </a:ext>
            </a:extLst>
          </p:cNvPr>
          <p:cNvPicPr>
            <a:picLocks noGrp="1" noChangeAspect="1"/>
          </p:cNvPicPr>
          <p:nvPr>
            <p:ph idx="1"/>
          </p:nvPr>
        </p:nvPicPr>
        <p:blipFill>
          <a:blip r:embed="rId2"/>
          <a:srcRect t="-11223" b="-62557"/>
          <a:stretch>
            <a:fillRect/>
          </a:stretch>
        </p:blipFill>
        <p:spPr>
          <a:xfrm>
            <a:off x="0" y="0"/>
            <a:ext cx="12192000" cy="6426199"/>
          </a:xfrm>
          <a:prstGeom prst="rect">
            <a:avLst/>
          </a:prstGeom>
          <a:solidFill>
            <a:schemeClr val="bg1"/>
          </a:solidFill>
          <a:ln>
            <a:solidFill>
              <a:schemeClr val="tx1"/>
            </a:solidFill>
          </a:ln>
        </p:spPr>
      </p:pic>
    </p:spTree>
    <p:extLst>
      <p:ext uri="{BB962C8B-B14F-4D97-AF65-F5344CB8AC3E}">
        <p14:creationId xmlns:p14="http://schemas.microsoft.com/office/powerpoint/2010/main" val="27424456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19A5BC-1D22-23BA-FDAF-A1EBA3719A9D}"/>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5E6AAF53-997C-BA49-0B56-0F8A497D633A}"/>
              </a:ext>
            </a:extLst>
          </p:cNvPr>
          <p:cNvSpPr>
            <a:spLocks noGrp="1"/>
          </p:cNvSpPr>
          <p:nvPr>
            <p:ph type="sldNum" sz="quarter" idx="12"/>
          </p:nvPr>
        </p:nvSpPr>
        <p:spPr/>
        <p:txBody>
          <a:bodyPr/>
          <a:lstStyle/>
          <a:p>
            <a:fld id="{A41DA790-10AA-4C91-B558-F29F37CE99B4}" type="slidenum">
              <a:rPr lang="en-US" smtClean="0"/>
              <a:t>54</a:t>
            </a:fld>
            <a:endParaRPr lang="en-US"/>
          </a:p>
        </p:txBody>
      </p:sp>
      <p:sp>
        <p:nvSpPr>
          <p:cNvPr id="6" name="Title 5">
            <a:extLst>
              <a:ext uri="{FF2B5EF4-FFF2-40B4-BE49-F238E27FC236}">
                <a16:creationId xmlns:a16="http://schemas.microsoft.com/office/drawing/2014/main" id="{5D691B54-D23F-18A7-6A9E-FDD001598CD3}"/>
              </a:ext>
            </a:extLst>
          </p:cNvPr>
          <p:cNvSpPr>
            <a:spLocks noGrp="1"/>
          </p:cNvSpPr>
          <p:nvPr>
            <p:ph type="title"/>
          </p:nvPr>
        </p:nvSpPr>
        <p:spPr/>
        <p:txBody>
          <a:bodyPr/>
          <a:lstStyle/>
          <a:p>
            <a:r>
              <a:rPr lang="en-US" sz="4400" b="1" i="0" kern="1200">
                <a:solidFill>
                  <a:schemeClr val="tx1"/>
                </a:solidFill>
                <a:effectLst>
                  <a:outerShdw blurRad="38100" dist="38100" dir="2700000" algn="tl" rotWithShape="0">
                    <a:srgbClr val="000000">
                      <a:alpha val="43000"/>
                    </a:srgbClr>
                  </a:outerShdw>
                </a:effectLst>
                <a:latin typeface="+mj-lt"/>
                <a:ea typeface="+mj-ea"/>
                <a:cs typeface="+mj-cs"/>
              </a:rPr>
              <a:t>#2 </a:t>
            </a:r>
            <a:r>
              <a:rPr lang="en-US"/>
              <a:t>Format SPT PPN di Era Coretax</a:t>
            </a:r>
            <a:endParaRPr lang="en-ID"/>
          </a:p>
        </p:txBody>
      </p:sp>
      <p:pic>
        <p:nvPicPr>
          <p:cNvPr id="20" name="Content Placeholder 19">
            <a:extLst>
              <a:ext uri="{FF2B5EF4-FFF2-40B4-BE49-F238E27FC236}">
                <a16:creationId xmlns:a16="http://schemas.microsoft.com/office/drawing/2014/main" id="{E6255477-EB0C-CEF9-61FD-00DE26D6892E}"/>
              </a:ext>
            </a:extLst>
          </p:cNvPr>
          <p:cNvPicPr>
            <a:picLocks noGrp="1" noChangeAspect="1"/>
          </p:cNvPicPr>
          <p:nvPr>
            <p:ph idx="1"/>
          </p:nvPr>
        </p:nvPicPr>
        <p:blipFill>
          <a:blip r:embed="rId2"/>
          <a:stretch>
            <a:fillRect/>
          </a:stretch>
        </p:blipFill>
        <p:spPr>
          <a:xfrm>
            <a:off x="0" y="-1"/>
            <a:ext cx="12192000" cy="6847083"/>
          </a:xfrm>
          <a:prstGeom prst="rect">
            <a:avLst/>
          </a:prstGeom>
        </p:spPr>
      </p:pic>
    </p:spTree>
    <p:extLst>
      <p:ext uri="{BB962C8B-B14F-4D97-AF65-F5344CB8AC3E}">
        <p14:creationId xmlns:p14="http://schemas.microsoft.com/office/powerpoint/2010/main" val="19927721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4C1F05-84B1-A621-A484-81FFAFA520B3}"/>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57987BC1-49D6-5384-638A-56A4B273BDCB}"/>
              </a:ext>
            </a:extLst>
          </p:cNvPr>
          <p:cNvSpPr>
            <a:spLocks noGrp="1"/>
          </p:cNvSpPr>
          <p:nvPr>
            <p:ph type="sldNum" sz="quarter" idx="12"/>
          </p:nvPr>
        </p:nvSpPr>
        <p:spPr/>
        <p:txBody>
          <a:bodyPr/>
          <a:lstStyle/>
          <a:p>
            <a:fld id="{A41DA790-10AA-4C91-B558-F29F37CE99B4}" type="slidenum">
              <a:rPr lang="en-US" smtClean="0"/>
              <a:t>55</a:t>
            </a:fld>
            <a:endParaRPr lang="en-US"/>
          </a:p>
        </p:txBody>
      </p:sp>
      <p:sp>
        <p:nvSpPr>
          <p:cNvPr id="6" name="Title 5">
            <a:extLst>
              <a:ext uri="{FF2B5EF4-FFF2-40B4-BE49-F238E27FC236}">
                <a16:creationId xmlns:a16="http://schemas.microsoft.com/office/drawing/2014/main" id="{04885AA0-F10A-B9DD-6AB0-E6F7CA7424E6}"/>
              </a:ext>
            </a:extLst>
          </p:cNvPr>
          <p:cNvSpPr>
            <a:spLocks noGrp="1"/>
          </p:cNvSpPr>
          <p:nvPr>
            <p:ph type="title"/>
          </p:nvPr>
        </p:nvSpPr>
        <p:spPr/>
        <p:txBody>
          <a:bodyPr/>
          <a:lstStyle/>
          <a:p>
            <a:r>
              <a:rPr lang="en-US" sz="4400" b="1" i="0" kern="1200">
                <a:solidFill>
                  <a:schemeClr val="tx1"/>
                </a:solidFill>
                <a:effectLst>
                  <a:outerShdw blurRad="38100" dist="38100" dir="2700000" algn="tl" rotWithShape="0">
                    <a:srgbClr val="000000">
                      <a:alpha val="43000"/>
                    </a:srgbClr>
                  </a:outerShdw>
                </a:effectLst>
                <a:latin typeface="+mj-lt"/>
                <a:ea typeface="+mj-ea"/>
                <a:cs typeface="+mj-cs"/>
              </a:rPr>
              <a:t>#2 </a:t>
            </a:r>
            <a:r>
              <a:rPr lang="en-US"/>
              <a:t>Format SPT PPN di Era Coretax</a:t>
            </a:r>
            <a:endParaRPr lang="en-ID"/>
          </a:p>
        </p:txBody>
      </p:sp>
      <p:pic>
        <p:nvPicPr>
          <p:cNvPr id="17" name="Content Placeholder 16">
            <a:extLst>
              <a:ext uri="{FF2B5EF4-FFF2-40B4-BE49-F238E27FC236}">
                <a16:creationId xmlns:a16="http://schemas.microsoft.com/office/drawing/2014/main" id="{D76A6B5F-2E8E-BD3A-1C76-1C86A34CABBF}"/>
              </a:ext>
            </a:extLst>
          </p:cNvPr>
          <p:cNvPicPr>
            <a:picLocks noGrp="1" noChangeAspect="1"/>
          </p:cNvPicPr>
          <p:nvPr>
            <p:ph idx="1"/>
          </p:nvPr>
        </p:nvPicPr>
        <p:blipFill>
          <a:blip r:embed="rId2"/>
          <a:srcRect t="-1" b="-903"/>
          <a:stretch>
            <a:fillRect/>
          </a:stretch>
        </p:blipFill>
        <p:spPr>
          <a:xfrm>
            <a:off x="0" y="-19051"/>
            <a:ext cx="12192000" cy="6800851"/>
          </a:xfrm>
          <a:prstGeom prst="rect">
            <a:avLst/>
          </a:prstGeom>
          <a:solidFill>
            <a:schemeClr val="bg1"/>
          </a:solidFill>
        </p:spPr>
      </p:pic>
    </p:spTree>
    <p:extLst>
      <p:ext uri="{BB962C8B-B14F-4D97-AF65-F5344CB8AC3E}">
        <p14:creationId xmlns:p14="http://schemas.microsoft.com/office/powerpoint/2010/main" val="31565521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062817-FFFD-1030-EEDD-493D6EAB7083}"/>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5B04CBC8-501B-D25F-1A78-84B9C4C57B70}"/>
              </a:ext>
            </a:extLst>
          </p:cNvPr>
          <p:cNvSpPr>
            <a:spLocks noGrp="1"/>
          </p:cNvSpPr>
          <p:nvPr>
            <p:ph type="sldNum" sz="quarter" idx="12"/>
          </p:nvPr>
        </p:nvSpPr>
        <p:spPr/>
        <p:txBody>
          <a:bodyPr/>
          <a:lstStyle/>
          <a:p>
            <a:fld id="{A41DA790-10AA-4C91-B558-F29F37CE99B4}" type="slidenum">
              <a:rPr lang="en-US" smtClean="0"/>
              <a:t>56</a:t>
            </a:fld>
            <a:endParaRPr lang="en-US"/>
          </a:p>
        </p:txBody>
      </p:sp>
      <p:sp>
        <p:nvSpPr>
          <p:cNvPr id="6" name="Title 5">
            <a:extLst>
              <a:ext uri="{FF2B5EF4-FFF2-40B4-BE49-F238E27FC236}">
                <a16:creationId xmlns:a16="http://schemas.microsoft.com/office/drawing/2014/main" id="{2E8C0106-DB09-6C05-F26D-357628A621CB}"/>
              </a:ext>
            </a:extLst>
          </p:cNvPr>
          <p:cNvSpPr>
            <a:spLocks noGrp="1"/>
          </p:cNvSpPr>
          <p:nvPr>
            <p:ph type="title"/>
          </p:nvPr>
        </p:nvSpPr>
        <p:spPr/>
        <p:txBody>
          <a:bodyPr/>
          <a:lstStyle/>
          <a:p>
            <a:r>
              <a:rPr lang="en-US" sz="4400" b="1" i="0" kern="1200">
                <a:solidFill>
                  <a:schemeClr val="tx1"/>
                </a:solidFill>
                <a:effectLst>
                  <a:outerShdw blurRad="38100" dist="38100" dir="2700000" algn="tl" rotWithShape="0">
                    <a:srgbClr val="000000">
                      <a:alpha val="43000"/>
                    </a:srgbClr>
                  </a:outerShdw>
                </a:effectLst>
                <a:latin typeface="+mj-lt"/>
                <a:ea typeface="+mj-ea"/>
                <a:cs typeface="+mj-cs"/>
              </a:rPr>
              <a:t>#2 </a:t>
            </a:r>
            <a:r>
              <a:rPr lang="en-US"/>
              <a:t>Format SPT PPN di Era Coretax</a:t>
            </a:r>
            <a:endParaRPr lang="en-ID"/>
          </a:p>
        </p:txBody>
      </p:sp>
      <p:pic>
        <p:nvPicPr>
          <p:cNvPr id="7" name="Content Placeholder 6">
            <a:extLst>
              <a:ext uri="{FF2B5EF4-FFF2-40B4-BE49-F238E27FC236}">
                <a16:creationId xmlns:a16="http://schemas.microsoft.com/office/drawing/2014/main" id="{921F3F80-63A5-8100-1879-9017BBF0C17B}"/>
              </a:ext>
            </a:extLst>
          </p:cNvPr>
          <p:cNvPicPr>
            <a:picLocks noGrp="1" noChangeAspect="1"/>
          </p:cNvPicPr>
          <p:nvPr>
            <p:ph idx="1"/>
          </p:nvPr>
        </p:nvPicPr>
        <p:blipFill>
          <a:blip r:embed="rId2"/>
          <a:stretch>
            <a:fillRect/>
          </a:stretch>
        </p:blipFill>
        <p:spPr>
          <a:xfrm>
            <a:off x="-1" y="0"/>
            <a:ext cx="12203313" cy="6800850"/>
          </a:xfrm>
          <a:prstGeom prst="rect">
            <a:avLst/>
          </a:prstGeom>
        </p:spPr>
      </p:pic>
    </p:spTree>
    <p:extLst>
      <p:ext uri="{BB962C8B-B14F-4D97-AF65-F5344CB8AC3E}">
        <p14:creationId xmlns:p14="http://schemas.microsoft.com/office/powerpoint/2010/main" val="146152252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54A0564-5C42-6A8C-4F59-17AFB96EF912}"/>
              </a:ext>
            </a:extLst>
          </p:cNvPr>
          <p:cNvSpPr>
            <a:spLocks noGrp="1"/>
          </p:cNvSpPr>
          <p:nvPr>
            <p:ph type="sldNum" sz="quarter" idx="12"/>
          </p:nvPr>
        </p:nvSpPr>
        <p:spPr/>
        <p:txBody>
          <a:bodyPr/>
          <a:lstStyle/>
          <a:p>
            <a:fld id="{A41DA790-10AA-4C91-B558-F29F37CE99B4}" type="slidenum">
              <a:rPr lang="en-US" smtClean="0"/>
              <a:t>57</a:t>
            </a:fld>
            <a:endParaRPr lang="en-US"/>
          </a:p>
        </p:txBody>
      </p:sp>
      <p:sp>
        <p:nvSpPr>
          <p:cNvPr id="4" name="Title 3">
            <a:extLst>
              <a:ext uri="{FF2B5EF4-FFF2-40B4-BE49-F238E27FC236}">
                <a16:creationId xmlns:a16="http://schemas.microsoft.com/office/drawing/2014/main" id="{2C4D4E26-7EAB-F453-0DAB-9317DE2FE3AF}"/>
              </a:ext>
            </a:extLst>
          </p:cNvPr>
          <p:cNvSpPr>
            <a:spLocks noGrp="1"/>
          </p:cNvSpPr>
          <p:nvPr>
            <p:ph type="title"/>
          </p:nvPr>
        </p:nvSpPr>
        <p:spPr/>
        <p:txBody>
          <a:bodyPr/>
          <a:lstStyle/>
          <a:p>
            <a:r>
              <a:rPr lang="en-US" sz="4400" b="1" i="0" kern="1200">
                <a:solidFill>
                  <a:schemeClr val="tx1"/>
                </a:solidFill>
                <a:effectLst>
                  <a:outerShdw blurRad="38100" dist="38100" dir="2700000" algn="tl" rotWithShape="0">
                    <a:srgbClr val="000000">
                      <a:alpha val="43000"/>
                    </a:srgbClr>
                  </a:outerShdw>
                </a:effectLst>
                <a:latin typeface="+mj-lt"/>
                <a:ea typeface="+mj-ea"/>
                <a:cs typeface="+mj-cs"/>
              </a:rPr>
              <a:t>#2 Format SPT PPN di Era Coretax</a:t>
            </a:r>
            <a:endParaRPr lang="en-ID"/>
          </a:p>
        </p:txBody>
      </p:sp>
      <p:pic>
        <p:nvPicPr>
          <p:cNvPr id="11" name="Content Placeholder 10">
            <a:extLst>
              <a:ext uri="{FF2B5EF4-FFF2-40B4-BE49-F238E27FC236}">
                <a16:creationId xmlns:a16="http://schemas.microsoft.com/office/drawing/2014/main" id="{B4089ED1-5E17-F0D4-014C-A3A281759FD5}"/>
              </a:ext>
            </a:extLst>
          </p:cNvPr>
          <p:cNvPicPr>
            <a:picLocks noGrp="1" noChangeAspect="1"/>
          </p:cNvPicPr>
          <p:nvPr>
            <p:ph idx="1"/>
          </p:nvPr>
        </p:nvPicPr>
        <p:blipFill>
          <a:blip r:embed="rId2"/>
          <a:stretch>
            <a:fillRect/>
          </a:stretch>
        </p:blipFill>
        <p:spPr>
          <a:xfrm>
            <a:off x="0" y="0"/>
            <a:ext cx="12192000" cy="6778576"/>
          </a:xfrm>
          <a:prstGeom prst="rect">
            <a:avLst/>
          </a:prstGeom>
        </p:spPr>
      </p:pic>
    </p:spTree>
    <p:extLst>
      <p:ext uri="{BB962C8B-B14F-4D97-AF65-F5344CB8AC3E}">
        <p14:creationId xmlns:p14="http://schemas.microsoft.com/office/powerpoint/2010/main" val="221284124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49D9D3-F47B-E0DB-10E1-5DC905306804}"/>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F2EEA77-99D5-683E-6919-7CB3BC516AFC}"/>
              </a:ext>
            </a:extLst>
          </p:cNvPr>
          <p:cNvSpPr>
            <a:spLocks noGrp="1"/>
          </p:cNvSpPr>
          <p:nvPr>
            <p:ph type="sldNum" sz="quarter" idx="12"/>
          </p:nvPr>
        </p:nvSpPr>
        <p:spPr/>
        <p:txBody>
          <a:bodyPr/>
          <a:lstStyle/>
          <a:p>
            <a:fld id="{A41DA790-10AA-4C91-B558-F29F37CE99B4}" type="slidenum">
              <a:rPr lang="en-US" smtClean="0"/>
              <a:t>58</a:t>
            </a:fld>
            <a:endParaRPr lang="en-US"/>
          </a:p>
        </p:txBody>
      </p:sp>
      <p:sp>
        <p:nvSpPr>
          <p:cNvPr id="4" name="Title 3">
            <a:extLst>
              <a:ext uri="{FF2B5EF4-FFF2-40B4-BE49-F238E27FC236}">
                <a16:creationId xmlns:a16="http://schemas.microsoft.com/office/drawing/2014/main" id="{323DEFED-56A7-D998-67CB-832F8D984294}"/>
              </a:ext>
            </a:extLst>
          </p:cNvPr>
          <p:cNvSpPr>
            <a:spLocks noGrp="1"/>
          </p:cNvSpPr>
          <p:nvPr>
            <p:ph type="title"/>
          </p:nvPr>
        </p:nvSpPr>
        <p:spPr/>
        <p:txBody>
          <a:bodyPr/>
          <a:lstStyle/>
          <a:p>
            <a:r>
              <a:rPr lang="en-US" sz="4400" b="1" i="0" kern="1200">
                <a:solidFill>
                  <a:schemeClr val="tx1"/>
                </a:solidFill>
                <a:effectLst>
                  <a:outerShdw blurRad="38100" dist="38100" dir="2700000" algn="tl" rotWithShape="0">
                    <a:srgbClr val="000000">
                      <a:alpha val="43000"/>
                    </a:srgbClr>
                  </a:outerShdw>
                </a:effectLst>
                <a:latin typeface="+mj-lt"/>
                <a:ea typeface="+mj-ea"/>
                <a:cs typeface="+mj-cs"/>
              </a:rPr>
              <a:t>#2 </a:t>
            </a:r>
            <a:r>
              <a:rPr lang="en-US"/>
              <a:t>Format SPT PPN di Era Coretax</a:t>
            </a:r>
            <a:endParaRPr lang="en-ID"/>
          </a:p>
        </p:txBody>
      </p:sp>
      <p:pic>
        <p:nvPicPr>
          <p:cNvPr id="12" name="Content Placeholder 11">
            <a:extLst>
              <a:ext uri="{FF2B5EF4-FFF2-40B4-BE49-F238E27FC236}">
                <a16:creationId xmlns:a16="http://schemas.microsoft.com/office/drawing/2014/main" id="{BAE4D553-5D8F-28DB-BA48-F78C111645BE}"/>
              </a:ext>
            </a:extLst>
          </p:cNvPr>
          <p:cNvPicPr>
            <a:picLocks noGrp="1" noChangeAspect="1"/>
          </p:cNvPicPr>
          <p:nvPr>
            <p:ph idx="1"/>
          </p:nvPr>
        </p:nvPicPr>
        <p:blipFill>
          <a:blip r:embed="rId2"/>
          <a:stretch>
            <a:fillRect/>
          </a:stretch>
        </p:blipFill>
        <p:spPr>
          <a:xfrm>
            <a:off x="-9350" y="0"/>
            <a:ext cx="12192000" cy="6765180"/>
          </a:xfrm>
          <a:prstGeom prst="rect">
            <a:avLst/>
          </a:prstGeom>
        </p:spPr>
      </p:pic>
    </p:spTree>
    <p:extLst>
      <p:ext uri="{BB962C8B-B14F-4D97-AF65-F5344CB8AC3E}">
        <p14:creationId xmlns:p14="http://schemas.microsoft.com/office/powerpoint/2010/main" val="20178827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194D06-6570-8E23-C5B0-079CB7DE274B}"/>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85DA712-7092-1F5B-2DF9-ECA9A07B084E}"/>
              </a:ext>
            </a:extLst>
          </p:cNvPr>
          <p:cNvSpPr>
            <a:spLocks noGrp="1"/>
          </p:cNvSpPr>
          <p:nvPr>
            <p:ph type="sldNum" sz="quarter" idx="12"/>
          </p:nvPr>
        </p:nvSpPr>
        <p:spPr/>
        <p:txBody>
          <a:bodyPr/>
          <a:lstStyle/>
          <a:p>
            <a:fld id="{A41DA790-10AA-4C91-B558-F29F37CE99B4}" type="slidenum">
              <a:rPr lang="en-US" smtClean="0"/>
              <a:t>59</a:t>
            </a:fld>
            <a:endParaRPr lang="en-US"/>
          </a:p>
        </p:txBody>
      </p:sp>
      <p:sp>
        <p:nvSpPr>
          <p:cNvPr id="4" name="Title 3">
            <a:extLst>
              <a:ext uri="{FF2B5EF4-FFF2-40B4-BE49-F238E27FC236}">
                <a16:creationId xmlns:a16="http://schemas.microsoft.com/office/drawing/2014/main" id="{2471455E-3B7E-56B0-7710-287B2CBB6655}"/>
              </a:ext>
            </a:extLst>
          </p:cNvPr>
          <p:cNvSpPr>
            <a:spLocks noGrp="1"/>
          </p:cNvSpPr>
          <p:nvPr>
            <p:ph type="title"/>
          </p:nvPr>
        </p:nvSpPr>
        <p:spPr/>
        <p:txBody>
          <a:bodyPr/>
          <a:lstStyle/>
          <a:p>
            <a:r>
              <a:rPr lang="en-US" sz="4400" b="1" i="0" kern="1200">
                <a:solidFill>
                  <a:schemeClr val="tx1"/>
                </a:solidFill>
                <a:effectLst>
                  <a:outerShdw blurRad="38100" dist="38100" dir="2700000" algn="tl" rotWithShape="0">
                    <a:srgbClr val="000000">
                      <a:alpha val="43000"/>
                    </a:srgbClr>
                  </a:outerShdw>
                </a:effectLst>
                <a:latin typeface="+mj-lt"/>
                <a:ea typeface="+mj-ea"/>
                <a:cs typeface="+mj-cs"/>
              </a:rPr>
              <a:t>#2 </a:t>
            </a:r>
            <a:r>
              <a:rPr lang="en-US"/>
              <a:t>Format SPT PPN di Era Coretax</a:t>
            </a:r>
            <a:endParaRPr lang="en-ID"/>
          </a:p>
        </p:txBody>
      </p:sp>
      <p:pic>
        <p:nvPicPr>
          <p:cNvPr id="7" name="Content Placeholder 6">
            <a:extLst>
              <a:ext uri="{FF2B5EF4-FFF2-40B4-BE49-F238E27FC236}">
                <a16:creationId xmlns:a16="http://schemas.microsoft.com/office/drawing/2014/main" id="{BD747923-B96A-3A59-98C7-853A132430E9}"/>
              </a:ext>
            </a:extLst>
          </p:cNvPr>
          <p:cNvPicPr>
            <a:picLocks noGrp="1" noChangeAspect="1"/>
          </p:cNvPicPr>
          <p:nvPr>
            <p:ph idx="1"/>
          </p:nvPr>
        </p:nvPicPr>
        <p:blipFill>
          <a:blip r:embed="rId2"/>
          <a:stretch>
            <a:fillRect/>
          </a:stretch>
        </p:blipFill>
        <p:spPr>
          <a:xfrm>
            <a:off x="-15361" y="1708858"/>
            <a:ext cx="12207361" cy="4247441"/>
          </a:xfrm>
          <a:prstGeom prst="rect">
            <a:avLst/>
          </a:prstGeom>
        </p:spPr>
      </p:pic>
    </p:spTree>
    <p:extLst>
      <p:ext uri="{BB962C8B-B14F-4D97-AF65-F5344CB8AC3E}">
        <p14:creationId xmlns:p14="http://schemas.microsoft.com/office/powerpoint/2010/main" val="404432697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C9674F8C-3679-7EE2-84B8-FE27181C20F4}"/>
              </a:ext>
            </a:extLst>
          </p:cNvPr>
          <p:cNvSpPr>
            <a:spLocks noGrp="1"/>
          </p:cNvSpPr>
          <p:nvPr>
            <p:ph type="sldNum" sz="quarter" idx="12"/>
          </p:nvPr>
        </p:nvSpPr>
        <p:spPr/>
        <p:txBody>
          <a:bodyPr/>
          <a:lstStyle/>
          <a:p>
            <a:fld id="{A41DA790-10AA-4C91-B558-F29F37CE99B4}" type="slidenum">
              <a:rPr lang="en-US" smtClean="0"/>
              <a:pPr/>
              <a:t>6</a:t>
            </a:fld>
            <a:endParaRPr lang="en-US"/>
          </a:p>
        </p:txBody>
      </p:sp>
      <p:sp>
        <p:nvSpPr>
          <p:cNvPr id="6" name="Title 5">
            <a:extLst>
              <a:ext uri="{FF2B5EF4-FFF2-40B4-BE49-F238E27FC236}">
                <a16:creationId xmlns:a16="http://schemas.microsoft.com/office/drawing/2014/main" id="{27201637-8E87-14CE-E195-1A1B79CFC658}"/>
              </a:ext>
            </a:extLst>
          </p:cNvPr>
          <p:cNvSpPr>
            <a:spLocks noGrp="1"/>
          </p:cNvSpPr>
          <p:nvPr>
            <p:ph type="title"/>
          </p:nvPr>
        </p:nvSpPr>
        <p:spPr/>
        <p:txBody>
          <a:bodyPr/>
          <a:lstStyle/>
          <a:p>
            <a:r>
              <a:rPr lang="en-US"/>
              <a:t>#1 Mengapa PMK 28/2026 Terbit?</a:t>
            </a:r>
            <a:endParaRPr lang="en-ID"/>
          </a:p>
        </p:txBody>
      </p:sp>
      <p:pic>
        <p:nvPicPr>
          <p:cNvPr id="9" name="Content Placeholder 8">
            <a:extLst>
              <a:ext uri="{FF2B5EF4-FFF2-40B4-BE49-F238E27FC236}">
                <a16:creationId xmlns:a16="http://schemas.microsoft.com/office/drawing/2014/main" id="{ACCC50A5-313F-0687-A16A-A95B9308F0BD}"/>
              </a:ext>
            </a:extLst>
          </p:cNvPr>
          <p:cNvPicPr>
            <a:picLocks noGrp="1" noChangeAspect="1"/>
          </p:cNvPicPr>
          <p:nvPr>
            <p:ph idx="1"/>
          </p:nvPr>
        </p:nvPicPr>
        <p:blipFill>
          <a:blip r:embed="rId2"/>
          <a:srcRect t="-2665"/>
          <a:stretch>
            <a:fillRect/>
          </a:stretch>
        </p:blipFill>
        <p:spPr>
          <a:xfrm>
            <a:off x="13497" y="0"/>
            <a:ext cx="12178503" cy="6364562"/>
          </a:xfrm>
          <a:prstGeom prst="rect">
            <a:avLst/>
          </a:prstGeom>
          <a:solidFill>
            <a:schemeClr val="tx1">
              <a:lumMod val="85000"/>
              <a:lumOff val="15000"/>
            </a:schemeClr>
          </a:solidFill>
        </p:spPr>
      </p:pic>
    </p:spTree>
    <p:extLst>
      <p:ext uri="{BB962C8B-B14F-4D97-AF65-F5344CB8AC3E}">
        <p14:creationId xmlns:p14="http://schemas.microsoft.com/office/powerpoint/2010/main" val="277326036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43857A-97F1-B04D-74FC-54F52925783A}"/>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0E051DB6-8253-5634-4572-E2F62130AB3F}"/>
              </a:ext>
            </a:extLst>
          </p:cNvPr>
          <p:cNvSpPr>
            <a:spLocks noGrp="1"/>
          </p:cNvSpPr>
          <p:nvPr>
            <p:ph type="ctrTitle"/>
          </p:nvPr>
        </p:nvSpPr>
        <p:spPr/>
        <p:txBody>
          <a:bodyPr/>
          <a:lstStyle/>
          <a:p>
            <a:r>
              <a:rPr lang="en-ID"/>
              <a:t>Pembahasan Metode </a:t>
            </a:r>
            <a:br>
              <a:rPr lang="en-ID"/>
            </a:br>
            <a:r>
              <a:rPr lang="en-ID"/>
              <a:t>Replace vs. Delta di SPT PPN</a:t>
            </a:r>
            <a:endParaRPr lang="en-US"/>
          </a:p>
        </p:txBody>
      </p:sp>
      <p:sp>
        <p:nvSpPr>
          <p:cNvPr id="8" name="Subtitle 7">
            <a:extLst>
              <a:ext uri="{FF2B5EF4-FFF2-40B4-BE49-F238E27FC236}">
                <a16:creationId xmlns:a16="http://schemas.microsoft.com/office/drawing/2014/main" id="{BD05B7E1-B5CB-8858-069F-D9E0CAA92222}"/>
              </a:ext>
            </a:extLst>
          </p:cNvPr>
          <p:cNvSpPr>
            <a:spLocks noGrp="1"/>
          </p:cNvSpPr>
          <p:nvPr>
            <p:ph type="subTitle" idx="1"/>
          </p:nvPr>
        </p:nvSpPr>
        <p:spPr/>
        <p:txBody>
          <a:bodyPr/>
          <a:lstStyle/>
          <a:p>
            <a:r>
              <a:rPr lang="en-US"/>
              <a:t>Agenda 6</a:t>
            </a:r>
          </a:p>
        </p:txBody>
      </p:sp>
      <p:sp>
        <p:nvSpPr>
          <p:cNvPr id="2" name="Slide Number Placeholder 1">
            <a:extLst>
              <a:ext uri="{FF2B5EF4-FFF2-40B4-BE49-F238E27FC236}">
                <a16:creationId xmlns:a16="http://schemas.microsoft.com/office/drawing/2014/main" id="{577A34D8-168A-A8EF-69E6-B24E53E6D0E7}"/>
              </a:ext>
            </a:extLst>
          </p:cNvPr>
          <p:cNvSpPr>
            <a:spLocks noGrp="1"/>
          </p:cNvSpPr>
          <p:nvPr>
            <p:ph type="sldNum" sz="quarter" idx="12"/>
          </p:nvPr>
        </p:nvSpPr>
        <p:spPr/>
        <p:txBody>
          <a:bodyPr/>
          <a:lstStyle/>
          <a:p>
            <a:fld id="{A41DA790-10AA-4C91-B558-F29F37CE99B4}" type="slidenum">
              <a:rPr lang="en-US" smtClean="0"/>
              <a:t>60</a:t>
            </a:fld>
            <a:endParaRPr lang="en-US"/>
          </a:p>
        </p:txBody>
      </p:sp>
    </p:spTree>
    <p:extLst>
      <p:ext uri="{BB962C8B-B14F-4D97-AF65-F5344CB8AC3E}">
        <p14:creationId xmlns:p14="http://schemas.microsoft.com/office/powerpoint/2010/main" val="4511097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3E6E7E-D329-01F2-1219-E0DB8BC6083C}"/>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B62ECF56-8B2F-201A-9EA0-C2DF24B2D94B}"/>
              </a:ext>
            </a:extLst>
          </p:cNvPr>
          <p:cNvSpPr>
            <a:spLocks noGrp="1"/>
          </p:cNvSpPr>
          <p:nvPr>
            <p:ph type="sldNum" sz="quarter" idx="12"/>
          </p:nvPr>
        </p:nvSpPr>
        <p:spPr/>
        <p:txBody>
          <a:bodyPr/>
          <a:lstStyle/>
          <a:p>
            <a:fld id="{A41DA790-10AA-4C91-B558-F29F37CE99B4}" type="slidenum">
              <a:rPr lang="en-US" smtClean="0"/>
              <a:t>61</a:t>
            </a:fld>
            <a:endParaRPr lang="en-US"/>
          </a:p>
        </p:txBody>
      </p:sp>
      <p:sp>
        <p:nvSpPr>
          <p:cNvPr id="6" name="Title 5">
            <a:extLst>
              <a:ext uri="{FF2B5EF4-FFF2-40B4-BE49-F238E27FC236}">
                <a16:creationId xmlns:a16="http://schemas.microsoft.com/office/drawing/2014/main" id="{37417215-7E06-050D-28AA-28341953F9C7}"/>
              </a:ext>
            </a:extLst>
          </p:cNvPr>
          <p:cNvSpPr>
            <a:spLocks noGrp="1"/>
          </p:cNvSpPr>
          <p:nvPr>
            <p:ph type="title"/>
          </p:nvPr>
        </p:nvSpPr>
        <p:spPr/>
        <p:txBody>
          <a:bodyPr/>
          <a:lstStyle/>
          <a:p>
            <a:r>
              <a:rPr lang="en-US" sz="4400" b="1" i="0" kern="1200">
                <a:solidFill>
                  <a:schemeClr val="tx1"/>
                </a:solidFill>
                <a:effectLst>
                  <a:outerShdw blurRad="38100" dist="38100" dir="2700000" algn="tl" rotWithShape="0">
                    <a:srgbClr val="000000">
                      <a:alpha val="43000"/>
                    </a:srgbClr>
                  </a:outerShdw>
                </a:effectLst>
                <a:latin typeface="+mj-lt"/>
                <a:ea typeface="+mj-ea"/>
                <a:cs typeface="+mj-cs"/>
              </a:rPr>
              <a:t>#2a </a:t>
            </a:r>
            <a:r>
              <a:rPr lang="en-US"/>
              <a:t>Format SPT PPN di Era Coretax</a:t>
            </a:r>
            <a:endParaRPr lang="en-ID"/>
          </a:p>
        </p:txBody>
      </p:sp>
      <p:pic>
        <p:nvPicPr>
          <p:cNvPr id="9" name="Content Placeholder 8">
            <a:extLst>
              <a:ext uri="{FF2B5EF4-FFF2-40B4-BE49-F238E27FC236}">
                <a16:creationId xmlns:a16="http://schemas.microsoft.com/office/drawing/2014/main" id="{2EE4D1DE-458B-37F7-49C2-5FDA12553BFA}"/>
              </a:ext>
            </a:extLst>
          </p:cNvPr>
          <p:cNvPicPr>
            <a:picLocks noGrp="1" noChangeAspect="1"/>
          </p:cNvPicPr>
          <p:nvPr>
            <p:ph idx="1"/>
          </p:nvPr>
        </p:nvPicPr>
        <p:blipFill>
          <a:blip r:embed="rId2"/>
          <a:srcRect t="15620" b="12646"/>
          <a:stretch>
            <a:fillRect/>
          </a:stretch>
        </p:blipFill>
        <p:spPr>
          <a:xfrm>
            <a:off x="-9350" y="1550109"/>
            <a:ext cx="12192000" cy="4329775"/>
          </a:xfrm>
          <a:prstGeom prst="rect">
            <a:avLst/>
          </a:prstGeom>
          <a:solidFill>
            <a:schemeClr val="bg1"/>
          </a:solidFill>
          <a:ln>
            <a:solidFill>
              <a:schemeClr val="tx1"/>
            </a:solidFill>
          </a:ln>
        </p:spPr>
      </p:pic>
    </p:spTree>
    <p:extLst>
      <p:ext uri="{BB962C8B-B14F-4D97-AF65-F5344CB8AC3E}">
        <p14:creationId xmlns:p14="http://schemas.microsoft.com/office/powerpoint/2010/main" val="371186723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7C373F-3766-D0DB-59A8-C4982F0DF80A}"/>
            </a:ext>
          </a:extLst>
        </p:cNvPr>
        <p:cNvGrpSpPr/>
        <p:nvPr/>
      </p:nvGrpSpPr>
      <p:grpSpPr>
        <a:xfrm>
          <a:off x="0" y="0"/>
          <a:ext cx="0" cy="0"/>
          <a:chOff x="0" y="0"/>
          <a:chExt cx="0" cy="0"/>
        </a:xfrm>
      </p:grpSpPr>
      <p:pic>
        <p:nvPicPr>
          <p:cNvPr id="11" name="Content Placeholder 10">
            <a:extLst>
              <a:ext uri="{FF2B5EF4-FFF2-40B4-BE49-F238E27FC236}">
                <a16:creationId xmlns:a16="http://schemas.microsoft.com/office/drawing/2014/main" id="{E1D20CAC-620B-0622-775B-D3B1D73818CA}"/>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rcRect/>
          <a:stretch/>
        </p:blipFill>
        <p:spPr>
          <a:xfrm>
            <a:off x="414338" y="2301139"/>
            <a:ext cx="6970886" cy="2607073"/>
          </a:xfrm>
          <a:prstGeom prst="rect">
            <a:avLst/>
          </a:prstGeom>
          <a:ln>
            <a:noFill/>
          </a:ln>
          <a:effectLst>
            <a:outerShdw blurRad="292100" dist="139700" dir="2700000" algn="tl" rotWithShape="0">
              <a:srgbClr val="333333">
                <a:alpha val="65000"/>
              </a:srgbClr>
            </a:outerShdw>
          </a:effectLst>
        </p:spPr>
      </p:pic>
      <p:sp>
        <p:nvSpPr>
          <p:cNvPr id="12" name="Content Placeholder 11">
            <a:extLst>
              <a:ext uri="{FF2B5EF4-FFF2-40B4-BE49-F238E27FC236}">
                <a16:creationId xmlns:a16="http://schemas.microsoft.com/office/drawing/2014/main" id="{8EBB631B-2E05-6BF5-228C-26C1D710F86B}"/>
              </a:ext>
            </a:extLst>
          </p:cNvPr>
          <p:cNvSpPr>
            <a:spLocks noGrp="1"/>
          </p:cNvSpPr>
          <p:nvPr>
            <p:ph sz="half" idx="2"/>
          </p:nvPr>
        </p:nvSpPr>
        <p:spPr>
          <a:xfrm>
            <a:off x="7726983" y="1671867"/>
            <a:ext cx="4031190" cy="4376274"/>
          </a:xfrm>
        </p:spPr>
        <p:txBody>
          <a:bodyPr anchor="ctr" anchorCtr="0">
            <a:normAutofit/>
          </a:bodyPr>
          <a:lstStyle/>
          <a:p>
            <a:r>
              <a:rPr lang="en-US"/>
              <a:t>Gambar di samping mengacu pada Lampiran Per-11/2025 Subbab 2.1. SPT Masa PPN lebih bayar dibetulkan menjadi lebih bayar lebih besar.</a:t>
            </a:r>
          </a:p>
          <a:p>
            <a:r>
              <a:rPr lang="en-US"/>
              <a:t>SPT P0 menunjukkan PPN LB sebesar 1.700.000.</a:t>
            </a:r>
          </a:p>
          <a:p>
            <a:r>
              <a:rPr lang="en-US"/>
              <a:t>Melalui pembetulan SPT P1, PPN LB-nya menjadi 2.000.000.</a:t>
            </a:r>
          </a:p>
          <a:p>
            <a:r>
              <a:rPr lang="en-ID"/>
              <a:t>Agar PPN LB tetap 2.000.000 selisih (delta) PPN LB sebesar 300.000 ditambahkan.</a:t>
            </a:r>
          </a:p>
        </p:txBody>
      </p:sp>
      <p:sp>
        <p:nvSpPr>
          <p:cNvPr id="5" name="Slide Number Placeholder 4">
            <a:extLst>
              <a:ext uri="{FF2B5EF4-FFF2-40B4-BE49-F238E27FC236}">
                <a16:creationId xmlns:a16="http://schemas.microsoft.com/office/drawing/2014/main" id="{A6438E40-473F-ED58-2FF1-1B4CD93380E0}"/>
              </a:ext>
            </a:extLst>
          </p:cNvPr>
          <p:cNvSpPr>
            <a:spLocks noGrp="1"/>
          </p:cNvSpPr>
          <p:nvPr>
            <p:ph type="sldNum" sz="quarter" idx="12"/>
          </p:nvPr>
        </p:nvSpPr>
        <p:spPr/>
        <p:txBody>
          <a:bodyPr/>
          <a:lstStyle/>
          <a:p>
            <a:fld id="{A41DA790-10AA-4C91-B558-F29F37CE99B4}" type="slidenum">
              <a:rPr lang="en-US" smtClean="0"/>
              <a:t>62</a:t>
            </a:fld>
            <a:endParaRPr lang="en-US"/>
          </a:p>
        </p:txBody>
      </p:sp>
      <p:sp>
        <p:nvSpPr>
          <p:cNvPr id="10" name="Title 9">
            <a:extLst>
              <a:ext uri="{FF2B5EF4-FFF2-40B4-BE49-F238E27FC236}">
                <a16:creationId xmlns:a16="http://schemas.microsoft.com/office/drawing/2014/main" id="{25A17907-7316-20DA-B5AD-B2C38AF3133C}"/>
              </a:ext>
            </a:extLst>
          </p:cNvPr>
          <p:cNvSpPr>
            <a:spLocks noGrp="1"/>
          </p:cNvSpPr>
          <p:nvPr>
            <p:ph type="title"/>
          </p:nvPr>
        </p:nvSpPr>
        <p:spPr/>
        <p:txBody>
          <a:bodyPr>
            <a:normAutofit fontScale="90000"/>
          </a:bodyPr>
          <a:lstStyle/>
          <a:p>
            <a:r>
              <a:rPr lang="en-US"/>
              <a:t>#2b Ilustrasi Pembetulan SPT PPN: Replace vs. Delta</a:t>
            </a:r>
            <a:endParaRPr lang="en-ID"/>
          </a:p>
        </p:txBody>
      </p:sp>
    </p:spTree>
    <p:extLst>
      <p:ext uri="{BB962C8B-B14F-4D97-AF65-F5344CB8AC3E}">
        <p14:creationId xmlns:p14="http://schemas.microsoft.com/office/powerpoint/2010/main" val="376802494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90A972-E82E-8D6A-F921-F429A86628A8}"/>
            </a:ext>
          </a:extLst>
        </p:cNvPr>
        <p:cNvGrpSpPr/>
        <p:nvPr/>
      </p:nvGrpSpPr>
      <p:grpSpPr>
        <a:xfrm>
          <a:off x="0" y="0"/>
          <a:ext cx="0" cy="0"/>
          <a:chOff x="0" y="0"/>
          <a:chExt cx="0" cy="0"/>
        </a:xfrm>
      </p:grpSpPr>
      <p:pic>
        <p:nvPicPr>
          <p:cNvPr id="11" name="Content Placeholder 10">
            <a:extLst>
              <a:ext uri="{FF2B5EF4-FFF2-40B4-BE49-F238E27FC236}">
                <a16:creationId xmlns:a16="http://schemas.microsoft.com/office/drawing/2014/main" id="{B8B70AC5-7AFE-3EED-9059-70938A394B45}"/>
              </a:ext>
            </a:extLst>
          </p:cNvPr>
          <p:cNvPicPr>
            <a:picLocks noGrp="1" noChangeAspect="1"/>
          </p:cNvPicPr>
          <p:nvPr>
            <p:ph sz="half" idx="1"/>
          </p:nvPr>
        </p:nvPicPr>
        <p:blipFill>
          <a:blip r:embed="rId2"/>
          <a:stretch>
            <a:fillRect/>
          </a:stretch>
        </p:blipFill>
        <p:spPr>
          <a:xfrm>
            <a:off x="414338" y="2301139"/>
            <a:ext cx="6970886" cy="2607073"/>
          </a:xfrm>
          <a:prstGeom prst="rect">
            <a:avLst/>
          </a:prstGeom>
          <a:ln>
            <a:noFill/>
          </a:ln>
          <a:effectLst>
            <a:outerShdw blurRad="292100" dist="139700" dir="2700000" algn="tl" rotWithShape="0">
              <a:srgbClr val="333333">
                <a:alpha val="65000"/>
              </a:srgbClr>
            </a:outerShdw>
          </a:effectLst>
        </p:spPr>
      </p:pic>
      <p:sp>
        <p:nvSpPr>
          <p:cNvPr id="12" name="Content Placeholder 11">
            <a:extLst>
              <a:ext uri="{FF2B5EF4-FFF2-40B4-BE49-F238E27FC236}">
                <a16:creationId xmlns:a16="http://schemas.microsoft.com/office/drawing/2014/main" id="{F51F616D-28BE-88C7-7031-BFA6D8F676D3}"/>
              </a:ext>
            </a:extLst>
          </p:cNvPr>
          <p:cNvSpPr>
            <a:spLocks noGrp="1"/>
          </p:cNvSpPr>
          <p:nvPr>
            <p:ph sz="half" idx="2"/>
          </p:nvPr>
        </p:nvSpPr>
        <p:spPr>
          <a:xfrm>
            <a:off x="7726983" y="1671867"/>
            <a:ext cx="4031190" cy="4376274"/>
          </a:xfrm>
        </p:spPr>
        <p:txBody>
          <a:bodyPr anchor="ctr" anchorCtr="0">
            <a:normAutofit lnSpcReduction="10000"/>
          </a:bodyPr>
          <a:lstStyle/>
          <a:p>
            <a:r>
              <a:rPr lang="en-US"/>
              <a:t>Gambar di samping mengacu pada Lampiran Per-11/2025 subbab 2.2.1. SPT Masa PPN lebih bayar yang diminta untuk dikompensasikan dan dibetulkan menjadi lebih bayar lebih kecil.</a:t>
            </a:r>
          </a:p>
          <a:p>
            <a:r>
              <a:rPr lang="en-US"/>
              <a:t>SPT P0 (Normal) menunjukkan PPN LB 200.000.</a:t>
            </a:r>
          </a:p>
          <a:p>
            <a:r>
              <a:rPr lang="en-US"/>
              <a:t>Melalui pembetulan SPT P1, LB-nya menjadi 100.000.</a:t>
            </a:r>
          </a:p>
          <a:p>
            <a:r>
              <a:rPr lang="en-ID"/>
              <a:t>Agar PPN LB tetap senilai LB 200.000, PKP harus membayar PPN KB 100.000</a:t>
            </a:r>
          </a:p>
        </p:txBody>
      </p:sp>
      <p:sp>
        <p:nvSpPr>
          <p:cNvPr id="5" name="Slide Number Placeholder 4">
            <a:extLst>
              <a:ext uri="{FF2B5EF4-FFF2-40B4-BE49-F238E27FC236}">
                <a16:creationId xmlns:a16="http://schemas.microsoft.com/office/drawing/2014/main" id="{1FC05A64-18F7-58C3-6564-D5D1873183F2}"/>
              </a:ext>
            </a:extLst>
          </p:cNvPr>
          <p:cNvSpPr>
            <a:spLocks noGrp="1"/>
          </p:cNvSpPr>
          <p:nvPr>
            <p:ph type="sldNum" sz="quarter" idx="12"/>
          </p:nvPr>
        </p:nvSpPr>
        <p:spPr/>
        <p:txBody>
          <a:bodyPr/>
          <a:lstStyle/>
          <a:p>
            <a:fld id="{A41DA790-10AA-4C91-B558-F29F37CE99B4}" type="slidenum">
              <a:rPr lang="en-US" smtClean="0"/>
              <a:t>63</a:t>
            </a:fld>
            <a:endParaRPr lang="en-US"/>
          </a:p>
        </p:txBody>
      </p:sp>
      <p:sp>
        <p:nvSpPr>
          <p:cNvPr id="10" name="Title 9">
            <a:extLst>
              <a:ext uri="{FF2B5EF4-FFF2-40B4-BE49-F238E27FC236}">
                <a16:creationId xmlns:a16="http://schemas.microsoft.com/office/drawing/2014/main" id="{447EBD20-3F80-588C-4C0A-CB28E1CFE016}"/>
              </a:ext>
            </a:extLst>
          </p:cNvPr>
          <p:cNvSpPr>
            <a:spLocks noGrp="1"/>
          </p:cNvSpPr>
          <p:nvPr>
            <p:ph type="title"/>
          </p:nvPr>
        </p:nvSpPr>
        <p:spPr/>
        <p:txBody>
          <a:bodyPr>
            <a:normAutofit fontScale="90000"/>
          </a:bodyPr>
          <a:lstStyle/>
          <a:p>
            <a:r>
              <a:rPr lang="en-US"/>
              <a:t>#2b Ilustrasi Pembetulan SPT PPN: Replace vs. Delta</a:t>
            </a:r>
            <a:endParaRPr lang="en-ID"/>
          </a:p>
        </p:txBody>
      </p:sp>
    </p:spTree>
    <p:extLst>
      <p:ext uri="{BB962C8B-B14F-4D97-AF65-F5344CB8AC3E}">
        <p14:creationId xmlns:p14="http://schemas.microsoft.com/office/powerpoint/2010/main" val="179630136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A74F99-DADD-4099-5FE9-A8CECD7575AF}"/>
            </a:ext>
          </a:extLst>
        </p:cNvPr>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C27D5726-469F-04C6-DFC2-EE568639792F}"/>
              </a:ext>
            </a:extLst>
          </p:cNvPr>
          <p:cNvSpPr>
            <a:spLocks noGrp="1"/>
          </p:cNvSpPr>
          <p:nvPr>
            <p:ph sz="half" idx="2"/>
          </p:nvPr>
        </p:nvSpPr>
        <p:spPr>
          <a:xfrm>
            <a:off x="7726983" y="1671867"/>
            <a:ext cx="4031190" cy="4376274"/>
          </a:xfrm>
        </p:spPr>
        <p:txBody>
          <a:bodyPr anchor="ctr" anchorCtr="0">
            <a:normAutofit lnSpcReduction="10000"/>
          </a:bodyPr>
          <a:lstStyle/>
          <a:p>
            <a:r>
              <a:rPr lang="en-US"/>
              <a:t>Gambar di samping mengacu pada Lampiran Per-11/2025 Subbab 2.2.2 SPT Masa PPN lebih bayar yang diminta untuk dikembalikan melalui proses pengembalian pendahuluan dan dibetulkan menjadi lebih bayar lebih kecil.</a:t>
            </a:r>
          </a:p>
          <a:p>
            <a:r>
              <a:rPr lang="en-US"/>
              <a:t>SPT P0 (Normal) menunjukkan PPN LB 200.000.</a:t>
            </a:r>
          </a:p>
          <a:p>
            <a:r>
              <a:rPr lang="en-US"/>
              <a:t>Melalui pembetulan SPT P1, LB-nya menjadi 120.000.</a:t>
            </a:r>
          </a:p>
          <a:p>
            <a:r>
              <a:rPr lang="en-ID"/>
              <a:t>Agar PPN LB tetap senilai LB 200.000, PKP harus membayar KB 80.000.</a:t>
            </a:r>
            <a:endParaRPr lang="en-US"/>
          </a:p>
        </p:txBody>
      </p:sp>
      <p:sp>
        <p:nvSpPr>
          <p:cNvPr id="5" name="Slide Number Placeholder 4">
            <a:extLst>
              <a:ext uri="{FF2B5EF4-FFF2-40B4-BE49-F238E27FC236}">
                <a16:creationId xmlns:a16="http://schemas.microsoft.com/office/drawing/2014/main" id="{1FEA40E3-A6ED-C688-63D4-246B89F37087}"/>
              </a:ext>
            </a:extLst>
          </p:cNvPr>
          <p:cNvSpPr>
            <a:spLocks noGrp="1"/>
          </p:cNvSpPr>
          <p:nvPr>
            <p:ph type="sldNum" sz="quarter" idx="12"/>
          </p:nvPr>
        </p:nvSpPr>
        <p:spPr/>
        <p:txBody>
          <a:bodyPr/>
          <a:lstStyle/>
          <a:p>
            <a:fld id="{A41DA790-10AA-4C91-B558-F29F37CE99B4}" type="slidenum">
              <a:rPr lang="en-US" smtClean="0"/>
              <a:t>64</a:t>
            </a:fld>
            <a:endParaRPr lang="en-US"/>
          </a:p>
        </p:txBody>
      </p:sp>
      <p:sp>
        <p:nvSpPr>
          <p:cNvPr id="10" name="Title 9">
            <a:extLst>
              <a:ext uri="{FF2B5EF4-FFF2-40B4-BE49-F238E27FC236}">
                <a16:creationId xmlns:a16="http://schemas.microsoft.com/office/drawing/2014/main" id="{1CF23251-03BD-1A7E-0CAF-5C35B4095341}"/>
              </a:ext>
            </a:extLst>
          </p:cNvPr>
          <p:cNvSpPr>
            <a:spLocks noGrp="1"/>
          </p:cNvSpPr>
          <p:nvPr>
            <p:ph type="title"/>
          </p:nvPr>
        </p:nvSpPr>
        <p:spPr/>
        <p:txBody>
          <a:bodyPr>
            <a:normAutofit fontScale="90000"/>
          </a:bodyPr>
          <a:lstStyle/>
          <a:p>
            <a:r>
              <a:rPr lang="en-US"/>
              <a:t>#2b Ilustrasi Pembetulan SPT PPN: Replace vs. Delta</a:t>
            </a:r>
            <a:endParaRPr lang="en-ID"/>
          </a:p>
        </p:txBody>
      </p:sp>
      <p:pic>
        <p:nvPicPr>
          <p:cNvPr id="7" name="Content Placeholder 6">
            <a:extLst>
              <a:ext uri="{FF2B5EF4-FFF2-40B4-BE49-F238E27FC236}">
                <a16:creationId xmlns:a16="http://schemas.microsoft.com/office/drawing/2014/main" id="{00D73655-0598-FDB7-545B-6AF3FB603E90}"/>
              </a:ext>
            </a:extLst>
          </p:cNvPr>
          <p:cNvPicPr>
            <a:picLocks noGrp="1" noChangeAspect="1"/>
          </p:cNvPicPr>
          <p:nvPr>
            <p:ph sz="half" idx="1"/>
          </p:nvPr>
        </p:nvPicPr>
        <p:blipFill>
          <a:blip r:embed="rId2"/>
          <a:stretch>
            <a:fillRect/>
          </a:stretch>
        </p:blipFill>
        <p:spPr>
          <a:xfrm>
            <a:off x="414337" y="2250080"/>
            <a:ext cx="7052253" cy="267173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80307812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1C2C68-FDF3-9763-E468-9174C4F0EEE0}"/>
            </a:ext>
          </a:extLst>
        </p:cNvPr>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357371E8-6798-E74D-60F7-D833E0983860}"/>
              </a:ext>
            </a:extLst>
          </p:cNvPr>
          <p:cNvSpPr>
            <a:spLocks noGrp="1"/>
          </p:cNvSpPr>
          <p:nvPr>
            <p:ph sz="half" idx="2"/>
          </p:nvPr>
        </p:nvSpPr>
        <p:spPr>
          <a:xfrm>
            <a:off x="7726983" y="1671867"/>
            <a:ext cx="4031190" cy="4376274"/>
          </a:xfrm>
        </p:spPr>
        <p:txBody>
          <a:bodyPr anchor="ctr" anchorCtr="0">
            <a:normAutofit lnSpcReduction="10000"/>
          </a:bodyPr>
          <a:lstStyle/>
          <a:p>
            <a:r>
              <a:rPr lang="en-US" dirty="0"/>
              <a:t>Gambar di </a:t>
            </a:r>
            <a:r>
              <a:rPr lang="en-US" dirty="0" err="1"/>
              <a:t>samping</a:t>
            </a:r>
            <a:r>
              <a:rPr lang="en-US" dirty="0"/>
              <a:t> </a:t>
            </a:r>
            <a:r>
              <a:rPr lang="en-US" dirty="0" err="1"/>
              <a:t>mengacu</a:t>
            </a:r>
            <a:r>
              <a:rPr lang="en-US" dirty="0"/>
              <a:t> pada Lampiran Per-11/2025 </a:t>
            </a:r>
            <a:r>
              <a:rPr lang="en-US" dirty="0" err="1"/>
              <a:t>Subbab</a:t>
            </a:r>
            <a:r>
              <a:rPr lang="en-US" dirty="0"/>
              <a:t> 2.2.3 SPT Masa PPN </a:t>
            </a:r>
            <a:r>
              <a:rPr lang="en-US" dirty="0" err="1"/>
              <a:t>lebih</a:t>
            </a:r>
            <a:r>
              <a:rPr lang="en-US" dirty="0"/>
              <a:t> </a:t>
            </a:r>
            <a:r>
              <a:rPr lang="en-US" dirty="0" err="1"/>
              <a:t>bayar</a:t>
            </a:r>
            <a:r>
              <a:rPr lang="en-US" dirty="0"/>
              <a:t> yang </a:t>
            </a:r>
            <a:r>
              <a:rPr lang="en-US" dirty="0" err="1"/>
              <a:t>diminta</a:t>
            </a:r>
            <a:r>
              <a:rPr lang="en-US" dirty="0"/>
              <a:t> </a:t>
            </a:r>
            <a:r>
              <a:rPr lang="en-US" dirty="0" err="1"/>
              <a:t>untuk</a:t>
            </a:r>
            <a:r>
              <a:rPr lang="en-US" dirty="0"/>
              <a:t> </a:t>
            </a:r>
            <a:r>
              <a:rPr lang="en-US" dirty="0" err="1"/>
              <a:t>dikembalikan</a:t>
            </a:r>
            <a:r>
              <a:rPr lang="en-US" dirty="0"/>
              <a:t> </a:t>
            </a:r>
            <a:r>
              <a:rPr lang="en-US" dirty="0" err="1"/>
              <a:t>melalui</a:t>
            </a:r>
            <a:r>
              <a:rPr lang="en-US" dirty="0"/>
              <a:t> proses </a:t>
            </a:r>
            <a:r>
              <a:rPr lang="en-US" dirty="0" err="1"/>
              <a:t>pemeriksaan</a:t>
            </a:r>
            <a:r>
              <a:rPr lang="en-US" dirty="0"/>
              <a:t> dan </a:t>
            </a:r>
            <a:r>
              <a:rPr lang="en-US" dirty="0" err="1"/>
              <a:t>dibetulkan</a:t>
            </a:r>
            <a:r>
              <a:rPr lang="en-US" dirty="0"/>
              <a:t> </a:t>
            </a:r>
            <a:r>
              <a:rPr lang="en-US" dirty="0" err="1"/>
              <a:t>menjadi</a:t>
            </a:r>
            <a:r>
              <a:rPr lang="en-US" dirty="0"/>
              <a:t> </a:t>
            </a:r>
            <a:r>
              <a:rPr lang="en-US" dirty="0" err="1"/>
              <a:t>lebih</a:t>
            </a:r>
            <a:r>
              <a:rPr lang="en-US" dirty="0"/>
              <a:t> </a:t>
            </a:r>
            <a:r>
              <a:rPr lang="en-US" dirty="0" err="1"/>
              <a:t>bayar</a:t>
            </a:r>
            <a:r>
              <a:rPr lang="en-US" dirty="0"/>
              <a:t> </a:t>
            </a:r>
            <a:r>
              <a:rPr lang="en-US" dirty="0" err="1"/>
              <a:t>lebih</a:t>
            </a:r>
            <a:r>
              <a:rPr lang="en-US" dirty="0"/>
              <a:t> </a:t>
            </a:r>
            <a:r>
              <a:rPr lang="en-US" dirty="0" err="1"/>
              <a:t>kecil</a:t>
            </a:r>
            <a:r>
              <a:rPr lang="en-US" dirty="0"/>
              <a:t>.</a:t>
            </a:r>
          </a:p>
          <a:p>
            <a:r>
              <a:rPr lang="en-US" dirty="0"/>
              <a:t>SPT P0 (Normal) </a:t>
            </a:r>
            <a:r>
              <a:rPr lang="en-US" dirty="0" err="1"/>
              <a:t>menunjukkan</a:t>
            </a:r>
            <a:r>
              <a:rPr lang="en-US" dirty="0"/>
              <a:t> PPN LB 200.000.</a:t>
            </a:r>
          </a:p>
          <a:p>
            <a:r>
              <a:rPr lang="en-US" dirty="0" err="1"/>
              <a:t>Melalui</a:t>
            </a:r>
            <a:r>
              <a:rPr lang="en-US" dirty="0"/>
              <a:t> </a:t>
            </a:r>
            <a:r>
              <a:rPr lang="en-US" dirty="0" err="1"/>
              <a:t>pembetulan</a:t>
            </a:r>
            <a:r>
              <a:rPr lang="en-US" dirty="0"/>
              <a:t> SPT P1, LB-</a:t>
            </a:r>
            <a:r>
              <a:rPr lang="en-US" dirty="0" err="1"/>
              <a:t>nya</a:t>
            </a:r>
            <a:r>
              <a:rPr lang="en-US" dirty="0"/>
              <a:t> </a:t>
            </a:r>
            <a:r>
              <a:rPr lang="en-US" dirty="0" err="1"/>
              <a:t>menjadi</a:t>
            </a:r>
            <a:r>
              <a:rPr lang="en-US" dirty="0"/>
              <a:t> 150.000.</a:t>
            </a:r>
          </a:p>
          <a:p>
            <a:r>
              <a:rPr lang="en-ID" dirty="0"/>
              <a:t>Agar PPN LB </a:t>
            </a:r>
            <a:r>
              <a:rPr lang="en-ID" dirty="0" err="1"/>
              <a:t>tetap</a:t>
            </a:r>
            <a:r>
              <a:rPr lang="en-ID" dirty="0"/>
              <a:t> </a:t>
            </a:r>
            <a:r>
              <a:rPr lang="en-ID" dirty="0" err="1"/>
              <a:t>senilai</a:t>
            </a:r>
            <a:r>
              <a:rPr lang="en-ID" dirty="0"/>
              <a:t> LB 200.000, PKP </a:t>
            </a:r>
            <a:r>
              <a:rPr lang="en-ID" dirty="0" err="1"/>
              <a:t>harus</a:t>
            </a:r>
            <a:r>
              <a:rPr lang="en-ID" dirty="0"/>
              <a:t> </a:t>
            </a:r>
            <a:r>
              <a:rPr lang="en-ID" dirty="0" err="1"/>
              <a:t>membayar</a:t>
            </a:r>
            <a:r>
              <a:rPr lang="en-ID" dirty="0"/>
              <a:t> KB 50.000.</a:t>
            </a:r>
            <a:endParaRPr lang="en-US" dirty="0"/>
          </a:p>
        </p:txBody>
      </p:sp>
      <p:sp>
        <p:nvSpPr>
          <p:cNvPr id="5" name="Slide Number Placeholder 4">
            <a:extLst>
              <a:ext uri="{FF2B5EF4-FFF2-40B4-BE49-F238E27FC236}">
                <a16:creationId xmlns:a16="http://schemas.microsoft.com/office/drawing/2014/main" id="{ECC59D99-7F42-E595-D2BC-CCF717045F6D}"/>
              </a:ext>
            </a:extLst>
          </p:cNvPr>
          <p:cNvSpPr>
            <a:spLocks noGrp="1"/>
          </p:cNvSpPr>
          <p:nvPr>
            <p:ph type="sldNum" sz="quarter" idx="12"/>
          </p:nvPr>
        </p:nvSpPr>
        <p:spPr/>
        <p:txBody>
          <a:bodyPr/>
          <a:lstStyle/>
          <a:p>
            <a:fld id="{A41DA790-10AA-4C91-B558-F29F37CE99B4}" type="slidenum">
              <a:rPr lang="en-US" smtClean="0"/>
              <a:t>65</a:t>
            </a:fld>
            <a:endParaRPr lang="en-US"/>
          </a:p>
        </p:txBody>
      </p:sp>
      <p:sp>
        <p:nvSpPr>
          <p:cNvPr id="10" name="Title 9">
            <a:extLst>
              <a:ext uri="{FF2B5EF4-FFF2-40B4-BE49-F238E27FC236}">
                <a16:creationId xmlns:a16="http://schemas.microsoft.com/office/drawing/2014/main" id="{A58EA5B5-F596-B34A-B6E3-B42A8936CC20}"/>
              </a:ext>
            </a:extLst>
          </p:cNvPr>
          <p:cNvSpPr>
            <a:spLocks noGrp="1"/>
          </p:cNvSpPr>
          <p:nvPr>
            <p:ph type="title"/>
          </p:nvPr>
        </p:nvSpPr>
        <p:spPr/>
        <p:txBody>
          <a:bodyPr>
            <a:normAutofit fontScale="90000"/>
          </a:bodyPr>
          <a:lstStyle/>
          <a:p>
            <a:r>
              <a:rPr lang="en-US"/>
              <a:t>#2b Ilustrasi Pembetulan SPT PPN: Replace vs. Delta</a:t>
            </a:r>
            <a:endParaRPr lang="en-ID"/>
          </a:p>
        </p:txBody>
      </p:sp>
      <p:pic>
        <p:nvPicPr>
          <p:cNvPr id="7" name="Content Placeholder 6">
            <a:extLst>
              <a:ext uri="{FF2B5EF4-FFF2-40B4-BE49-F238E27FC236}">
                <a16:creationId xmlns:a16="http://schemas.microsoft.com/office/drawing/2014/main" id="{D79D361B-DCFD-4C1D-0173-88A4D2E48B65}"/>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rcRect/>
          <a:stretch/>
        </p:blipFill>
        <p:spPr>
          <a:xfrm>
            <a:off x="414337" y="2250080"/>
            <a:ext cx="7052253" cy="267173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792479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C21C56-098B-7166-539C-E7DECFF15C1D}"/>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3CFD543C-6471-70B0-A305-151539271BD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40427" y="659561"/>
            <a:ext cx="7511146" cy="5886393"/>
          </a:xfrm>
          <a:prstGeom prst="rect">
            <a:avLst/>
          </a:prstGeom>
          <a:ln>
            <a:noFill/>
          </a:ln>
          <a:effectLst>
            <a:innerShdw blurRad="63500" dist="50800" dir="13500000">
              <a:prstClr val="black">
                <a:alpha val="50000"/>
              </a:prstClr>
            </a:innerShdw>
          </a:effectLst>
        </p:spPr>
      </p:pic>
      <p:sp>
        <p:nvSpPr>
          <p:cNvPr id="2" name="Slide Number Placeholder 1">
            <a:extLst>
              <a:ext uri="{FF2B5EF4-FFF2-40B4-BE49-F238E27FC236}">
                <a16:creationId xmlns:a16="http://schemas.microsoft.com/office/drawing/2014/main" id="{85B22A6E-EB8B-4ADE-6FAF-20614F210C09}"/>
              </a:ext>
            </a:extLst>
          </p:cNvPr>
          <p:cNvSpPr>
            <a:spLocks noGrp="1"/>
          </p:cNvSpPr>
          <p:nvPr>
            <p:ph type="sldNum" sz="quarter" idx="12"/>
          </p:nvPr>
        </p:nvSpPr>
        <p:spPr/>
        <p:txBody>
          <a:bodyPr/>
          <a:lstStyle/>
          <a:p>
            <a:fld id="{A41DA790-10AA-4C91-B558-F29F37CE99B4}" type="slidenum">
              <a:rPr lang="en-US" smtClean="0"/>
              <a:t>66</a:t>
            </a:fld>
            <a:endParaRPr lang="en-US"/>
          </a:p>
        </p:txBody>
      </p:sp>
    </p:spTree>
    <p:extLst>
      <p:ext uri="{BB962C8B-B14F-4D97-AF65-F5344CB8AC3E}">
        <p14:creationId xmlns:p14="http://schemas.microsoft.com/office/powerpoint/2010/main" val="356616729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
            <a:extLst>
              <a:ext uri="{FF2B5EF4-FFF2-40B4-BE49-F238E27FC236}">
                <a16:creationId xmlns:a16="http://schemas.microsoft.com/office/drawing/2014/main" id="{7EE18BAE-CD3E-BDD3-E0BF-758C9675D6D3}"/>
              </a:ext>
            </a:extLst>
          </p:cNvPr>
          <p:cNvGraphicFramePr>
            <a:graphicFrameLocks noGrp="1"/>
          </p:cNvGraphicFramePr>
          <p:nvPr>
            <p:ph sz="half" idx="1"/>
          </p:nvPr>
        </p:nvGraphicFramePr>
        <p:xfrm>
          <a:off x="414338" y="1671638"/>
          <a:ext cx="5605462" cy="43767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Content Placeholder 7">
            <a:extLst>
              <a:ext uri="{FF2B5EF4-FFF2-40B4-BE49-F238E27FC236}">
                <a16:creationId xmlns:a16="http://schemas.microsoft.com/office/drawing/2014/main" id="{49AF8DA1-F579-E6E4-C0F9-1B8FEE2F6038}"/>
              </a:ext>
            </a:extLst>
          </p:cNvPr>
          <p:cNvSpPr>
            <a:spLocks noGrp="1"/>
          </p:cNvSpPr>
          <p:nvPr>
            <p:ph sz="half" idx="2"/>
          </p:nvPr>
        </p:nvSpPr>
        <p:spPr>
          <a:xfrm>
            <a:off x="6236536" y="1671867"/>
            <a:ext cx="5521637" cy="4376274"/>
          </a:xfrm>
        </p:spPr>
        <p:txBody>
          <a:bodyPr>
            <a:normAutofit/>
          </a:bodyPr>
          <a:lstStyle/>
          <a:p>
            <a:r>
              <a:rPr lang="en-US"/>
              <a:t>PMK 28/2026 mulai berlaku sejak 1 Mei 2026  dan diterbitkan dengan pertimbangan (</a:t>
            </a:r>
            <a:r>
              <a:rPr lang="en-US" i="1"/>
              <a:t>ratio legis</a:t>
            </a:r>
            <a:r>
              <a:rPr lang="en-US"/>
              <a:t>) sbb.:</a:t>
            </a:r>
          </a:p>
          <a:p>
            <a:pPr marL="518400" lvl="1" indent="-288000">
              <a:buFont typeface="+mj-lt"/>
              <a:buAutoNum type="arabicPeriod"/>
            </a:pPr>
            <a:r>
              <a:rPr lang="en-ID"/>
              <a:t>Untuk meningkatkan akurasi dan lebih memberikan kepastian hukum,</a:t>
            </a:r>
          </a:p>
          <a:p>
            <a:pPr marL="518400" lvl="1" indent="-288000">
              <a:buFont typeface="+mj-lt"/>
              <a:buAutoNum type="arabicPeriod"/>
            </a:pPr>
            <a:r>
              <a:rPr lang="en-ID"/>
              <a:t>Untuk menampung penyesuaian yang belum tercakup di ketentuan sebelumnya, dan</a:t>
            </a:r>
          </a:p>
          <a:p>
            <a:pPr marL="518400" lvl="1" indent="-288000">
              <a:buFont typeface="+mj-lt"/>
              <a:buAutoNum type="arabicPeriod"/>
            </a:pPr>
            <a:r>
              <a:rPr lang="en-ID"/>
              <a:t>Untuk melaksanakan ketentuan (</a:t>
            </a:r>
            <a:r>
              <a:rPr lang="en-ID" i="1"/>
              <a:t>delegation of authority</a:t>
            </a:r>
            <a:r>
              <a:rPr lang="en-ID"/>
              <a:t>):</a:t>
            </a:r>
          </a:p>
          <a:p>
            <a:pPr marL="806400" lvl="2" indent="-288000">
              <a:buFont typeface="+mj-lt"/>
              <a:buAutoNum type="alphaLcPeriod"/>
            </a:pPr>
            <a:r>
              <a:rPr lang="en-ID"/>
              <a:t>Pasal 17C ayat (7) dan Pasal 17D ayat (3) UU KUP, dan</a:t>
            </a:r>
          </a:p>
          <a:p>
            <a:pPr marL="806400" lvl="2" indent="-288000">
              <a:buFont typeface="+mj-lt"/>
              <a:buAutoNum type="alphaLcPeriod"/>
            </a:pPr>
            <a:r>
              <a:rPr lang="da-DK"/>
              <a:t>Pasal 16G huruf c dan huruf d UU PPN</a:t>
            </a:r>
            <a:endParaRPr lang="en-ID"/>
          </a:p>
        </p:txBody>
      </p:sp>
      <p:sp>
        <p:nvSpPr>
          <p:cNvPr id="5" name="Slide Number Placeholder 4">
            <a:extLst>
              <a:ext uri="{FF2B5EF4-FFF2-40B4-BE49-F238E27FC236}">
                <a16:creationId xmlns:a16="http://schemas.microsoft.com/office/drawing/2014/main" id="{AA74ECE4-B07A-DA7D-C42A-ECABE5729BBF}"/>
              </a:ext>
            </a:extLst>
          </p:cNvPr>
          <p:cNvSpPr>
            <a:spLocks noGrp="1"/>
          </p:cNvSpPr>
          <p:nvPr>
            <p:ph type="sldNum" sz="quarter" idx="12"/>
          </p:nvPr>
        </p:nvSpPr>
        <p:spPr/>
        <p:txBody>
          <a:bodyPr/>
          <a:lstStyle/>
          <a:p>
            <a:fld id="{A41DA790-10AA-4C91-B558-F29F37CE99B4}" type="slidenum">
              <a:rPr lang="en-US" smtClean="0"/>
              <a:pPr/>
              <a:t>7</a:t>
            </a:fld>
            <a:endParaRPr lang="en-US"/>
          </a:p>
        </p:txBody>
      </p:sp>
      <p:sp>
        <p:nvSpPr>
          <p:cNvPr id="6" name="Title 5">
            <a:extLst>
              <a:ext uri="{FF2B5EF4-FFF2-40B4-BE49-F238E27FC236}">
                <a16:creationId xmlns:a16="http://schemas.microsoft.com/office/drawing/2014/main" id="{759E44A9-1218-1193-40D3-55926004E890}"/>
              </a:ext>
            </a:extLst>
          </p:cNvPr>
          <p:cNvSpPr>
            <a:spLocks noGrp="1"/>
          </p:cNvSpPr>
          <p:nvPr>
            <p:ph type="title"/>
          </p:nvPr>
        </p:nvSpPr>
        <p:spPr/>
        <p:txBody>
          <a:bodyPr/>
          <a:lstStyle/>
          <a:p>
            <a:r>
              <a:rPr lang="en-US"/>
              <a:t>#1 Mengapa PMK 28/2026 Terbit?</a:t>
            </a:r>
            <a:endParaRPr lang="en-ID"/>
          </a:p>
        </p:txBody>
      </p:sp>
    </p:spTree>
    <p:extLst>
      <p:ext uri="{BB962C8B-B14F-4D97-AF65-F5344CB8AC3E}">
        <p14:creationId xmlns:p14="http://schemas.microsoft.com/office/powerpoint/2010/main" val="165422080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10" descr="A picture containing vector graphics&#10;&#10;Description automatically generated">
            <a:extLst>
              <a:ext uri="{FF2B5EF4-FFF2-40B4-BE49-F238E27FC236}">
                <a16:creationId xmlns:a16="http://schemas.microsoft.com/office/drawing/2014/main" id="{18A5521D-885A-4BEF-B989-F5FB32DFAD51}"/>
              </a:ext>
            </a:extLst>
          </p:cNvPr>
          <p:cNvPicPr>
            <a:picLocks noGrp="1" noChangeAspect="1"/>
          </p:cNvPicPr>
          <p:nvPr>
            <p:ph sz="half" idx="1"/>
          </p:nvPr>
        </p:nvPicPr>
        <p:blipFill rotWithShape="1">
          <a:blip r:embed="rId2">
            <a:extLst>
              <a:ext uri="{28A0092B-C50C-407E-A947-70E740481C1C}">
                <a14:useLocalDpi xmlns:a14="http://schemas.microsoft.com/office/drawing/2010/main" val="0"/>
              </a:ext>
            </a:extLst>
          </a:blip>
          <a:srcRect b="7738"/>
          <a:stretch/>
        </p:blipFill>
        <p:spPr>
          <a:xfrm>
            <a:off x="415126" y="1791277"/>
            <a:ext cx="3429000" cy="4095173"/>
          </a:xfrm>
          <a:effectLst>
            <a:innerShdw blurRad="63500" dist="50800" dir="13500000">
              <a:prstClr val="black">
                <a:alpha val="50000"/>
              </a:prstClr>
            </a:innerShdw>
          </a:effectLst>
        </p:spPr>
      </p:pic>
      <p:sp>
        <p:nvSpPr>
          <p:cNvPr id="9" name="Content Placeholder 14">
            <a:extLst>
              <a:ext uri="{FF2B5EF4-FFF2-40B4-BE49-F238E27FC236}">
                <a16:creationId xmlns:a16="http://schemas.microsoft.com/office/drawing/2014/main" id="{09E388FE-EEE8-408F-B14F-69DEA65230CA}"/>
              </a:ext>
            </a:extLst>
          </p:cNvPr>
          <p:cNvSpPr>
            <a:spLocks noGrp="1"/>
          </p:cNvSpPr>
          <p:nvPr>
            <p:ph sz="half" idx="2"/>
          </p:nvPr>
        </p:nvSpPr>
        <p:spPr>
          <a:xfrm>
            <a:off x="5851940" y="1833559"/>
            <a:ext cx="5555422" cy="3729041"/>
          </a:xfrm>
          <a:prstGeom prst="cloudCallout">
            <a:avLst>
              <a:gd name="adj1" fmla="val -95719"/>
              <a:gd name="adj2" fmla="val -12192"/>
            </a:avLst>
          </a:prstGeom>
          <a:effectLst>
            <a:innerShdw blurRad="63500" dist="50800" dir="13500000">
              <a:prstClr val="black">
                <a:alpha val="50000"/>
              </a:prstClr>
            </a:innerShdw>
          </a:effectLst>
        </p:spPr>
        <p:style>
          <a:lnRef idx="0">
            <a:schemeClr val="accent1"/>
          </a:lnRef>
          <a:fillRef idx="3">
            <a:schemeClr val="accent1"/>
          </a:fillRef>
          <a:effectRef idx="3">
            <a:schemeClr val="accent1"/>
          </a:effectRef>
          <a:fontRef idx="minor">
            <a:schemeClr val="lt1"/>
          </a:fontRef>
        </p:style>
        <p:txBody>
          <a:bodyPr lIns="0" tIns="0" rIns="0" bIns="0" rtlCol="0" anchor="ctr">
            <a:normAutofit/>
          </a:bodyPr>
          <a:lstStyle/>
          <a:p>
            <a:pPr marL="0" indent="0" algn="ctr">
              <a:buNone/>
            </a:pPr>
            <a:r>
              <a:rPr lang="en-ID" sz="2400">
                <a:solidFill>
                  <a:schemeClr val="bg1"/>
                </a:solidFill>
                <a:latin typeface="+mn-lt"/>
              </a:rPr>
              <a:t>Bagaimana Wajib Pajak dapat </a:t>
            </a:r>
            <a:r>
              <a:rPr lang="en-ID" sz="2400">
                <a:solidFill>
                  <a:srgbClr val="FFFF00"/>
                </a:solidFill>
                <a:latin typeface="+mn-lt"/>
              </a:rPr>
              <a:t>mengoptimalkan strategi </a:t>
            </a:r>
            <a:r>
              <a:rPr lang="en-ID" sz="2400">
                <a:solidFill>
                  <a:schemeClr val="bg1"/>
                </a:solidFill>
                <a:latin typeface="+mn-lt"/>
              </a:rPr>
              <a:t>restitusi pendahuluan sesuai PMK 28/2026?</a:t>
            </a:r>
          </a:p>
        </p:txBody>
      </p:sp>
      <p:sp>
        <p:nvSpPr>
          <p:cNvPr id="6" name="Title 5">
            <a:extLst>
              <a:ext uri="{FF2B5EF4-FFF2-40B4-BE49-F238E27FC236}">
                <a16:creationId xmlns:a16="http://schemas.microsoft.com/office/drawing/2014/main" id="{4A5CB88F-CBB2-410F-8649-926E2E03A5F5}"/>
              </a:ext>
            </a:extLst>
          </p:cNvPr>
          <p:cNvSpPr>
            <a:spLocks noGrp="1"/>
          </p:cNvSpPr>
          <p:nvPr>
            <p:ph type="title"/>
          </p:nvPr>
        </p:nvSpPr>
        <p:spPr/>
        <p:txBody>
          <a:bodyPr>
            <a:normAutofit/>
          </a:bodyPr>
          <a:lstStyle/>
          <a:p>
            <a:r>
              <a:rPr lang="en-ID"/>
              <a:t>#2 Pertanyaan untuk Diskusi Lanjutan</a:t>
            </a:r>
            <a:endParaRPr lang="en-US"/>
          </a:p>
        </p:txBody>
      </p:sp>
      <p:sp>
        <p:nvSpPr>
          <p:cNvPr id="2" name="Slide Number Placeholder 1">
            <a:extLst>
              <a:ext uri="{FF2B5EF4-FFF2-40B4-BE49-F238E27FC236}">
                <a16:creationId xmlns:a16="http://schemas.microsoft.com/office/drawing/2014/main" id="{97231C8A-130B-4144-A5A4-8AD63A814AC6}"/>
              </a:ext>
            </a:extLst>
          </p:cNvPr>
          <p:cNvSpPr>
            <a:spLocks noGrp="1"/>
          </p:cNvSpPr>
          <p:nvPr>
            <p:ph type="sldNum" sz="quarter" idx="12"/>
          </p:nvPr>
        </p:nvSpPr>
        <p:spPr/>
        <p:txBody>
          <a:bodyPr/>
          <a:lstStyle/>
          <a:p>
            <a:fld id="{A41DA790-10AA-4C91-B558-F29F37CE99B4}" type="slidenum">
              <a:rPr lang="en-US" smtClean="0"/>
              <a:t>8</a:t>
            </a:fld>
            <a:endParaRPr lang="en-US"/>
          </a:p>
        </p:txBody>
      </p:sp>
    </p:spTree>
    <p:extLst>
      <p:ext uri="{BB962C8B-B14F-4D97-AF65-F5344CB8AC3E}">
        <p14:creationId xmlns:p14="http://schemas.microsoft.com/office/powerpoint/2010/main" val="342568733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bg/>
                                          </p:spTgt>
                                        </p:tgtEl>
                                        <p:attrNameLst>
                                          <p:attrName>style.visibility</p:attrName>
                                        </p:attrNameLst>
                                      </p:cBhvr>
                                      <p:to>
                                        <p:strVal val="visible"/>
                                      </p:to>
                                    </p:set>
                                    <p:animEffect transition="in" filter="wipe(left)">
                                      <p:cBhvr>
                                        <p:cTn id="7" dur="500"/>
                                        <p:tgtEl>
                                          <p:spTgt spid="9">
                                            <p:bg/>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uiExpand="1" build="p" animBg="1"/>
      <p:bldP spid="9" grpId="1" build="p">
        <p:tmplLst>
          <p:tmpl lvl="1">
            <p:tnLst>
              <p:par>
                <p:cTn presetID="22" presetClass="entr" presetSubtype="1" fill="hold" nodeType="click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up)">
                      <p:cBhvr>
                        <p:cTn dur="500"/>
                        <p:tgtEl>
                          <p:spTgt spid="9"/>
                        </p:tgtEl>
                      </p:cBhvr>
                    </p:animEffect>
                  </p:childTnLst>
                </p:cTn>
              </p:par>
            </p:tnLst>
          </p:tmpl>
          <p:tmpl lvl="2">
            <p:tnLst>
              <p:par>
                <p:cTn presetID="22" presetClass="entr" presetSubtype="1" fill="hold" nodeType="click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up)">
                      <p:cBhvr>
                        <p:cTn dur="500"/>
                        <p:tgtEl>
                          <p:spTgt spid="9"/>
                        </p:tgtEl>
                      </p:cBhvr>
                    </p:animEffect>
                  </p:childTnLst>
                </p:cTn>
              </p:par>
            </p:tnLst>
          </p:tmpl>
          <p:tmpl lvl="3">
            <p:tnLst>
              <p:par>
                <p:cTn presetID="22" presetClass="entr" presetSubtype="1" fill="hold" nodeType="click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up)">
                      <p:cBhvr>
                        <p:cTn dur="500"/>
                        <p:tgtEl>
                          <p:spTgt spid="9"/>
                        </p:tgtEl>
                      </p:cBhvr>
                    </p:animEffect>
                  </p:childTnLst>
                </p:cTn>
              </p:par>
            </p:tnLst>
          </p:tmpl>
          <p:tmpl lvl="4">
            <p:tnLst>
              <p:par>
                <p:cTn presetID="22" presetClass="entr" presetSubtype="1" fill="hold" nodeType="click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up)">
                      <p:cBhvr>
                        <p:cTn dur="500"/>
                        <p:tgtEl>
                          <p:spTgt spid="9"/>
                        </p:tgtEl>
                      </p:cBhvr>
                    </p:animEffect>
                  </p:childTnLst>
                </p:cTn>
              </p:par>
            </p:tnLst>
          </p:tmpl>
          <p:tmpl lvl="5">
            <p:tnLst>
              <p:par>
                <p:cTn presetID="22" presetClass="entr" presetSubtype="1" fill="hold" nodeType="click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up)">
                      <p:cBhvr>
                        <p:cTn dur="500"/>
                        <p:tgtEl>
                          <p:spTgt spid="9"/>
                        </p:tgtEl>
                      </p:cBhvr>
                    </p:animEffect>
                  </p:childTnLst>
                </p:cTn>
              </p:par>
            </p:tnLst>
          </p:tmpl>
        </p:tmplLst>
      </p:bldP>
      <p:bldP spid="9" grpId="2" build="p">
        <p:tmplLst>
          <p:tmpl lvl="1">
            <p:tnLst>
              <p:par>
                <p:cTn presetID="22" presetClass="entr" presetSubtype="1" fill="hold" nodeType="click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up)">
                      <p:cBhvr>
                        <p:cTn dur="500"/>
                        <p:tgtEl>
                          <p:spTgt spid="9"/>
                        </p:tgtEl>
                      </p:cBhvr>
                    </p:animEffect>
                  </p:childTnLst>
                </p:cTn>
              </p:par>
            </p:tnLst>
          </p:tmpl>
          <p:tmpl lvl="2">
            <p:tnLst>
              <p:par>
                <p:cTn presetID="22" presetClass="entr" presetSubtype="1" fill="hold" nodeType="click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up)">
                      <p:cBhvr>
                        <p:cTn dur="500"/>
                        <p:tgtEl>
                          <p:spTgt spid="9"/>
                        </p:tgtEl>
                      </p:cBhvr>
                    </p:animEffect>
                  </p:childTnLst>
                </p:cTn>
              </p:par>
            </p:tnLst>
          </p:tmpl>
          <p:tmpl lvl="3">
            <p:tnLst>
              <p:par>
                <p:cTn presetID="22" presetClass="entr" presetSubtype="1" fill="hold" nodeType="click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up)">
                      <p:cBhvr>
                        <p:cTn dur="500"/>
                        <p:tgtEl>
                          <p:spTgt spid="9"/>
                        </p:tgtEl>
                      </p:cBhvr>
                    </p:animEffect>
                  </p:childTnLst>
                </p:cTn>
              </p:par>
            </p:tnLst>
          </p:tmpl>
          <p:tmpl lvl="4">
            <p:tnLst>
              <p:par>
                <p:cTn presetID="22" presetClass="entr" presetSubtype="1" fill="hold" nodeType="click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up)">
                      <p:cBhvr>
                        <p:cTn dur="500"/>
                        <p:tgtEl>
                          <p:spTgt spid="9"/>
                        </p:tgtEl>
                      </p:cBhvr>
                    </p:animEffect>
                  </p:childTnLst>
                </p:cTn>
              </p:par>
            </p:tnLst>
          </p:tmpl>
          <p:tmpl lvl="5">
            <p:tnLst>
              <p:par>
                <p:cTn presetID="22" presetClass="entr" presetSubtype="1" fill="hold" nodeType="click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up)">
                      <p:cBhvr>
                        <p:cTn dur="500"/>
                        <p:tgtEl>
                          <p:spTgt spid="9"/>
                        </p:tgtEl>
                      </p:cBhvr>
                    </p:animEffect>
                  </p:childTnLst>
                </p:cTn>
              </p:par>
            </p:tnLst>
          </p:tmpl>
        </p:tmplLst>
      </p:bldP>
      <p:bldP spid="9" grpId="3" build="p">
        <p:tmplLst>
          <p:tmpl lvl="1">
            <p:tnLst>
              <p:par>
                <p:cTn presetID="22" presetClass="entr" presetSubtype="1" fill="hold" nodeType="click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up)">
                      <p:cBhvr>
                        <p:cTn dur="500"/>
                        <p:tgtEl>
                          <p:spTgt spid="9"/>
                        </p:tgtEl>
                      </p:cBhvr>
                    </p:animEffect>
                  </p:childTnLst>
                </p:cTn>
              </p:par>
            </p:tnLst>
          </p:tmpl>
          <p:tmpl lvl="2">
            <p:tnLst>
              <p:par>
                <p:cTn presetID="22" presetClass="entr" presetSubtype="1" fill="hold" nodeType="click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up)">
                      <p:cBhvr>
                        <p:cTn dur="500"/>
                        <p:tgtEl>
                          <p:spTgt spid="9"/>
                        </p:tgtEl>
                      </p:cBhvr>
                    </p:animEffect>
                  </p:childTnLst>
                </p:cTn>
              </p:par>
            </p:tnLst>
          </p:tmpl>
          <p:tmpl lvl="3">
            <p:tnLst>
              <p:par>
                <p:cTn presetID="22" presetClass="entr" presetSubtype="1" fill="hold" nodeType="click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up)">
                      <p:cBhvr>
                        <p:cTn dur="500"/>
                        <p:tgtEl>
                          <p:spTgt spid="9"/>
                        </p:tgtEl>
                      </p:cBhvr>
                    </p:animEffect>
                  </p:childTnLst>
                </p:cTn>
              </p:par>
            </p:tnLst>
          </p:tmpl>
          <p:tmpl lvl="4">
            <p:tnLst>
              <p:par>
                <p:cTn presetID="22" presetClass="entr" presetSubtype="1" fill="hold" nodeType="click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up)">
                      <p:cBhvr>
                        <p:cTn dur="500"/>
                        <p:tgtEl>
                          <p:spTgt spid="9"/>
                        </p:tgtEl>
                      </p:cBhvr>
                    </p:animEffect>
                  </p:childTnLst>
                </p:cTn>
              </p:par>
            </p:tnLst>
          </p:tmpl>
          <p:tmpl lvl="5">
            <p:tnLst>
              <p:par>
                <p:cTn presetID="22" presetClass="entr" presetSubtype="1" fill="hold" nodeType="click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up)">
                      <p:cBhvr>
                        <p:cTn dur="500"/>
                        <p:tgtEl>
                          <p:spTgt spid="9"/>
                        </p:tgtEl>
                      </p:cBhvr>
                    </p:animEffect>
                  </p:childTnLst>
                </p:cTn>
              </p:par>
            </p:tnLst>
          </p:tmpl>
        </p:tmplLst>
      </p:bldP>
      <p:bldP spid="6" grpId="0"/>
      <p:bldP spid="6" grpId="1"/>
      <p:bldP spid="6" grpId="2"/>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16">
            <a:extLst>
              <a:ext uri="{FF2B5EF4-FFF2-40B4-BE49-F238E27FC236}">
                <a16:creationId xmlns:a16="http://schemas.microsoft.com/office/drawing/2014/main" id="{F6135239-3FF1-4A74-8057-D44C6DFFDD94}"/>
              </a:ext>
            </a:extLst>
          </p:cNvPr>
          <p:cNvPicPr>
            <a:picLocks noChangeAspect="1"/>
          </p:cNvPicPr>
          <p:nvPr/>
        </p:nvPicPr>
        <p:blipFill rotWithShape="1">
          <a:blip r:embed="rId2">
            <a:extLst>
              <a:ext uri="{28A0092B-C50C-407E-A947-70E740481C1C}">
                <a14:useLocalDpi xmlns:a14="http://schemas.microsoft.com/office/drawing/2010/main" val="0"/>
              </a:ext>
            </a:extLst>
          </a:blip>
          <a:srcRect t="17395" b="32034"/>
          <a:stretch>
            <a:fillRect/>
          </a:stretch>
        </p:blipFill>
        <p:spPr>
          <a:xfrm>
            <a:off x="4275060" y="2234582"/>
            <a:ext cx="7648874" cy="2331361"/>
          </a:xfrm>
          <a:prstGeom prst="rect">
            <a:avLst/>
          </a:prstGeom>
          <a:ln>
            <a:noFill/>
          </a:ln>
          <a:effectLst>
            <a:outerShdw blurRad="292100" dist="139700" dir="2700000" algn="tl" rotWithShape="0">
              <a:srgbClr val="333333">
                <a:alpha val="65000"/>
              </a:srgbClr>
            </a:outerShdw>
          </a:effectLst>
        </p:spPr>
      </p:pic>
      <p:sp>
        <p:nvSpPr>
          <p:cNvPr id="5" name="Slide Number Placeholder 4">
            <a:extLst>
              <a:ext uri="{FF2B5EF4-FFF2-40B4-BE49-F238E27FC236}">
                <a16:creationId xmlns:a16="http://schemas.microsoft.com/office/drawing/2014/main" id="{F9748378-CB12-47A2-94C3-40CF16716A70}"/>
              </a:ext>
            </a:extLst>
          </p:cNvPr>
          <p:cNvSpPr>
            <a:spLocks noGrp="1"/>
          </p:cNvSpPr>
          <p:nvPr>
            <p:ph type="sldNum" sz="quarter" idx="12"/>
          </p:nvPr>
        </p:nvSpPr>
        <p:spPr/>
        <p:txBody>
          <a:bodyPr/>
          <a:lstStyle/>
          <a:p>
            <a:fld id="{A41DA790-10AA-4C91-B558-F29F37CE99B4}" type="slidenum">
              <a:rPr lang="en-US" smtClean="0"/>
              <a:t>9</a:t>
            </a:fld>
            <a:endParaRPr lang="en-US"/>
          </a:p>
        </p:txBody>
      </p:sp>
      <p:sp>
        <p:nvSpPr>
          <p:cNvPr id="6" name="Title 5">
            <a:extLst>
              <a:ext uri="{FF2B5EF4-FFF2-40B4-BE49-F238E27FC236}">
                <a16:creationId xmlns:a16="http://schemas.microsoft.com/office/drawing/2014/main" id="{4A5CB88F-CBB2-410F-8649-926E2E03A5F5}"/>
              </a:ext>
            </a:extLst>
          </p:cNvPr>
          <p:cNvSpPr>
            <a:spLocks noGrp="1"/>
          </p:cNvSpPr>
          <p:nvPr>
            <p:ph type="title"/>
          </p:nvPr>
        </p:nvSpPr>
        <p:spPr/>
        <p:txBody>
          <a:bodyPr>
            <a:normAutofit/>
          </a:bodyPr>
          <a:lstStyle/>
          <a:p>
            <a:r>
              <a:rPr lang="en-ID"/>
              <a:t>#2 Pertanyaan untuk Diskusi Lanjutan</a:t>
            </a:r>
            <a:endParaRPr lang="en-US"/>
          </a:p>
        </p:txBody>
      </p:sp>
      <p:pic>
        <p:nvPicPr>
          <p:cNvPr id="17" name="Content Placeholder 16">
            <a:extLst>
              <a:ext uri="{FF2B5EF4-FFF2-40B4-BE49-F238E27FC236}">
                <a16:creationId xmlns:a16="http://schemas.microsoft.com/office/drawing/2014/main" id="{F9495AE3-E211-4B26-A2CF-5CE91CCDCB82}"/>
              </a:ext>
            </a:extLst>
          </p:cNvPr>
          <p:cNvPicPr>
            <a:picLocks noGrp="1" noChangeAspect="1"/>
          </p:cNvPicPr>
          <p:nvPr>
            <p:ph sz="half" idx="4294967295"/>
          </p:nvPr>
        </p:nvPicPr>
        <p:blipFill rotWithShape="1">
          <a:blip r:embed="rId3">
            <a:extLst>
              <a:ext uri="{28A0092B-C50C-407E-A947-70E740481C1C}">
                <a14:useLocalDpi xmlns:a14="http://schemas.microsoft.com/office/drawing/2010/main" val="0"/>
              </a:ext>
            </a:extLst>
          </a:blip>
          <a:srcRect t="70548"/>
          <a:stretch>
            <a:fillRect/>
          </a:stretch>
        </p:blipFill>
        <p:spPr>
          <a:xfrm>
            <a:off x="4273772" y="4672837"/>
            <a:ext cx="7650162" cy="1357287"/>
          </a:xfrm>
          <a:prstGeom prst="rect">
            <a:avLst/>
          </a:prstGeom>
          <a:ln>
            <a:noFill/>
          </a:ln>
          <a:effectLst>
            <a:outerShdw blurRad="292100" dist="139700" dir="2700000" algn="tl" rotWithShape="0">
              <a:srgbClr val="333333">
                <a:alpha val="65000"/>
              </a:srgbClr>
            </a:outerShdw>
          </a:effectLst>
        </p:spPr>
      </p:pic>
      <p:pic>
        <p:nvPicPr>
          <p:cNvPr id="10" name="Content Placeholder 10" descr="A picture containing vector graphics&#10;&#10;Description automatically generated">
            <a:extLst>
              <a:ext uri="{FF2B5EF4-FFF2-40B4-BE49-F238E27FC236}">
                <a16:creationId xmlns:a16="http://schemas.microsoft.com/office/drawing/2014/main" id="{18A5521D-885A-4BEF-B989-F5FB32DFAD51}"/>
              </a:ext>
            </a:extLst>
          </p:cNvPr>
          <p:cNvPicPr>
            <a:picLocks noGrp="1" noChangeAspect="1"/>
          </p:cNvPicPr>
          <p:nvPr>
            <p:ph sz="half" idx="4294967295"/>
          </p:nvPr>
        </p:nvPicPr>
        <p:blipFill rotWithShape="1">
          <a:blip r:embed="rId4">
            <a:extLst>
              <a:ext uri="{28A0092B-C50C-407E-A947-70E740481C1C}">
                <a14:useLocalDpi xmlns:a14="http://schemas.microsoft.com/office/drawing/2010/main" val="0"/>
              </a:ext>
            </a:extLst>
          </a:blip>
          <a:stretch/>
        </p:blipFill>
        <p:spPr>
          <a:xfrm>
            <a:off x="0" y="1668463"/>
            <a:ext cx="3557588" cy="4605337"/>
          </a:xfrm>
          <a:effectLst>
            <a:innerShdw blurRad="63500" dist="50800" dir="13500000">
              <a:prstClr val="black">
                <a:alpha val="50000"/>
              </a:prstClr>
            </a:innerShdw>
          </a:effectLst>
        </p:spPr>
      </p:pic>
      <p:sp>
        <p:nvSpPr>
          <p:cNvPr id="12" name="Freeform: Shape 11">
            <a:extLst>
              <a:ext uri="{FF2B5EF4-FFF2-40B4-BE49-F238E27FC236}">
                <a16:creationId xmlns:a16="http://schemas.microsoft.com/office/drawing/2014/main" id="{11E07A3C-4C17-4118-AA4D-A763A01BFD5C}"/>
              </a:ext>
            </a:extLst>
          </p:cNvPr>
          <p:cNvSpPr/>
          <p:nvPr/>
        </p:nvSpPr>
        <p:spPr>
          <a:xfrm rot="1638528" flipV="1">
            <a:off x="2865625" y="3309976"/>
            <a:ext cx="2290109" cy="637723"/>
          </a:xfrm>
          <a:custGeom>
            <a:avLst/>
            <a:gdLst>
              <a:gd name="connsiteX0" fmla="*/ 0 w 1847850"/>
              <a:gd name="connsiteY0" fmla="*/ 82554 h 198645"/>
              <a:gd name="connsiteX1" fmla="*/ 381000 w 1847850"/>
              <a:gd name="connsiteY1" fmla="*/ 190504 h 198645"/>
              <a:gd name="connsiteX2" fmla="*/ 635000 w 1847850"/>
              <a:gd name="connsiteY2" fmla="*/ 4 h 198645"/>
              <a:gd name="connsiteX3" fmla="*/ 965200 w 1847850"/>
              <a:gd name="connsiteY3" fmla="*/ 196854 h 198645"/>
              <a:gd name="connsiteX4" fmla="*/ 1073150 w 1847850"/>
              <a:gd name="connsiteY4" fmla="*/ 95254 h 198645"/>
              <a:gd name="connsiteX5" fmla="*/ 1847850 w 1847850"/>
              <a:gd name="connsiteY5" fmla="*/ 57154 h 19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47850" h="198645">
                <a:moveTo>
                  <a:pt x="0" y="82554"/>
                </a:moveTo>
                <a:cubicBezTo>
                  <a:pt x="137583" y="143408"/>
                  <a:pt x="275167" y="204262"/>
                  <a:pt x="381000" y="190504"/>
                </a:cubicBezTo>
                <a:cubicBezTo>
                  <a:pt x="486833" y="176746"/>
                  <a:pt x="537633" y="-1054"/>
                  <a:pt x="635000" y="4"/>
                </a:cubicBezTo>
                <a:cubicBezTo>
                  <a:pt x="732367" y="1062"/>
                  <a:pt x="892175" y="180979"/>
                  <a:pt x="965200" y="196854"/>
                </a:cubicBezTo>
                <a:cubicBezTo>
                  <a:pt x="1038225" y="212729"/>
                  <a:pt x="926042" y="118537"/>
                  <a:pt x="1073150" y="95254"/>
                </a:cubicBezTo>
                <a:cubicBezTo>
                  <a:pt x="1220258" y="71971"/>
                  <a:pt x="1534054" y="64562"/>
                  <a:pt x="1847850" y="57154"/>
                </a:cubicBezTo>
              </a:path>
            </a:pathLst>
          </a:custGeom>
          <a:noFill/>
          <a:ln w="28575">
            <a:solidFill>
              <a:srgbClr val="FF0000"/>
            </a:solidFill>
            <a:headEnd type="oval" w="med" len="med"/>
            <a:tailEnd type="triangle" w="lg" len="lg"/>
          </a:ln>
          <a:effectLst>
            <a:outerShdw dist="38100" dir="2700000" algn="tl"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15F591B3-272A-4CF0-92A1-9DCCB0C9C108}"/>
              </a:ext>
            </a:extLst>
          </p:cNvPr>
          <p:cNvSpPr txBox="1"/>
          <p:nvPr/>
        </p:nvSpPr>
        <p:spPr>
          <a:xfrm>
            <a:off x="5296131" y="1666023"/>
            <a:ext cx="6415004" cy="461665"/>
          </a:xfrm>
          <a:prstGeom prst="rect">
            <a:avLst/>
          </a:prstGeom>
          <a:noFill/>
        </p:spPr>
        <p:txBody>
          <a:bodyPr wrap="square" rIns="0" rtlCol="0">
            <a:spAutoFit/>
          </a:bodyPr>
          <a:lstStyle/>
          <a:p>
            <a:pPr algn="r"/>
            <a:r>
              <a:rPr lang="en-US" sz="2400" b="1">
                <a:latin typeface="Arial Narrow" panose="020B0606020202030204" pitchFamily="34" charset="0"/>
              </a:rPr>
              <a:t>Bloom’s Taxonomy of Cognitive Learning Objectives</a:t>
            </a:r>
          </a:p>
        </p:txBody>
      </p:sp>
    </p:spTree>
    <p:extLst>
      <p:ext uri="{BB962C8B-B14F-4D97-AF65-F5344CB8AC3E}">
        <p14:creationId xmlns:p14="http://schemas.microsoft.com/office/powerpoint/2010/main" val="5668031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1000"/>
                                        <p:tgtEl>
                                          <p:spTgt spid="10"/>
                                        </p:tgtEl>
                                      </p:cBhvr>
                                    </p:animEffect>
                                  </p:childTnLst>
                                </p:cTn>
                              </p:par>
                            </p:childTnLst>
                          </p:cTn>
                        </p:par>
                        <p:par>
                          <p:cTn id="8" fill="hold">
                            <p:stCondLst>
                              <p:cond delay="1000"/>
                            </p:stCondLst>
                            <p:childTnLst>
                              <p:par>
                                <p:cTn id="9" presetID="22" presetClass="entr" presetSubtype="4" fill="hold"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wipe(down)">
                                      <p:cBhvr>
                                        <p:cTn id="11" dur="1000"/>
                                        <p:tgtEl>
                                          <p:spTgt spid="17"/>
                                        </p:tgtEl>
                                      </p:cBhvr>
                                    </p:animEffect>
                                  </p:childTnLst>
                                </p:cTn>
                              </p:par>
                            </p:childTnLst>
                          </p:cTn>
                        </p:par>
                        <p:par>
                          <p:cTn id="12" fill="hold">
                            <p:stCondLst>
                              <p:cond delay="2000"/>
                            </p:stCondLst>
                            <p:childTnLst>
                              <p:par>
                                <p:cTn id="13" presetID="22" presetClass="entr" presetSubtype="4" fill="hold"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down)">
                                      <p:cBhvr>
                                        <p:cTn id="15" dur="1000"/>
                                        <p:tgtEl>
                                          <p:spTgt spid="9"/>
                                        </p:tgtEl>
                                      </p:cBhvr>
                                    </p:animEffect>
                                  </p:childTnLst>
                                </p:cTn>
                              </p:par>
                            </p:childTnLst>
                          </p:cTn>
                        </p:par>
                        <p:par>
                          <p:cTn id="16" fill="hold">
                            <p:stCondLst>
                              <p:cond delay="3000"/>
                            </p:stCondLst>
                            <p:childTnLst>
                              <p:par>
                                <p:cTn id="17" presetID="22" presetClass="entr" presetSubtype="8" fill="hold" grpId="0" nodeType="after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wipe(left)">
                                      <p:cBhvr>
                                        <p:cTn id="19" dur="1000"/>
                                        <p:tgtEl>
                                          <p:spTgt spid="18"/>
                                        </p:tgtEl>
                                      </p:cBhvr>
                                    </p:animEffect>
                                  </p:childTnLst>
                                </p:cTn>
                              </p:par>
                            </p:childTnLst>
                          </p:cTn>
                        </p:par>
                        <p:par>
                          <p:cTn id="20" fill="hold">
                            <p:stCondLst>
                              <p:cond delay="4000"/>
                            </p:stCondLst>
                            <p:childTnLst>
                              <p:par>
                                <p:cTn id="21" presetID="22" presetClass="entr" presetSubtype="8" fill="hold" grpId="0"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ipe(left)">
                                      <p:cBhvr>
                                        <p:cTn id="23" dur="10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xit" presetSubtype="4" fill="hold" nodeType="clickEffect">
                                  <p:stCondLst>
                                    <p:cond delay="0"/>
                                  </p:stCondLst>
                                  <p:childTnLst>
                                    <p:animEffect transition="out" filter="wipe(down)">
                                      <p:cBhvr>
                                        <p:cTn id="27" dur="1000"/>
                                        <p:tgtEl>
                                          <p:spTgt spid="17"/>
                                        </p:tgtEl>
                                      </p:cBhvr>
                                    </p:animEffect>
                                    <p:set>
                                      <p:cBhvr>
                                        <p:cTn id="28" dur="1" fill="hold">
                                          <p:stCondLst>
                                            <p:cond delay="999"/>
                                          </p:stCondLst>
                                        </p:cTn>
                                        <p:tgtEl>
                                          <p:spTgt spid="1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2" grpId="0" animBg="1"/>
      <p:bldP spid="18"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18737</TotalTime>
  <Words>6497</Words>
  <Application>Microsoft Office PowerPoint</Application>
  <PresentationFormat>Widescreen</PresentationFormat>
  <Paragraphs>771</Paragraphs>
  <Slides>66</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66</vt:i4>
      </vt:variant>
    </vt:vector>
  </HeadingPairs>
  <TitlesOfParts>
    <vt:vector size="72" baseType="lpstr">
      <vt:lpstr>Arial</vt:lpstr>
      <vt:lpstr>Arial Narrow</vt:lpstr>
      <vt:lpstr>Calibri</vt:lpstr>
      <vt:lpstr>Calibri Light</vt:lpstr>
      <vt:lpstr>Symbol</vt:lpstr>
      <vt:lpstr>Office Theme</vt:lpstr>
      <vt:lpstr>TAX REFUND EXPRESS:  Panduan Percepatan Restitusi PPN Sesuai PMK 28/2026</vt:lpstr>
      <vt:lpstr>Biodata Narasumber</vt:lpstr>
      <vt:lpstr>Spirit Hidup</vt:lpstr>
      <vt:lpstr>Agenda Pembahasan</vt:lpstr>
      <vt:lpstr>Latar Belakang</vt:lpstr>
      <vt:lpstr>#1 Mengapa PMK 28/2026 Terbit?</vt:lpstr>
      <vt:lpstr>#1 Mengapa PMK 28/2026 Terbit?</vt:lpstr>
      <vt:lpstr>#2 Pertanyaan untuk Diskusi Lanjutan</vt:lpstr>
      <vt:lpstr>#2 Pertanyaan untuk Diskusi Lanjutan</vt:lpstr>
      <vt:lpstr>Logika Dasar  Norma Hukum Pajak</vt:lpstr>
      <vt:lpstr>#1 Logika Dasar &amp; Rasionalitas Manusia</vt:lpstr>
      <vt:lpstr>#1 Logika Dasar &amp; Rasionalitas Manusia</vt:lpstr>
      <vt:lpstr>#2 Logika Dasar Norma Hukum Pajak</vt:lpstr>
      <vt:lpstr>#2 Logika Dasar Norma Hukum Pajak</vt:lpstr>
      <vt:lpstr>#2 Logika Dasar Norma Hukum Pajak</vt:lpstr>
      <vt:lpstr>#2 Logika Dasar Norma Hukum Pajak</vt:lpstr>
      <vt:lpstr>Logika Dasar PPN</vt:lpstr>
      <vt:lpstr>#5 Logika Dasar PPN</vt:lpstr>
      <vt:lpstr>#5 Logika Dasar PPN</vt:lpstr>
      <vt:lpstr>#5 Logika Dasar PPN</vt:lpstr>
      <vt:lpstr>#5 Logika Dasar PPN</vt:lpstr>
      <vt:lpstr>Membedah PMK 28/2026</vt:lpstr>
      <vt:lpstr>#1 Titulus est Lex &amp; Ratio Legis</vt:lpstr>
      <vt:lpstr>#2 Rubrica est Lex di PMK 28/2026</vt:lpstr>
      <vt:lpstr>#2 Rubrica est Lex di PMK 28/2026</vt:lpstr>
      <vt:lpstr>#2 Rubrica est Lex di PMK 28/2026</vt:lpstr>
      <vt:lpstr>#3 Ketentuan Restitusi Pajak</vt:lpstr>
      <vt:lpstr>#3 Ketentuan Restitusi Pajak</vt:lpstr>
      <vt:lpstr>#3 Ketentuan Restitusi Pajak</vt:lpstr>
      <vt:lpstr>#3 Ketentuan Restitusi Pajak</vt:lpstr>
      <vt:lpstr>#3 Ketentuan Restitusi Pajak</vt:lpstr>
      <vt:lpstr>#3 Ketentuan Restitusi Pajak</vt:lpstr>
      <vt:lpstr>#3 Ketentuan Restitusi Pajak</vt:lpstr>
      <vt:lpstr>#4 Analisis dan Pembahasan</vt:lpstr>
      <vt:lpstr>#4 Analisis dan Pembahasan</vt:lpstr>
      <vt:lpstr>#4 Analisis dan Pembahasan</vt:lpstr>
      <vt:lpstr>#4 Analisis dan Pembahasan</vt:lpstr>
      <vt:lpstr>#4 Analisis dan Pembahasan</vt:lpstr>
      <vt:lpstr>#4 Analisis dan Pembahasan</vt:lpstr>
      <vt:lpstr>#4 Analisis dan Pembahasan</vt:lpstr>
      <vt:lpstr>#4 Analisis dan Pembahasan</vt:lpstr>
      <vt:lpstr>#4 Analisis dan Pembahasan</vt:lpstr>
      <vt:lpstr>#4 Analisis dan Pembahasan</vt:lpstr>
      <vt:lpstr>Membedah SPT PPN di Coretax</vt:lpstr>
      <vt:lpstr>#1 Rincian Formulir SPT Masa PPN di Per-11/2025</vt:lpstr>
      <vt:lpstr>#1 Rincian Formulir SPT Masa PPN di Per-11/2025</vt:lpstr>
      <vt:lpstr>#1 Rincian Formulir SPT Masa PPN di Per-11/2025</vt:lpstr>
      <vt:lpstr>#2 Format SPT PPN di Era Coretax</vt:lpstr>
      <vt:lpstr>#2 Format SPT PPN di Era Coretax</vt:lpstr>
      <vt:lpstr>#2 Format SPT PPN di Era Coretax</vt:lpstr>
      <vt:lpstr>#2 Format SPT PPN di Era Coretax</vt:lpstr>
      <vt:lpstr>#2 Format SPT PPN di Era Coretax</vt:lpstr>
      <vt:lpstr>#2 Format SPT PPN di Era Coretax</vt:lpstr>
      <vt:lpstr>#2 Format SPT PPN di Era Coretax</vt:lpstr>
      <vt:lpstr>#2 Format SPT PPN di Era Coretax</vt:lpstr>
      <vt:lpstr>#2 Format SPT PPN di Era Coretax</vt:lpstr>
      <vt:lpstr>#2 Format SPT PPN di Era Coretax</vt:lpstr>
      <vt:lpstr>#2 Format SPT PPN di Era Coretax</vt:lpstr>
      <vt:lpstr>#2 Format SPT PPN di Era Coretax</vt:lpstr>
      <vt:lpstr>Pembahasan Metode  Replace vs. Delta di SPT PPN</vt:lpstr>
      <vt:lpstr>#2a Format SPT PPN di Era Coretax</vt:lpstr>
      <vt:lpstr>#2b Ilustrasi Pembetulan SPT PPN: Replace vs. Delta</vt:lpstr>
      <vt:lpstr>#2b Ilustrasi Pembetulan SPT PPN: Replace vs. Delta</vt:lpstr>
      <vt:lpstr>#2b Ilustrasi Pembetulan SPT PPN: Replace vs. Delta</vt:lpstr>
      <vt:lpstr>#2b Ilustrasi Pembetulan SPT PPN: Replace vs. Delta</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Membedah PMK 96/2023 ttg Ketentuan Kepabeanan, Cukai, &amp; Pajak atas Impor dan Ekspor Barang Kiriman</dc:title>
  <dc:creator>Prianto Budi S</dc:creator>
  <cp:lastModifiedBy>Prianto Budi S</cp:lastModifiedBy>
  <cp:revision>411</cp:revision>
  <dcterms:created xsi:type="dcterms:W3CDTF">2023-10-25T01:11:26Z</dcterms:created>
  <dcterms:modified xsi:type="dcterms:W3CDTF">2026-06-24T11:32:41Z</dcterms:modified>
</cp:coreProperties>
</file>